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88" r:id="rId3"/>
    <p:sldId id="300" r:id="rId4"/>
    <p:sldId id="306" r:id="rId5"/>
    <p:sldId id="307" r:id="rId6"/>
    <p:sldId id="304" r:id="rId7"/>
    <p:sldId id="305" r:id="rId8"/>
    <p:sldId id="308" r:id="rId9"/>
    <p:sldId id="313" r:id="rId10"/>
    <p:sldId id="309" r:id="rId11"/>
    <p:sldId id="310" r:id="rId12"/>
    <p:sldId id="303" r:id="rId13"/>
    <p:sldId id="302" r:id="rId14"/>
    <p:sldId id="311" r:id="rId15"/>
    <p:sldId id="259" r:id="rId16"/>
    <p:sldId id="274" r:id="rId17"/>
    <p:sldId id="280" r:id="rId18"/>
    <p:sldId id="279" r:id="rId19"/>
    <p:sldId id="258" r:id="rId20"/>
    <p:sldId id="312" r:id="rId21"/>
    <p:sldId id="278" r:id="rId22"/>
    <p:sldId id="261" r:id="rId23"/>
    <p:sldId id="284" r:id="rId24"/>
    <p:sldId id="277" r:id="rId25"/>
    <p:sldId id="265" r:id="rId26"/>
    <p:sldId id="298" r:id="rId27"/>
    <p:sldId id="275" r:id="rId28"/>
    <p:sldId id="268" r:id="rId29"/>
    <p:sldId id="299" r:id="rId30"/>
    <p:sldId id="301" r:id="rId31"/>
    <p:sldId id="266" r:id="rId32"/>
    <p:sldId id="267" r:id="rId33"/>
    <p:sldId id="270" r:id="rId34"/>
    <p:sldId id="269" r:id="rId35"/>
    <p:sldId id="271" r:id="rId36"/>
    <p:sldId id="272" r:id="rId37"/>
    <p:sldId id="276" r:id="rId38"/>
    <p:sldId id="273" r:id="rId39"/>
    <p:sldId id="282" r:id="rId40"/>
    <p:sldId id="281" r:id="rId41"/>
    <p:sldId id="287" r:id="rId42"/>
    <p:sldId id="289" r:id="rId43"/>
    <p:sldId id="290" r:id="rId44"/>
    <p:sldId id="295" r:id="rId45"/>
    <p:sldId id="297" r:id="rId46"/>
    <p:sldId id="291" r:id="rId47"/>
    <p:sldId id="292" r:id="rId48"/>
    <p:sldId id="293" r:id="rId49"/>
    <p:sldId id="294" r:id="rId50"/>
    <p:sldId id="296" r:id="rId51"/>
    <p:sldId id="283"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34" autoAdjust="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46D87E-6F82-45C5-96BD-A87C9CF8C533}" type="datetimeFigureOut">
              <a:rPr lang="en-US" smtClean="0"/>
              <a:pPr/>
              <a:t>02-Apr-21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9B2A37-2763-4861-8FBA-E4F326906D36}" type="slidenum">
              <a:rPr lang="en-US" smtClean="0"/>
              <a:pPr/>
              <a:t>‹#›</a:t>
            </a:fld>
            <a:endParaRPr lang="en-US" dirty="0"/>
          </a:p>
        </p:txBody>
      </p:sp>
    </p:spTree>
    <p:extLst>
      <p:ext uri="{BB962C8B-B14F-4D97-AF65-F5344CB8AC3E}">
        <p14:creationId xmlns:p14="http://schemas.microsoft.com/office/powerpoint/2010/main" val="2216950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9B2A37-2763-4861-8FBA-E4F326906D36}" type="slidenum">
              <a:rPr lang="en-US" smtClean="0"/>
              <a:pPr/>
              <a:t>1</a:t>
            </a:fld>
            <a:endParaRPr lang="en-US" dirty="0"/>
          </a:p>
        </p:txBody>
      </p:sp>
    </p:spTree>
    <p:extLst>
      <p:ext uri="{BB962C8B-B14F-4D97-AF65-F5344CB8AC3E}">
        <p14:creationId xmlns:p14="http://schemas.microsoft.com/office/powerpoint/2010/main" val="2750070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9B2A37-2763-4861-8FBA-E4F326906D36}" type="slidenum">
              <a:rPr lang="en-US" smtClean="0"/>
              <a:pPr/>
              <a:t>15</a:t>
            </a:fld>
            <a:endParaRPr lang="en-US" dirty="0"/>
          </a:p>
        </p:txBody>
      </p:sp>
    </p:spTree>
    <p:extLst>
      <p:ext uri="{BB962C8B-B14F-4D97-AF65-F5344CB8AC3E}">
        <p14:creationId xmlns:p14="http://schemas.microsoft.com/office/powerpoint/2010/main" val="1187216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en-US" dirty="0"/>
              <a:t>Overview of Medical Abortion (Early Options 2005)</a:t>
            </a:r>
          </a:p>
        </p:txBody>
      </p:sp>
      <p:sp>
        <p:nvSpPr>
          <p:cNvPr id="5" name="Rectangle 7"/>
          <p:cNvSpPr>
            <a:spLocks noGrp="1" noChangeArrowheads="1"/>
          </p:cNvSpPr>
          <p:nvPr>
            <p:ph type="sldNum" sz="quarter" idx="5"/>
          </p:nvPr>
        </p:nvSpPr>
        <p:spPr>
          <a:ln/>
        </p:spPr>
        <p:txBody>
          <a:bodyPr/>
          <a:lstStyle/>
          <a:p>
            <a:fld id="{4A70B6A0-FA14-4FF2-A3C3-1499647713EB}" type="slidenum">
              <a:rPr lang="en-US"/>
              <a:pPr/>
              <a:t>16</a:t>
            </a:fld>
            <a:endParaRPr lang="en-US" dirty="0"/>
          </a:p>
        </p:txBody>
      </p:sp>
      <p:sp>
        <p:nvSpPr>
          <p:cNvPr id="377858" name="Rectangle 2"/>
          <p:cNvSpPr>
            <a:spLocks noGrp="1" noRot="1" noChangeAspect="1" noChangeArrowheads="1" noTextEdit="1"/>
          </p:cNvSpPr>
          <p:nvPr>
            <p:ph type="sldImg"/>
          </p:nvPr>
        </p:nvSpPr>
        <p:spPr>
          <a:xfrm>
            <a:off x="1463675" y="377825"/>
            <a:ext cx="3625850" cy="2720975"/>
          </a:xfrm>
          <a:ln/>
        </p:spPr>
      </p:sp>
      <p:sp>
        <p:nvSpPr>
          <p:cNvPr id="377859" name="Rectangle 3"/>
          <p:cNvSpPr>
            <a:spLocks noGrp="1" noChangeArrowheads="1"/>
          </p:cNvSpPr>
          <p:nvPr>
            <p:ph type="body" idx="1"/>
          </p:nvPr>
        </p:nvSpPr>
        <p:spPr>
          <a:xfrm>
            <a:off x="838410" y="3476167"/>
            <a:ext cx="5223573" cy="4505967"/>
          </a:xfrm>
          <a:noFill/>
          <a:ln/>
        </p:spPr>
        <p:txBody>
          <a:bodyPr lIns="90973" tIns="45486" rIns="90973" bIns="45486"/>
          <a:lstStyle/>
          <a:p>
            <a:r>
              <a:rPr lang="en-US" altLang="en-US" dirty="0"/>
              <a:t>The term “medical abortion” refers to early pregnancy termination, usually before 9 weeks’ gestation, resulting from abortifacient medications and without primary surgical intervention.  </a:t>
            </a:r>
          </a:p>
          <a:p>
            <a:endParaRPr lang="en-US" altLang="en-US" dirty="0"/>
          </a:p>
        </p:txBody>
      </p:sp>
    </p:spTree>
    <p:extLst>
      <p:ext uri="{BB962C8B-B14F-4D97-AF65-F5344CB8AC3E}">
        <p14:creationId xmlns:p14="http://schemas.microsoft.com/office/powerpoint/2010/main" val="3545752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9B2A37-2763-4861-8FBA-E4F326906D36}" type="slidenum">
              <a:rPr lang="en-US" smtClean="0"/>
              <a:pPr/>
              <a:t>18</a:t>
            </a:fld>
            <a:endParaRPr lang="en-US" dirty="0"/>
          </a:p>
        </p:txBody>
      </p:sp>
    </p:spTree>
    <p:extLst>
      <p:ext uri="{BB962C8B-B14F-4D97-AF65-F5344CB8AC3E}">
        <p14:creationId xmlns:p14="http://schemas.microsoft.com/office/powerpoint/2010/main" val="3557687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48FB4F-BC37-49C0-8470-6A6244CFDBF4}" type="slidenum">
              <a:rPr lang="en-US" smtClean="0"/>
              <a:pPr/>
              <a:t>19</a:t>
            </a:fld>
            <a:endParaRPr lang="en-US" dirty="0"/>
          </a:p>
        </p:txBody>
      </p:sp>
    </p:spTree>
    <p:extLst>
      <p:ext uri="{BB962C8B-B14F-4D97-AF65-F5344CB8AC3E}">
        <p14:creationId xmlns:p14="http://schemas.microsoft.com/office/powerpoint/2010/main" val="1328140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836A89-F3C0-4C81-B14E-D5AA6DBFBEAB}" type="slidenum">
              <a:rPr lang="en-US"/>
              <a:pPr/>
              <a:t>21</a:t>
            </a:fld>
            <a:endParaRPr lang="en-US" dirty="0"/>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9835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48FB4F-BC37-49C0-8470-6A6244CFDBF4}" type="slidenum">
              <a:rPr lang="en-US" smtClean="0"/>
              <a:pPr/>
              <a:t>22</a:t>
            </a:fld>
            <a:endParaRPr lang="en-US" dirty="0"/>
          </a:p>
        </p:txBody>
      </p:sp>
    </p:spTree>
    <p:extLst>
      <p:ext uri="{BB962C8B-B14F-4D97-AF65-F5344CB8AC3E}">
        <p14:creationId xmlns:p14="http://schemas.microsoft.com/office/powerpoint/2010/main" val="2788049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7B8759-1D5D-44E5-8B2B-F91EF98D962A}" type="slidenum">
              <a:rPr lang="en-US"/>
              <a:pPr/>
              <a:t>24</a:t>
            </a:fld>
            <a:endParaRPr lang="en-US" dirty="0"/>
          </a:p>
        </p:txBody>
      </p:sp>
      <p:sp>
        <p:nvSpPr>
          <p:cNvPr id="78850" name="Rectangle 2"/>
          <p:cNvSpPr>
            <a:spLocks noGrp="1" noRot="1" noChangeAspect="1" noChangeArrowheads="1" noTextEdit="1"/>
          </p:cNvSpPr>
          <p:nvPr>
            <p:ph type="sldImg"/>
          </p:nvPr>
        </p:nvSpPr>
        <p:spPr bwMode="auto">
          <a:xfrm>
            <a:off x="1146175" y="687388"/>
            <a:ext cx="4567238" cy="3425825"/>
          </a:xfrm>
          <a:prstGeom prst="rect">
            <a:avLst/>
          </a:prstGeom>
          <a:noFill/>
          <a:ln w="12700">
            <a:solidFill>
              <a:srgbClr val="000000"/>
            </a:solidFill>
            <a:miter lim="800000"/>
            <a:headEnd/>
            <a:tailEnd/>
          </a:ln>
        </p:spPr>
      </p:sp>
      <p:sp>
        <p:nvSpPr>
          <p:cNvPr id="78851"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lIns="91911" tIns="45177" rIns="91911" bIns="45177"/>
          <a:lstStyle/>
          <a:p>
            <a:r>
              <a:rPr lang="en-US" b="1" u="sng" dirty="0"/>
              <a:t>Weeks of Gestation at Time of Abortion:</a:t>
            </a:r>
          </a:p>
          <a:p>
            <a:endParaRPr lang="en-US" dirty="0"/>
          </a:p>
          <a:p>
            <a:pPr>
              <a:buFontTx/>
              <a:buChar char="•"/>
            </a:pPr>
            <a:r>
              <a:rPr lang="en-US" dirty="0"/>
              <a:t> Almost 90% of abortions are performed in the first trimester of pregnancy (in the first 12 weeks after the first day of the last menstrual period).</a:t>
            </a:r>
          </a:p>
          <a:p>
            <a:pPr>
              <a:buFontTx/>
              <a:buChar char="•"/>
            </a:pPr>
            <a:endParaRPr lang="en-US" dirty="0"/>
          </a:p>
          <a:p>
            <a:pPr>
              <a:buFontTx/>
              <a:buChar char="•"/>
            </a:pPr>
            <a:r>
              <a:rPr lang="en-US" dirty="0"/>
              <a:t> More than half of abortions are performed before 9 weeks after the last menstrual period, or within 5 weeks of the first missed period.</a:t>
            </a:r>
          </a:p>
          <a:p>
            <a:pPr>
              <a:buFontTx/>
              <a:buChar char="•"/>
            </a:pPr>
            <a:endParaRPr lang="en-US" dirty="0"/>
          </a:p>
          <a:p>
            <a:pPr>
              <a:buFontTx/>
              <a:buChar char="•"/>
            </a:pPr>
            <a:r>
              <a:rPr lang="en-US" dirty="0"/>
              <a:t> The proportion of abortions performed very early in pregnancy (at 6 weeks or before) increased from 14% in 1992 to 25% in 2001. </a:t>
            </a:r>
          </a:p>
          <a:p>
            <a:pPr>
              <a:buFontTx/>
              <a:buChar char="•"/>
            </a:pPr>
            <a:endParaRPr lang="en-US" dirty="0"/>
          </a:p>
          <a:p>
            <a:pPr>
              <a:buFontTx/>
              <a:buChar char="•"/>
            </a:pPr>
            <a:r>
              <a:rPr lang="en-US" dirty="0"/>
              <a:t> Fewer than 2% of abortions are performed after 20 weeks.</a:t>
            </a:r>
          </a:p>
          <a:p>
            <a:pPr>
              <a:buFontTx/>
              <a:buChar char="•"/>
            </a:pPr>
            <a:endParaRPr lang="en-US" dirty="0"/>
          </a:p>
          <a:p>
            <a:pPr>
              <a:buFontTx/>
              <a:buChar char="•"/>
            </a:pPr>
            <a:r>
              <a:rPr lang="en-US" dirty="0"/>
              <a:t> An estimated 0.08% of abortions are performed after 24 weeks, when the fetus may be viable (AGI, 1997).</a:t>
            </a:r>
          </a:p>
        </p:txBody>
      </p:sp>
    </p:spTree>
    <p:extLst>
      <p:ext uri="{BB962C8B-B14F-4D97-AF65-F5344CB8AC3E}">
        <p14:creationId xmlns:p14="http://schemas.microsoft.com/office/powerpoint/2010/main" val="881066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48FB4F-BC37-49C0-8470-6A6244CFDBF4}" type="slidenum">
              <a:rPr lang="en-US" smtClean="0"/>
              <a:pPr/>
              <a:t>25</a:t>
            </a:fld>
            <a:endParaRPr lang="en-US" dirty="0"/>
          </a:p>
        </p:txBody>
      </p:sp>
    </p:spTree>
    <p:extLst>
      <p:ext uri="{BB962C8B-B14F-4D97-AF65-F5344CB8AC3E}">
        <p14:creationId xmlns:p14="http://schemas.microsoft.com/office/powerpoint/2010/main" val="1395964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1195CF-1A3A-48D6-9C69-DC56C362C676}" type="slidenum">
              <a:rPr lang="en-US"/>
              <a:pPr/>
              <a:t>27</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748287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48FB4F-BC37-49C0-8470-6A6244CFDBF4}" type="slidenum">
              <a:rPr lang="en-US" smtClean="0"/>
              <a:pPr/>
              <a:t>28</a:t>
            </a:fld>
            <a:endParaRPr lang="en-US" dirty="0"/>
          </a:p>
        </p:txBody>
      </p:sp>
    </p:spTree>
    <p:extLst>
      <p:ext uri="{BB962C8B-B14F-4D97-AF65-F5344CB8AC3E}">
        <p14:creationId xmlns:p14="http://schemas.microsoft.com/office/powerpoint/2010/main" val="3469195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48FB4F-BC37-49C0-8470-6A6244CFDBF4}" type="slidenum">
              <a:rPr lang="en-US" smtClean="0"/>
              <a:pPr/>
              <a:t>31</a:t>
            </a:fld>
            <a:endParaRPr lang="en-US" dirty="0"/>
          </a:p>
        </p:txBody>
      </p:sp>
    </p:spTree>
    <p:extLst>
      <p:ext uri="{BB962C8B-B14F-4D97-AF65-F5344CB8AC3E}">
        <p14:creationId xmlns:p14="http://schemas.microsoft.com/office/powerpoint/2010/main" val="645470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48FB4F-BC37-49C0-8470-6A6244CFDBF4}" type="slidenum">
              <a:rPr lang="en-US" smtClean="0"/>
              <a:pPr/>
              <a:t>32</a:t>
            </a:fld>
            <a:endParaRPr lang="en-US" dirty="0"/>
          </a:p>
        </p:txBody>
      </p:sp>
    </p:spTree>
    <p:extLst>
      <p:ext uri="{BB962C8B-B14F-4D97-AF65-F5344CB8AC3E}">
        <p14:creationId xmlns:p14="http://schemas.microsoft.com/office/powerpoint/2010/main" val="2465319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48FB4F-BC37-49C0-8470-6A6244CFDBF4}" type="slidenum">
              <a:rPr lang="en-US" smtClean="0"/>
              <a:pPr/>
              <a:t>33</a:t>
            </a:fld>
            <a:endParaRPr lang="en-US" dirty="0"/>
          </a:p>
        </p:txBody>
      </p:sp>
    </p:spTree>
    <p:extLst>
      <p:ext uri="{BB962C8B-B14F-4D97-AF65-F5344CB8AC3E}">
        <p14:creationId xmlns:p14="http://schemas.microsoft.com/office/powerpoint/2010/main" val="3248935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48FB4F-BC37-49C0-8470-6A6244CFDBF4}" type="slidenum">
              <a:rPr lang="en-US" smtClean="0"/>
              <a:pPr/>
              <a:t>34</a:t>
            </a:fld>
            <a:endParaRPr lang="en-US" dirty="0"/>
          </a:p>
        </p:txBody>
      </p:sp>
    </p:spTree>
    <p:extLst>
      <p:ext uri="{BB962C8B-B14F-4D97-AF65-F5344CB8AC3E}">
        <p14:creationId xmlns:p14="http://schemas.microsoft.com/office/powerpoint/2010/main" val="1548053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48FB4F-BC37-49C0-8470-6A6244CFDBF4}" type="slidenum">
              <a:rPr lang="en-US" smtClean="0"/>
              <a:pPr/>
              <a:t>35</a:t>
            </a:fld>
            <a:endParaRPr lang="en-US" dirty="0"/>
          </a:p>
        </p:txBody>
      </p:sp>
    </p:spTree>
    <p:extLst>
      <p:ext uri="{BB962C8B-B14F-4D97-AF65-F5344CB8AC3E}">
        <p14:creationId xmlns:p14="http://schemas.microsoft.com/office/powerpoint/2010/main" val="1889633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48FB4F-BC37-49C0-8470-6A6244CFDBF4}" type="slidenum">
              <a:rPr lang="en-US" smtClean="0"/>
              <a:pPr/>
              <a:t>36</a:t>
            </a:fld>
            <a:endParaRPr lang="en-US" dirty="0"/>
          </a:p>
        </p:txBody>
      </p:sp>
    </p:spTree>
    <p:extLst>
      <p:ext uri="{BB962C8B-B14F-4D97-AF65-F5344CB8AC3E}">
        <p14:creationId xmlns:p14="http://schemas.microsoft.com/office/powerpoint/2010/main" val="274213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43E64B-A25D-4385-A2F9-4A95BD3D0EF3}" type="slidenum">
              <a:rPr lang="en-US" smtClean="0"/>
              <a:pPr/>
              <a:t>37</a:t>
            </a:fld>
            <a:endParaRPr lang="en-US" dirty="0"/>
          </a:p>
        </p:txBody>
      </p:sp>
    </p:spTree>
    <p:extLst>
      <p:ext uri="{BB962C8B-B14F-4D97-AF65-F5344CB8AC3E}">
        <p14:creationId xmlns:p14="http://schemas.microsoft.com/office/powerpoint/2010/main" val="2993261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48FB4F-BC37-49C0-8470-6A6244CFDBF4}" type="slidenum">
              <a:rPr lang="en-US" smtClean="0"/>
              <a:pPr/>
              <a:t>38</a:t>
            </a:fld>
            <a:endParaRPr lang="en-US" dirty="0"/>
          </a:p>
        </p:txBody>
      </p:sp>
    </p:spTree>
    <p:extLst>
      <p:ext uri="{BB962C8B-B14F-4D97-AF65-F5344CB8AC3E}">
        <p14:creationId xmlns:p14="http://schemas.microsoft.com/office/powerpoint/2010/main" val="3827608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789A03-F510-4B57-92ED-4E902ECFBE18}" type="datetimeFigureOut">
              <a:rPr lang="en-US" smtClean="0"/>
              <a:pPr/>
              <a:t>02-Apr-21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712B60-4B2F-46AB-A829-E0D8CEFA4B9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789A03-F510-4B57-92ED-4E902ECFBE18}" type="datetimeFigureOut">
              <a:rPr lang="en-US" smtClean="0"/>
              <a:pPr/>
              <a:t>02-Apr-21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712B60-4B2F-46AB-A829-E0D8CEFA4B9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789A03-F510-4B57-92ED-4E902ECFBE18}" type="datetimeFigureOut">
              <a:rPr lang="en-US" smtClean="0"/>
              <a:pPr/>
              <a:t>02-Apr-21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712B60-4B2F-46AB-A829-E0D8CEFA4B9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789A03-F510-4B57-92ED-4E902ECFBE18}" type="datetimeFigureOut">
              <a:rPr lang="en-US" smtClean="0"/>
              <a:pPr/>
              <a:t>02-Apr-21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712B60-4B2F-46AB-A829-E0D8CEFA4B9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789A03-F510-4B57-92ED-4E902ECFBE18}" type="datetimeFigureOut">
              <a:rPr lang="en-US" smtClean="0"/>
              <a:pPr/>
              <a:t>02-Apr-21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1712B60-4B2F-46AB-A829-E0D8CEFA4B9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789A03-F510-4B57-92ED-4E902ECFBE18}" type="datetimeFigureOut">
              <a:rPr lang="en-US" smtClean="0"/>
              <a:pPr/>
              <a:t>02-Apr-21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1712B60-4B2F-46AB-A829-E0D8CEFA4B9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789A03-F510-4B57-92ED-4E902ECFBE18}" type="datetimeFigureOut">
              <a:rPr lang="en-US" smtClean="0"/>
              <a:pPr/>
              <a:t>02-Apr-21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1712B60-4B2F-46AB-A829-E0D8CEFA4B9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789A03-F510-4B57-92ED-4E902ECFBE18}" type="datetimeFigureOut">
              <a:rPr lang="en-US" smtClean="0"/>
              <a:pPr/>
              <a:t>02-Apr-21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712B60-4B2F-46AB-A829-E0D8CEFA4B9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789A03-F510-4B57-92ED-4E902ECFBE18}" type="datetimeFigureOut">
              <a:rPr lang="en-US" smtClean="0"/>
              <a:pPr/>
              <a:t>02-Apr-21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712B60-4B2F-46AB-A829-E0D8CEFA4B9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789A03-F510-4B57-92ED-4E902ECFBE18}" type="datetimeFigureOut">
              <a:rPr lang="en-US" smtClean="0"/>
              <a:pPr/>
              <a:t>02-Apr-21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712B60-4B2F-46AB-A829-E0D8CEFA4B9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789A03-F510-4B57-92ED-4E902ECFBE18}" type="datetimeFigureOut">
              <a:rPr lang="en-US" smtClean="0"/>
              <a:pPr/>
              <a:t>02-Apr-21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712B60-4B2F-46AB-A829-E0D8CEFA4B9A}"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78563"/>
            <a:ext cx="2133600" cy="457200"/>
          </a:xfrm>
        </p:spPr>
        <p:txBody>
          <a:bodyPr/>
          <a:lstStyle>
            <a:lvl1pPr>
              <a:defRPr/>
            </a:lvl1pPr>
          </a:lstStyle>
          <a:p>
            <a:endParaRPr lang="en-US" dirty="0"/>
          </a:p>
        </p:txBody>
      </p:sp>
      <p:sp>
        <p:nvSpPr>
          <p:cNvPr id="4" name="Footer Placeholder 3"/>
          <p:cNvSpPr>
            <a:spLocks noGrp="1"/>
          </p:cNvSpPr>
          <p:nvPr>
            <p:ph type="ftr" sz="quarter" idx="11"/>
          </p:nvPr>
        </p:nvSpPr>
        <p:spPr>
          <a:xfrm>
            <a:off x="3124200" y="6278563"/>
            <a:ext cx="2895600" cy="457200"/>
          </a:xfrm>
        </p:spPr>
        <p:txBody>
          <a:bodyPr/>
          <a:lstStyle>
            <a:lvl1pPr>
              <a:defRPr/>
            </a:lvl1pPr>
          </a:lstStyle>
          <a:p>
            <a:endParaRPr lang="en-US" dirty="0"/>
          </a:p>
        </p:txBody>
      </p:sp>
      <p:sp>
        <p:nvSpPr>
          <p:cNvPr id="5" name="Slide Number Placeholder 4"/>
          <p:cNvSpPr>
            <a:spLocks noGrp="1"/>
          </p:cNvSpPr>
          <p:nvPr>
            <p:ph type="sldNum" sz="quarter" idx="12"/>
          </p:nvPr>
        </p:nvSpPr>
        <p:spPr>
          <a:xfrm>
            <a:off x="6553200" y="6278563"/>
            <a:ext cx="2133600" cy="457200"/>
          </a:xfrm>
        </p:spPr>
        <p:txBody>
          <a:bodyPr/>
          <a:lstStyle>
            <a:lvl1pPr>
              <a:defRPr/>
            </a:lvl1pPr>
          </a:lstStyle>
          <a:p>
            <a:fld id="{981737D3-E23F-46AA-B786-B2308F280B16}"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endParaRPr lang="en-US" dirty="0"/>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dirty="0"/>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5D452E90-F3ED-4C17-9646-D48D5838F957}"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789A03-F510-4B57-92ED-4E902ECFBE18}" type="datetimeFigureOut">
              <a:rPr lang="en-US" smtClean="0"/>
              <a:pPr/>
              <a:t>02-Apr-21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712B60-4B2F-46AB-A829-E0D8CEFA4B9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ABORTION: THERAPEUTIC AND CRIMINAL, DEATHS RELATED TO PREGNANCY</a:t>
            </a:r>
            <a:endParaRPr lang="en-US" dirty="0"/>
          </a:p>
        </p:txBody>
      </p:sp>
      <p:sp>
        <p:nvSpPr>
          <p:cNvPr id="3" name="Subtitle 2"/>
          <p:cNvSpPr>
            <a:spLocks noGrp="1"/>
          </p:cNvSpPr>
          <p:nvPr>
            <p:ph type="subTitle" idx="1"/>
          </p:nvPr>
        </p:nvSpPr>
        <p:spPr/>
        <p:txBody>
          <a:bodyPr/>
          <a:lstStyle/>
          <a:p>
            <a:r>
              <a:rPr lang="en-US" dirty="0" smtClean="0"/>
              <a:t>DR M.P.OKEMWA</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PREGNANCY/DELIVERY</a:t>
            </a:r>
            <a:endParaRPr lang="en-US" dirty="0"/>
          </a:p>
        </p:txBody>
      </p:sp>
      <p:sp>
        <p:nvSpPr>
          <p:cNvPr id="3" name="Content Placeholder 2"/>
          <p:cNvSpPr>
            <a:spLocks noGrp="1"/>
          </p:cNvSpPr>
          <p:nvPr>
            <p:ph idx="1"/>
          </p:nvPr>
        </p:nvSpPr>
        <p:spPr/>
        <p:txBody>
          <a:bodyPr/>
          <a:lstStyle/>
          <a:p>
            <a:r>
              <a:rPr lang="en-US" dirty="0" smtClean="0"/>
              <a:t>Pregnancy is physiological condition of having a developing embryo or fetus in the body</a:t>
            </a:r>
          </a:p>
          <a:p>
            <a:r>
              <a:rPr lang="en-US" dirty="0" smtClean="0"/>
              <a:t>It occurs from the time of fertilization of an ovum by a sperm until birth of a child</a:t>
            </a:r>
          </a:p>
          <a:p>
            <a:r>
              <a:rPr lang="en-US" dirty="0" smtClean="0"/>
              <a:t>Delivery is complete evacuation of </a:t>
            </a:r>
            <a:r>
              <a:rPr lang="en-US" dirty="0" smtClean="0"/>
              <a:t>a </a:t>
            </a:r>
            <a:r>
              <a:rPr lang="en-US" dirty="0" smtClean="0"/>
              <a:t>fetus that has attained viability with other products of conception from within uterus and genital passage to external </a:t>
            </a:r>
            <a:r>
              <a:rPr lang="en-US" dirty="0" smtClean="0"/>
              <a:t>environment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57200" y="0"/>
            <a:ext cx="8229600" cy="1143000"/>
          </a:xfrm>
        </p:spPr>
        <p:txBody>
          <a:bodyPr/>
          <a:lstStyle/>
          <a:p>
            <a:r>
              <a:rPr lang="en-US" dirty="0"/>
              <a:t>Fertilization</a:t>
            </a:r>
          </a:p>
        </p:txBody>
      </p:sp>
      <p:sp>
        <p:nvSpPr>
          <p:cNvPr id="130051" name="Text Box 3"/>
          <p:cNvSpPr txBox="1">
            <a:spLocks noChangeArrowheads="1"/>
          </p:cNvSpPr>
          <p:nvPr/>
        </p:nvSpPr>
        <p:spPr bwMode="auto">
          <a:xfrm>
            <a:off x="7696200" y="6477000"/>
            <a:ext cx="1219200" cy="274638"/>
          </a:xfrm>
          <a:prstGeom prst="rect">
            <a:avLst/>
          </a:prstGeom>
          <a:noFill/>
          <a:ln w="9525">
            <a:noFill/>
            <a:miter lim="800000"/>
            <a:headEnd/>
            <a:tailEnd/>
          </a:ln>
          <a:effectLst/>
        </p:spPr>
        <p:txBody>
          <a:bodyPr>
            <a:spAutoFit/>
          </a:bodyPr>
          <a:lstStyle/>
          <a:p>
            <a:pPr algn="r"/>
            <a:r>
              <a:rPr lang="en-US" sz="1200" i="0" dirty="0"/>
              <a:t>Figure 7.11</a:t>
            </a:r>
          </a:p>
        </p:txBody>
      </p:sp>
      <p:pic>
        <p:nvPicPr>
          <p:cNvPr id="130052" name="Picture 4"/>
          <p:cNvPicPr>
            <a:picLocks noChangeAspect="1" noChangeArrowheads="1"/>
          </p:cNvPicPr>
          <p:nvPr/>
        </p:nvPicPr>
        <p:blipFill>
          <a:blip r:embed="rId2" cstate="print"/>
          <a:srcRect b="4204"/>
          <a:stretch>
            <a:fillRect/>
          </a:stretch>
        </p:blipFill>
        <p:spPr bwMode="auto">
          <a:xfrm>
            <a:off x="358775" y="768350"/>
            <a:ext cx="8426450" cy="571658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533400" y="0"/>
            <a:ext cx="8229600" cy="1143000"/>
          </a:xfrm>
        </p:spPr>
        <p:txBody>
          <a:bodyPr/>
          <a:lstStyle/>
          <a:p>
            <a:r>
              <a:rPr lang="en-US" dirty="0"/>
              <a:t>The Birth Process</a:t>
            </a:r>
          </a:p>
        </p:txBody>
      </p:sp>
      <p:sp>
        <p:nvSpPr>
          <p:cNvPr id="104451" name="Text Box 3"/>
          <p:cNvSpPr txBox="1">
            <a:spLocks noChangeArrowheads="1"/>
          </p:cNvSpPr>
          <p:nvPr/>
        </p:nvSpPr>
        <p:spPr bwMode="auto">
          <a:xfrm>
            <a:off x="7696200" y="6477000"/>
            <a:ext cx="1219200" cy="274638"/>
          </a:xfrm>
          <a:prstGeom prst="rect">
            <a:avLst/>
          </a:prstGeom>
          <a:noFill/>
          <a:ln w="9525">
            <a:noFill/>
            <a:miter lim="800000"/>
            <a:headEnd/>
            <a:tailEnd/>
          </a:ln>
          <a:effectLst/>
        </p:spPr>
        <p:txBody>
          <a:bodyPr>
            <a:spAutoFit/>
          </a:bodyPr>
          <a:lstStyle/>
          <a:p>
            <a:pPr algn="r"/>
            <a:r>
              <a:rPr lang="en-US" sz="1200" i="0" dirty="0"/>
              <a:t>Figure 7.13a</a:t>
            </a:r>
          </a:p>
        </p:txBody>
      </p:sp>
      <p:pic>
        <p:nvPicPr>
          <p:cNvPr id="104454" name="Picture 6"/>
          <p:cNvPicPr>
            <a:picLocks noChangeAspect="1" noChangeArrowheads="1"/>
          </p:cNvPicPr>
          <p:nvPr/>
        </p:nvPicPr>
        <p:blipFill>
          <a:blip r:embed="rId2" cstate="print"/>
          <a:srcRect b="5676"/>
          <a:stretch>
            <a:fillRect/>
          </a:stretch>
        </p:blipFill>
        <p:spPr bwMode="auto">
          <a:xfrm>
            <a:off x="2459038" y="793750"/>
            <a:ext cx="4225925" cy="562768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57200" y="0"/>
            <a:ext cx="8229600" cy="1143000"/>
          </a:xfrm>
        </p:spPr>
        <p:txBody>
          <a:bodyPr/>
          <a:lstStyle/>
          <a:p>
            <a:r>
              <a:rPr lang="en-US" dirty="0"/>
              <a:t>The Birth Process (continued)</a:t>
            </a:r>
          </a:p>
        </p:txBody>
      </p:sp>
      <p:sp>
        <p:nvSpPr>
          <p:cNvPr id="105475" name="Text Box 3"/>
          <p:cNvSpPr txBox="1">
            <a:spLocks noChangeArrowheads="1"/>
          </p:cNvSpPr>
          <p:nvPr/>
        </p:nvSpPr>
        <p:spPr bwMode="auto">
          <a:xfrm>
            <a:off x="7696200" y="6477000"/>
            <a:ext cx="1219200" cy="274638"/>
          </a:xfrm>
          <a:prstGeom prst="rect">
            <a:avLst/>
          </a:prstGeom>
          <a:noFill/>
          <a:ln w="9525">
            <a:noFill/>
            <a:miter lim="800000"/>
            <a:headEnd/>
            <a:tailEnd/>
          </a:ln>
          <a:effectLst/>
        </p:spPr>
        <p:txBody>
          <a:bodyPr>
            <a:spAutoFit/>
          </a:bodyPr>
          <a:lstStyle/>
          <a:p>
            <a:pPr algn="r"/>
            <a:r>
              <a:rPr lang="en-US" sz="1200" i="0" dirty="0"/>
              <a:t>Figure 7.13b</a:t>
            </a:r>
          </a:p>
        </p:txBody>
      </p:sp>
      <p:pic>
        <p:nvPicPr>
          <p:cNvPr id="105477" name="Picture 5"/>
          <p:cNvPicPr>
            <a:picLocks noChangeAspect="1" noChangeArrowheads="1"/>
          </p:cNvPicPr>
          <p:nvPr/>
        </p:nvPicPr>
        <p:blipFill>
          <a:blip r:embed="rId2" cstate="print"/>
          <a:srcRect b="4414"/>
          <a:stretch>
            <a:fillRect/>
          </a:stretch>
        </p:blipFill>
        <p:spPr bwMode="auto">
          <a:xfrm>
            <a:off x="1692275" y="912813"/>
            <a:ext cx="5764213" cy="553085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4"/>
          <p:cNvSpPr>
            <a:spLocks noGrp="1" noChangeArrowheads="1"/>
          </p:cNvSpPr>
          <p:nvPr>
            <p:ph type="title"/>
          </p:nvPr>
        </p:nvSpPr>
        <p:spPr/>
        <p:txBody>
          <a:bodyPr/>
          <a:lstStyle/>
          <a:p>
            <a:r>
              <a:rPr lang="en-US" dirty="0"/>
              <a:t>Complications</a:t>
            </a:r>
          </a:p>
        </p:txBody>
      </p:sp>
      <p:sp>
        <p:nvSpPr>
          <p:cNvPr id="124933" name="Rectangle 5"/>
          <p:cNvSpPr>
            <a:spLocks noGrp="1" noChangeArrowheads="1"/>
          </p:cNvSpPr>
          <p:nvPr>
            <p:ph type="body" idx="1"/>
          </p:nvPr>
        </p:nvSpPr>
        <p:spPr/>
        <p:txBody>
          <a:bodyPr/>
          <a:lstStyle/>
          <a:p>
            <a:r>
              <a:rPr lang="en-US" dirty="0"/>
              <a:t>Preeclampsia and eclampsia</a:t>
            </a:r>
          </a:p>
          <a:p>
            <a:r>
              <a:rPr lang="en-US" dirty="0" smtClean="0"/>
              <a:t>Miscarriage</a:t>
            </a:r>
            <a:endParaRPr lang="en-US" dirty="0"/>
          </a:p>
          <a:p>
            <a:r>
              <a:rPr lang="en-US" dirty="0" smtClean="0"/>
              <a:t>Rhesus incompatibility</a:t>
            </a:r>
            <a:endParaRPr lang="en-US" dirty="0"/>
          </a:p>
          <a:p>
            <a:r>
              <a:rPr lang="en-US" dirty="0"/>
              <a:t>Ectopic pregnancy</a:t>
            </a:r>
          </a:p>
          <a:p>
            <a:r>
              <a:rPr lang="en-US" dirty="0"/>
              <a:t>Stillbirth</a:t>
            </a:r>
          </a:p>
          <a:p>
            <a:r>
              <a:rPr lang="en-US" dirty="0"/>
              <a:t>Sudden Infant Death Syndrome (SIDS</a:t>
            </a:r>
            <a:r>
              <a:rPr lang="en-US" dirty="0" smtClean="0"/>
              <a:t>)</a:t>
            </a:r>
          </a:p>
          <a:p>
            <a:r>
              <a:rPr lang="en-US" dirty="0" smtClean="0"/>
              <a:t>Cesarean section (C-section)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PREECLAMPSIA/ECLAMPSIA</a:t>
            </a:r>
            <a:endParaRPr lang="en-US" dirty="0"/>
          </a:p>
        </p:txBody>
      </p:sp>
      <p:sp>
        <p:nvSpPr>
          <p:cNvPr id="3" name="Content Placeholder 2"/>
          <p:cNvSpPr>
            <a:spLocks noGrp="1"/>
          </p:cNvSpPr>
          <p:nvPr>
            <p:ph idx="1"/>
          </p:nvPr>
        </p:nvSpPr>
        <p:spPr/>
        <p:txBody>
          <a:bodyPr>
            <a:normAutofit lnSpcReduction="10000"/>
          </a:bodyPr>
          <a:lstStyle/>
          <a:p>
            <a:r>
              <a:rPr lang="en-GB" dirty="0" smtClean="0"/>
              <a:t>Also known as hypertension in pregnancy</a:t>
            </a:r>
          </a:p>
          <a:p>
            <a:r>
              <a:rPr lang="en-GB" dirty="0" smtClean="0"/>
              <a:t>3% of pregnancies: thought to be due to defective trophoblastic invasion hence hyoperfused placenta.</a:t>
            </a:r>
          </a:p>
          <a:p>
            <a:r>
              <a:rPr lang="en-GB" dirty="0" smtClean="0"/>
              <a:t>Carries significant morbidity and mortality.</a:t>
            </a:r>
          </a:p>
          <a:p>
            <a:r>
              <a:rPr lang="en-GB" dirty="0" smtClean="0"/>
              <a:t>Early recognition of syndrome, adherence to agreed protocols and well timed delivery is key.</a:t>
            </a:r>
          </a:p>
          <a:p>
            <a:r>
              <a:rPr lang="en-GB" dirty="0" smtClean="0"/>
              <a:t>Delivery is the only CURE.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ECTOPIC PREGNANCY</a:t>
            </a:r>
            <a:endParaRPr lang="en-US" dirty="0"/>
          </a:p>
        </p:txBody>
      </p:sp>
      <p:sp>
        <p:nvSpPr>
          <p:cNvPr id="3" name="Content Placeholder 2"/>
          <p:cNvSpPr>
            <a:spLocks noGrp="1"/>
          </p:cNvSpPr>
          <p:nvPr>
            <p:ph idx="1"/>
          </p:nvPr>
        </p:nvSpPr>
        <p:spPr/>
        <p:txBody>
          <a:bodyPr/>
          <a:lstStyle/>
          <a:p>
            <a:r>
              <a:rPr lang="en-GB" dirty="0" smtClean="0"/>
              <a:t>Implantation outside the uterine cavity</a:t>
            </a:r>
          </a:p>
          <a:p>
            <a:r>
              <a:rPr lang="en-GB" dirty="0" smtClean="0"/>
              <a:t>Fallopian tube is commonest site. Other sites include omentum, liver and occasionally brain.</a:t>
            </a:r>
          </a:p>
          <a:p>
            <a:r>
              <a:rPr lang="en-GB" dirty="0" smtClean="0"/>
              <a:t>May rupture and lead to hypovolemic shock.</a:t>
            </a:r>
          </a:p>
          <a:p>
            <a:r>
              <a:rPr lang="en-GB" dirty="0" smtClean="0"/>
              <a:t>High index of </a:t>
            </a:r>
            <a:r>
              <a:rPr lang="en-GB" dirty="0" smtClean="0"/>
              <a:t>suspicion </a:t>
            </a:r>
            <a:r>
              <a:rPr lang="en-GB" dirty="0" smtClean="0"/>
              <a:t>from presentation and swift management is key</a:t>
            </a:r>
          </a:p>
          <a:p>
            <a:r>
              <a:rPr lang="en-GB" dirty="0" smtClean="0"/>
              <a:t>High mortality rate if not managed. May occur post BTL</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0"/>
            <a:ext cx="8229600" cy="1143000"/>
          </a:xfrm>
        </p:spPr>
        <p:txBody>
          <a:bodyPr/>
          <a:lstStyle/>
          <a:p>
            <a:r>
              <a:rPr lang="en-US" dirty="0"/>
              <a:t>Sterilization</a:t>
            </a:r>
          </a:p>
        </p:txBody>
      </p:sp>
      <p:sp>
        <p:nvSpPr>
          <p:cNvPr id="134148" name="Text Box 4"/>
          <p:cNvSpPr txBox="1">
            <a:spLocks noChangeArrowheads="1"/>
          </p:cNvSpPr>
          <p:nvPr/>
        </p:nvSpPr>
        <p:spPr bwMode="auto">
          <a:xfrm>
            <a:off x="7696200" y="6477000"/>
            <a:ext cx="1219200" cy="274638"/>
          </a:xfrm>
          <a:prstGeom prst="rect">
            <a:avLst/>
          </a:prstGeom>
          <a:noFill/>
          <a:ln w="9525">
            <a:noFill/>
            <a:miter lim="800000"/>
            <a:headEnd/>
            <a:tailEnd/>
          </a:ln>
          <a:effectLst/>
        </p:spPr>
        <p:txBody>
          <a:bodyPr>
            <a:spAutoFit/>
          </a:bodyPr>
          <a:lstStyle/>
          <a:p>
            <a:pPr algn="r"/>
            <a:r>
              <a:rPr lang="en-US" sz="1200" i="0" dirty="0"/>
              <a:t>Figure 7.7</a:t>
            </a:r>
          </a:p>
        </p:txBody>
      </p:sp>
      <p:pic>
        <p:nvPicPr>
          <p:cNvPr id="134150" name="Picture 6"/>
          <p:cNvPicPr>
            <a:picLocks noChangeAspect="1" noChangeArrowheads="1"/>
          </p:cNvPicPr>
          <p:nvPr/>
        </p:nvPicPr>
        <p:blipFill>
          <a:blip r:embed="rId2" cstate="print"/>
          <a:srcRect b="3419"/>
          <a:stretch>
            <a:fillRect/>
          </a:stretch>
        </p:blipFill>
        <p:spPr bwMode="auto">
          <a:xfrm>
            <a:off x="2747963" y="808038"/>
            <a:ext cx="3646487" cy="573881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RHESUS DISEASE</a:t>
            </a:r>
            <a:endParaRPr lang="en-US" dirty="0"/>
          </a:p>
        </p:txBody>
      </p:sp>
      <p:sp>
        <p:nvSpPr>
          <p:cNvPr id="3" name="Content Placeholder 2"/>
          <p:cNvSpPr>
            <a:spLocks noGrp="1"/>
          </p:cNvSpPr>
          <p:nvPr>
            <p:ph idx="1"/>
          </p:nvPr>
        </p:nvSpPr>
        <p:spPr/>
        <p:txBody>
          <a:bodyPr>
            <a:normAutofit lnSpcReduction="10000"/>
          </a:bodyPr>
          <a:lstStyle/>
          <a:p>
            <a:r>
              <a:rPr lang="en-GB" dirty="0" smtClean="0"/>
              <a:t>Also known as hemolytic disease of newborn.</a:t>
            </a:r>
          </a:p>
          <a:p>
            <a:r>
              <a:rPr lang="en-GB" dirty="0" smtClean="0"/>
              <a:t>Occurs when Rh- mothers conceive a Rh+ child. During birth, the mother may get exposed to the infants blood causing isoimmunization. This may affect subsequent </a:t>
            </a:r>
            <a:r>
              <a:rPr lang="en-GB" dirty="0" smtClean="0"/>
              <a:t>pregnancies </a:t>
            </a:r>
            <a:r>
              <a:rPr lang="en-GB" dirty="0" smtClean="0"/>
              <a:t>causing hemolysis/still birth.</a:t>
            </a:r>
          </a:p>
          <a:p>
            <a:r>
              <a:rPr lang="en-GB" dirty="0" smtClean="0"/>
              <a:t>May also occur if Rh- mother is transfused Rh+ blood. </a:t>
            </a:r>
          </a:p>
          <a:p>
            <a:r>
              <a:rPr lang="en-GB" dirty="0" smtClean="0"/>
              <a:t>Rh- women to be given a medical alert card.</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STILL BIRTHS</a:t>
            </a:r>
            <a:endParaRPr lang="en-US" dirty="0"/>
          </a:p>
        </p:txBody>
      </p:sp>
      <p:sp>
        <p:nvSpPr>
          <p:cNvPr id="3" name="Content Placeholder 2"/>
          <p:cNvSpPr>
            <a:spLocks noGrp="1"/>
          </p:cNvSpPr>
          <p:nvPr>
            <p:ph idx="1"/>
          </p:nvPr>
        </p:nvSpPr>
        <p:spPr/>
        <p:txBody>
          <a:bodyPr/>
          <a:lstStyle/>
          <a:p>
            <a:r>
              <a:rPr lang="en-GB" dirty="0" smtClean="0"/>
              <a:t>Death </a:t>
            </a:r>
            <a:r>
              <a:rPr lang="en-GB" dirty="0" smtClean="0"/>
              <a:t>of </a:t>
            </a:r>
            <a:r>
              <a:rPr lang="en-GB" dirty="0" smtClean="0"/>
              <a:t>a fetus in utero that is not induced.</a:t>
            </a:r>
          </a:p>
          <a:p>
            <a:r>
              <a:rPr lang="en-GB" dirty="0" smtClean="0"/>
              <a:t>Delivery of a fetus showing no signs of </a:t>
            </a:r>
            <a:r>
              <a:rPr lang="en-GB" dirty="0" smtClean="0"/>
              <a:t>life -  </a:t>
            </a:r>
            <a:r>
              <a:rPr lang="en-GB" dirty="0" smtClean="0"/>
              <a:t>fresh or macerated.</a:t>
            </a:r>
          </a:p>
          <a:p>
            <a:r>
              <a:rPr lang="en-GB" dirty="0" smtClean="0"/>
              <a:t>Identifiable causes:</a:t>
            </a:r>
          </a:p>
          <a:p>
            <a:pPr>
              <a:buNone/>
            </a:pPr>
            <a:r>
              <a:rPr lang="en-GB" dirty="0" smtClean="0"/>
              <a:t>-maternal </a:t>
            </a:r>
            <a:r>
              <a:rPr lang="en-GB" dirty="0" smtClean="0"/>
              <a:t>causes - </a:t>
            </a:r>
            <a:r>
              <a:rPr lang="en-GB" dirty="0" smtClean="0"/>
              <a:t>diabetes, infections, HTN</a:t>
            </a:r>
          </a:p>
          <a:p>
            <a:pPr>
              <a:buNone/>
            </a:pPr>
            <a:r>
              <a:rPr lang="en-GB" dirty="0" smtClean="0"/>
              <a:t>-fetal </a:t>
            </a:r>
            <a:r>
              <a:rPr lang="en-GB" dirty="0" smtClean="0"/>
              <a:t>causes - </a:t>
            </a:r>
            <a:r>
              <a:rPr lang="en-GB" dirty="0" smtClean="0"/>
              <a:t>multiple gestation, genetic etc</a:t>
            </a:r>
          </a:p>
          <a:p>
            <a:pPr>
              <a:buNone/>
            </a:pPr>
            <a:r>
              <a:rPr lang="en-GB" dirty="0" smtClean="0"/>
              <a:t>-placental </a:t>
            </a:r>
            <a:r>
              <a:rPr lang="en-GB" dirty="0" smtClean="0"/>
              <a:t>causes - </a:t>
            </a:r>
            <a:r>
              <a:rPr lang="en-GB" dirty="0" smtClean="0"/>
              <a:t>abruptio, cord round neck, placental insufficiency etc</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Rectangle 4"/>
          <p:cNvSpPr>
            <a:spLocks noGrp="1" noChangeArrowheads="1"/>
          </p:cNvSpPr>
          <p:nvPr>
            <p:ph type="title"/>
          </p:nvPr>
        </p:nvSpPr>
        <p:spPr/>
        <p:txBody>
          <a:bodyPr/>
          <a:lstStyle/>
          <a:p>
            <a:r>
              <a:rPr lang="en-US" dirty="0"/>
              <a:t>Childbirth Considerations</a:t>
            </a:r>
          </a:p>
        </p:txBody>
      </p:sp>
      <p:sp>
        <p:nvSpPr>
          <p:cNvPr id="123909" name="Rectangle 5"/>
          <p:cNvSpPr>
            <a:spLocks noGrp="1" noChangeArrowheads="1"/>
          </p:cNvSpPr>
          <p:nvPr>
            <p:ph type="body" idx="1"/>
          </p:nvPr>
        </p:nvSpPr>
        <p:spPr/>
        <p:txBody>
          <a:bodyPr>
            <a:normAutofit lnSpcReduction="10000"/>
          </a:bodyPr>
          <a:lstStyle/>
          <a:p>
            <a:pPr>
              <a:lnSpc>
                <a:spcPct val="80000"/>
              </a:lnSpc>
            </a:pPr>
            <a:r>
              <a:rPr lang="en-US" dirty="0"/>
              <a:t>Choosing where to have your baby</a:t>
            </a:r>
          </a:p>
          <a:p>
            <a:pPr>
              <a:lnSpc>
                <a:spcPct val="80000"/>
              </a:lnSpc>
            </a:pPr>
            <a:r>
              <a:rPr lang="en-US" dirty="0"/>
              <a:t>Labor and delivery</a:t>
            </a:r>
          </a:p>
          <a:p>
            <a:pPr lvl="1">
              <a:lnSpc>
                <a:spcPct val="80000"/>
              </a:lnSpc>
            </a:pPr>
            <a:r>
              <a:rPr lang="en-US" dirty="0"/>
              <a:t>First stage – amniotic sac breaks</a:t>
            </a:r>
          </a:p>
          <a:p>
            <a:pPr lvl="1">
              <a:lnSpc>
                <a:spcPct val="80000"/>
              </a:lnSpc>
            </a:pPr>
            <a:r>
              <a:rPr lang="en-US" dirty="0"/>
              <a:t>Second stage – expulsion</a:t>
            </a:r>
          </a:p>
          <a:p>
            <a:pPr lvl="1">
              <a:lnSpc>
                <a:spcPct val="80000"/>
              </a:lnSpc>
            </a:pPr>
            <a:r>
              <a:rPr lang="en-US" dirty="0"/>
              <a:t>Third stage – delivery of placenta</a:t>
            </a:r>
          </a:p>
          <a:p>
            <a:pPr>
              <a:lnSpc>
                <a:spcPct val="80000"/>
              </a:lnSpc>
            </a:pPr>
            <a:r>
              <a:rPr lang="en-US" dirty="0"/>
              <a:t>Managing labor</a:t>
            </a:r>
          </a:p>
          <a:p>
            <a:pPr lvl="1">
              <a:lnSpc>
                <a:spcPct val="80000"/>
              </a:lnSpc>
            </a:pPr>
            <a:r>
              <a:rPr lang="en-US" dirty="0"/>
              <a:t>Medical</a:t>
            </a:r>
          </a:p>
          <a:p>
            <a:pPr lvl="1">
              <a:lnSpc>
                <a:spcPct val="80000"/>
              </a:lnSpc>
            </a:pPr>
            <a:r>
              <a:rPr lang="en-US" dirty="0"/>
              <a:t>Non-medical</a:t>
            </a:r>
          </a:p>
          <a:p>
            <a:pPr>
              <a:lnSpc>
                <a:spcPct val="80000"/>
              </a:lnSpc>
            </a:pPr>
            <a:r>
              <a:rPr lang="en-US" dirty="0"/>
              <a:t>Birth alternatives</a:t>
            </a:r>
          </a:p>
          <a:p>
            <a:pPr>
              <a:lnSpc>
                <a:spcPct val="80000"/>
              </a:lnSpc>
            </a:pPr>
            <a:r>
              <a:rPr lang="en-US" dirty="0"/>
              <a:t>Postpartum period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 SECTION</a:t>
            </a:r>
            <a:endParaRPr lang="en-US" dirty="0"/>
          </a:p>
        </p:txBody>
      </p:sp>
      <p:sp>
        <p:nvSpPr>
          <p:cNvPr id="3" name="Content Placeholder 2"/>
          <p:cNvSpPr>
            <a:spLocks noGrp="1"/>
          </p:cNvSpPr>
          <p:nvPr>
            <p:ph idx="1"/>
          </p:nvPr>
        </p:nvSpPr>
        <p:spPr/>
        <p:txBody>
          <a:bodyPr/>
          <a:lstStyle/>
          <a:p>
            <a:r>
              <a:rPr lang="en-GB" dirty="0" smtClean="0"/>
              <a:t>Surgical delivery thought to be have been used on Julius Caesar.</a:t>
            </a:r>
          </a:p>
          <a:p>
            <a:r>
              <a:rPr lang="en-GB" dirty="0" smtClean="0"/>
              <a:t>Delivery of a viable fetus through an incision in the abdomen and uterus.</a:t>
            </a:r>
          </a:p>
          <a:p>
            <a:r>
              <a:rPr lang="en-GB" dirty="0" smtClean="0"/>
              <a:t>Increased rates now being seen some due to </a:t>
            </a:r>
            <a:r>
              <a:rPr lang="en-GB" dirty="0" smtClean="0"/>
              <a:t>Caesarean </a:t>
            </a:r>
            <a:r>
              <a:rPr lang="en-GB" dirty="0" smtClean="0"/>
              <a:t>on demand.</a:t>
            </a:r>
          </a:p>
          <a:p>
            <a:r>
              <a:rPr lang="en-GB" dirty="0" smtClean="0"/>
              <a:t>Death may occur due surgery or anesthesia and all are subject to board investigation.</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PREGNANCY RELATED DEATHS</a:t>
            </a:r>
            <a:endParaRPr lang="en-US" dirty="0"/>
          </a:p>
        </p:txBody>
      </p:sp>
      <p:sp>
        <p:nvSpPr>
          <p:cNvPr id="3" name="Content Placeholder 2"/>
          <p:cNvSpPr>
            <a:spLocks noGrp="1"/>
          </p:cNvSpPr>
          <p:nvPr>
            <p:ph idx="1"/>
          </p:nvPr>
        </p:nvSpPr>
        <p:spPr>
          <a:xfrm>
            <a:off x="533400" y="1295400"/>
            <a:ext cx="8229600" cy="5334000"/>
          </a:xfrm>
        </p:spPr>
        <p:txBody>
          <a:bodyPr>
            <a:normAutofit lnSpcReduction="10000"/>
          </a:bodyPr>
          <a:lstStyle/>
          <a:p>
            <a:r>
              <a:rPr lang="en-GB" dirty="0" smtClean="0"/>
              <a:t>Maternal death from any cause related to or aggravated by pregnancy, delivery and post partum period. Its also includes death within 42 days of TOP.</a:t>
            </a:r>
          </a:p>
          <a:p>
            <a:r>
              <a:rPr lang="en-GB" dirty="0" smtClean="0"/>
              <a:t>MDG 5; Reduce by ¾ maternal mortality ratio which ratio of maternal deaths in a period to live births x 100000.</a:t>
            </a:r>
          </a:p>
          <a:p>
            <a:r>
              <a:rPr lang="en-GB" dirty="0" smtClean="0"/>
              <a:t>Kenya; 717 in 1996 fell to 510 in 2015 which is a sign of improved healthcare. Counties like Mandera with 3795 per 100000 births means 10 die daily of birth related complications.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ABORTION</a:t>
            </a:r>
            <a:endParaRPr lang="en-US" dirty="0"/>
          </a:p>
        </p:txBody>
      </p:sp>
      <p:sp>
        <p:nvSpPr>
          <p:cNvPr id="4" name="Content Placeholder 3"/>
          <p:cNvSpPr>
            <a:spLocks noGrp="1"/>
          </p:cNvSpPr>
          <p:nvPr>
            <p:ph idx="1"/>
          </p:nvPr>
        </p:nvSpPr>
        <p:spPr/>
        <p:txBody>
          <a:bodyPr/>
          <a:lstStyle/>
          <a:p>
            <a:r>
              <a:rPr lang="en-US" dirty="0" smtClean="0"/>
              <a:t>Termination of pregnancy before 20 weeks gestation calculated from LMP.</a:t>
            </a:r>
          </a:p>
          <a:p>
            <a:r>
              <a:rPr lang="en-US" dirty="0" smtClean="0"/>
              <a:t>Early- before 12 weeks</a:t>
            </a:r>
          </a:p>
          <a:p>
            <a:r>
              <a:rPr lang="en-US" dirty="0" smtClean="0"/>
              <a:t>Late- between 12-20 weeks</a:t>
            </a:r>
          </a:p>
          <a:p>
            <a:endParaRPr lang="en-US" dirty="0"/>
          </a:p>
          <a:p>
            <a:r>
              <a:rPr lang="en-US" dirty="0" smtClean="0"/>
              <a:t>It is also delivery of a fetus of a weight less than 500g</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p:txBody>
          <a:bodyPr/>
          <a:lstStyle/>
          <a:p>
            <a:r>
              <a:rPr lang="en-US" altLang="en-US" dirty="0" smtClean="0"/>
              <a:t>Definitions </a:t>
            </a:r>
            <a:r>
              <a:rPr lang="en-US" altLang="en-US" dirty="0"/>
              <a:t>of Medical Abortion</a:t>
            </a:r>
          </a:p>
        </p:txBody>
      </p:sp>
      <p:sp>
        <p:nvSpPr>
          <p:cNvPr id="376835" name="Rectangle 3"/>
          <p:cNvSpPr>
            <a:spLocks noGrp="1" noChangeArrowheads="1"/>
          </p:cNvSpPr>
          <p:nvPr>
            <p:ph type="body" idx="1"/>
          </p:nvPr>
        </p:nvSpPr>
        <p:spPr>
          <a:xfrm>
            <a:off x="990600" y="1916113"/>
            <a:ext cx="7470775" cy="4098925"/>
          </a:xfrm>
        </p:spPr>
        <p:txBody>
          <a:bodyPr/>
          <a:lstStyle/>
          <a:p>
            <a:pPr marL="236538" indent="0" defTabSz="966788"/>
            <a:r>
              <a:rPr lang="en-US" altLang="en-US" dirty="0" smtClean="0"/>
              <a:t>Induced- Intentional termination of pregnancy using medical or surgical means</a:t>
            </a:r>
          </a:p>
          <a:p>
            <a:pPr marL="236538" indent="0" defTabSz="966788"/>
            <a:r>
              <a:rPr lang="en-US" altLang="en-US" dirty="0" smtClean="0"/>
              <a:t>Elective- woman desires</a:t>
            </a:r>
          </a:p>
          <a:p>
            <a:pPr marL="236538" indent="0" defTabSz="966788"/>
            <a:r>
              <a:rPr lang="en-US" altLang="en-US" dirty="0" smtClean="0"/>
              <a:t>Therapeutic- for mothers health</a:t>
            </a:r>
          </a:p>
          <a:p>
            <a:pPr marL="236538" indent="0" defTabSz="966788"/>
            <a:r>
              <a:rPr lang="en-US" altLang="en-US" dirty="0" smtClean="0"/>
              <a:t>Criminal- Against the law</a:t>
            </a:r>
            <a:endParaRPr lang="en-US"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828800" y="868363"/>
            <a:ext cx="7086600" cy="579437"/>
          </a:xfrm>
        </p:spPr>
        <p:txBody>
          <a:bodyPr/>
          <a:lstStyle/>
          <a:p>
            <a:pPr eaLnBrk="1" hangingPunct="1">
              <a:defRPr/>
            </a:pPr>
            <a:r>
              <a:rPr lang="en-US" sz="3200" b="1" dirty="0" smtClean="0">
                <a:solidFill>
                  <a:schemeClr val="bg2"/>
                </a:solidFill>
                <a:latin typeface="Comic Sans MS" pitchFamily="66" charset="0"/>
              </a:rPr>
              <a:t>TYPES</a:t>
            </a:r>
          </a:p>
        </p:txBody>
      </p:sp>
      <p:sp>
        <p:nvSpPr>
          <p:cNvPr id="59395" name="Rectangle 3"/>
          <p:cNvSpPr>
            <a:spLocks noGrp="1" noChangeArrowheads="1"/>
          </p:cNvSpPr>
          <p:nvPr>
            <p:ph type="body" idx="1"/>
          </p:nvPr>
        </p:nvSpPr>
        <p:spPr>
          <a:xfrm>
            <a:off x="1295400" y="2133600"/>
            <a:ext cx="7391400" cy="4419600"/>
          </a:xfrm>
        </p:spPr>
        <p:txBody>
          <a:bodyPr/>
          <a:lstStyle/>
          <a:p>
            <a:pPr marL="990600" lvl="1" indent="-533400" eaLnBrk="1" hangingPunct="1">
              <a:buFontTx/>
              <a:buAutoNum type="arabicPeriod"/>
              <a:defRPr/>
            </a:pPr>
            <a:r>
              <a:rPr lang="en-US" dirty="0" smtClean="0">
                <a:solidFill>
                  <a:schemeClr val="tx2">
                    <a:lumMod val="50000"/>
                  </a:schemeClr>
                </a:solidFill>
                <a:latin typeface="Comic Sans MS" pitchFamily="66" charset="0"/>
              </a:rPr>
              <a:t>Induced</a:t>
            </a:r>
          </a:p>
          <a:p>
            <a:pPr marL="990600" lvl="1" indent="-533400" eaLnBrk="1" hangingPunct="1">
              <a:buFontTx/>
              <a:buAutoNum type="arabicPeriod"/>
              <a:defRPr/>
            </a:pPr>
            <a:r>
              <a:rPr lang="en-US" dirty="0" smtClean="0">
                <a:solidFill>
                  <a:schemeClr val="tx2">
                    <a:lumMod val="50000"/>
                  </a:schemeClr>
                </a:solidFill>
                <a:latin typeface="Comic Sans MS" pitchFamily="66" charset="0"/>
              </a:rPr>
              <a:t>Threatened</a:t>
            </a:r>
          </a:p>
          <a:p>
            <a:pPr marL="990600" lvl="1" indent="-533400" eaLnBrk="1" hangingPunct="1">
              <a:buFontTx/>
              <a:buAutoNum type="arabicPeriod"/>
              <a:defRPr/>
            </a:pPr>
            <a:r>
              <a:rPr lang="en-US" dirty="0" smtClean="0">
                <a:solidFill>
                  <a:schemeClr val="tx2">
                    <a:lumMod val="50000"/>
                  </a:schemeClr>
                </a:solidFill>
                <a:latin typeface="Comic Sans MS" pitchFamily="66" charset="0"/>
              </a:rPr>
              <a:t>Inevitable</a:t>
            </a:r>
          </a:p>
          <a:p>
            <a:pPr marL="990600" lvl="1" indent="-533400" eaLnBrk="1" hangingPunct="1">
              <a:buFontTx/>
              <a:buAutoNum type="arabicPeriod"/>
              <a:defRPr/>
            </a:pPr>
            <a:r>
              <a:rPr lang="en-US" dirty="0" smtClean="0">
                <a:solidFill>
                  <a:schemeClr val="tx2">
                    <a:lumMod val="50000"/>
                  </a:schemeClr>
                </a:solidFill>
                <a:latin typeface="Comic Sans MS" pitchFamily="66" charset="0"/>
              </a:rPr>
              <a:t>Incomplete </a:t>
            </a:r>
          </a:p>
          <a:p>
            <a:pPr marL="990600" lvl="1" indent="-533400" eaLnBrk="1" hangingPunct="1">
              <a:buFontTx/>
              <a:buAutoNum type="arabicPeriod"/>
              <a:defRPr/>
            </a:pPr>
            <a:r>
              <a:rPr lang="en-US" dirty="0" smtClean="0">
                <a:solidFill>
                  <a:schemeClr val="tx2">
                    <a:lumMod val="50000"/>
                  </a:schemeClr>
                </a:solidFill>
                <a:latin typeface="Comic Sans MS" pitchFamily="66" charset="0"/>
              </a:rPr>
              <a:t>Complete</a:t>
            </a:r>
          </a:p>
          <a:p>
            <a:pPr marL="990600" lvl="1" indent="-533400" eaLnBrk="1" hangingPunct="1">
              <a:buFontTx/>
              <a:buAutoNum type="arabicPeriod"/>
              <a:defRPr/>
            </a:pPr>
            <a:r>
              <a:rPr lang="en-US" dirty="0" smtClean="0">
                <a:solidFill>
                  <a:schemeClr val="tx2">
                    <a:lumMod val="50000"/>
                  </a:schemeClr>
                </a:solidFill>
                <a:latin typeface="Comic Sans MS" pitchFamily="66" charset="0"/>
              </a:rPr>
              <a:t>Septic </a:t>
            </a:r>
          </a:p>
          <a:p>
            <a:pPr marL="990600" lvl="1" indent="-533400" eaLnBrk="1" hangingPunct="1">
              <a:buFontTx/>
              <a:buAutoNum type="arabicPeriod"/>
              <a:defRPr/>
            </a:pPr>
            <a:r>
              <a:rPr lang="en-US" dirty="0" smtClean="0">
                <a:solidFill>
                  <a:schemeClr val="tx2">
                    <a:lumMod val="50000"/>
                  </a:schemeClr>
                </a:solidFill>
                <a:latin typeface="Comic Sans MS" pitchFamily="66" charset="0"/>
              </a:rPr>
              <a:t>Missed</a:t>
            </a:r>
          </a:p>
          <a:p>
            <a:pPr marL="990600" lvl="1" indent="-533400" eaLnBrk="1" hangingPunct="1">
              <a:buFontTx/>
              <a:buAutoNum type="arabicPeriod"/>
              <a:defRPr/>
            </a:pPr>
            <a:r>
              <a:rPr lang="en-US" dirty="0" smtClean="0">
                <a:solidFill>
                  <a:schemeClr val="tx2">
                    <a:lumMod val="50000"/>
                  </a:schemeClr>
                </a:solidFill>
                <a:latin typeface="Comic Sans MS" pitchFamily="66" charset="0"/>
              </a:rPr>
              <a:t>Recurrent</a:t>
            </a:r>
          </a:p>
        </p:txBody>
      </p:sp>
      <p:sp>
        <p:nvSpPr>
          <p:cNvPr id="7172" name="Rectangle 4"/>
          <p:cNvSpPr>
            <a:spLocks noChangeArrowheads="1"/>
          </p:cNvSpPr>
          <p:nvPr/>
        </p:nvSpPr>
        <p:spPr bwMode="auto">
          <a:xfrm>
            <a:off x="1143000" y="5181600"/>
            <a:ext cx="7162800" cy="822325"/>
          </a:xfrm>
          <a:prstGeom prst="rect">
            <a:avLst/>
          </a:prstGeom>
          <a:noFill/>
          <a:ln w="12700">
            <a:noFill/>
            <a:miter lim="800000"/>
            <a:headEnd type="none" w="sm" len="sm"/>
            <a:tailEnd type="none" w="sm" len="sm"/>
          </a:ln>
        </p:spPr>
        <p:txBody>
          <a:bodyPr>
            <a:spAutoFit/>
          </a:bodyPr>
          <a:lstStyle/>
          <a:p>
            <a:pPr marL="914400" lvl="1" indent="-457200"/>
            <a:endParaRPr lang="en-US" sz="2400" dirty="0">
              <a:solidFill>
                <a:schemeClr val="bg2"/>
              </a:solidFill>
              <a:latin typeface="Arial" charset="0"/>
              <a:cs typeface="Arial" charset="0"/>
            </a:endParaRPr>
          </a:p>
          <a:p>
            <a:pPr marL="914400" lvl="1" indent="-457200"/>
            <a:endParaRPr lang="en-US" sz="2400" dirty="0">
              <a:solidFill>
                <a:schemeClr val="bg2"/>
              </a:solidFill>
              <a:latin typeface="Arial" charset="0"/>
              <a:cs typeface="Arial" charset="0"/>
            </a:endParaRPr>
          </a:p>
        </p:txBody>
      </p:sp>
      <p:sp>
        <p:nvSpPr>
          <p:cNvPr id="59397" name="Rectangle 5"/>
          <p:cNvSpPr>
            <a:spLocks noChangeArrowheads="1"/>
          </p:cNvSpPr>
          <p:nvPr/>
        </p:nvSpPr>
        <p:spPr bwMode="auto">
          <a:xfrm>
            <a:off x="1828800" y="838200"/>
            <a:ext cx="7086600" cy="579438"/>
          </a:xfrm>
          <a:prstGeom prst="rect">
            <a:avLst/>
          </a:prstGeom>
          <a:noFill/>
          <a:ln w="9525">
            <a:noFill/>
            <a:miter lim="800000"/>
            <a:headEnd/>
            <a:tailEnd/>
          </a:ln>
          <a:effectLst/>
        </p:spPr>
        <p:txBody>
          <a:bodyPr anchor="b">
            <a:spAutoFit/>
          </a:bodyPr>
          <a:lstStyle/>
          <a:p>
            <a:pPr>
              <a:defRPr/>
            </a:pPr>
            <a:r>
              <a:rPr lang="en-US" sz="3200" b="1" dirty="0">
                <a:solidFill>
                  <a:srgbClr val="6666FF"/>
                </a:solidFill>
                <a:effectLst>
                  <a:outerShdw blurRad="38100" dist="38100" dir="2700000" algn="tl">
                    <a:srgbClr val="C0C0C0"/>
                  </a:outerShdw>
                </a:effectLst>
                <a:latin typeface="Comic Sans MS" pitchFamily="66" charset="0"/>
              </a:rPr>
              <a:t>TYPES OF ABORTIONS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r>
              <a:rPr lang="en-US" dirty="0" smtClean="0"/>
              <a:t>WHO ESTIMATES 200 million illegal abortions worldwide.</a:t>
            </a:r>
          </a:p>
          <a:p>
            <a:r>
              <a:rPr lang="en-US" dirty="0" smtClean="0"/>
              <a:t>There is associated 50% deaths associated with these abortions.</a:t>
            </a:r>
          </a:p>
          <a:p>
            <a:r>
              <a:rPr lang="en-US" dirty="0" smtClean="0"/>
              <a:t>Sepsis, severe hemorrhage, obstruction, infertility, severe emotional guilt leading to suicide amongst others cause mortality.</a:t>
            </a:r>
          </a:p>
          <a:p>
            <a:r>
              <a:rPr lang="en-US" dirty="0" smtClean="0"/>
              <a:t>In Kenya abortion is illegal unless mothers health is endangered.</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0" name="Picture 4" descr="map"/>
          <p:cNvPicPr>
            <a:picLocks noGrp="1" noChangeAspect="1" noChangeArrowheads="1"/>
          </p:cNvPicPr>
          <p:nvPr>
            <p:ph/>
          </p:nvPr>
        </p:nvPicPr>
        <p:blipFill>
          <a:blip r:embed="rId3" cstate="print"/>
          <a:srcRect/>
          <a:stretch>
            <a:fillRect/>
          </a:stretch>
        </p:blipFill>
        <p:spPr>
          <a:xfrm>
            <a:off x="0" y="381000"/>
            <a:ext cx="9144000" cy="5643563"/>
          </a:xfrm>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LEGALITY OF ABORTION</a:t>
            </a:r>
            <a:endParaRPr lang="en-US" dirty="0"/>
          </a:p>
        </p:txBody>
      </p:sp>
      <p:sp>
        <p:nvSpPr>
          <p:cNvPr id="3" name="Content Placeholder 2"/>
          <p:cNvSpPr>
            <a:spLocks noGrp="1"/>
          </p:cNvSpPr>
          <p:nvPr>
            <p:ph idx="1"/>
          </p:nvPr>
        </p:nvSpPr>
        <p:spPr/>
        <p:txBody>
          <a:bodyPr>
            <a:normAutofit lnSpcReduction="10000"/>
          </a:bodyPr>
          <a:lstStyle/>
          <a:p>
            <a:r>
              <a:rPr lang="en-GB" dirty="0" smtClean="0"/>
              <a:t>Pro-life and </a:t>
            </a:r>
            <a:r>
              <a:rPr lang="en-GB" dirty="0" smtClean="0"/>
              <a:t>pro-choice </a:t>
            </a:r>
            <a:r>
              <a:rPr lang="en-GB" dirty="0" smtClean="0"/>
              <a:t>debate with moral </a:t>
            </a:r>
            <a:r>
              <a:rPr lang="en-GB" dirty="0" smtClean="0"/>
              <a:t>considerations</a:t>
            </a:r>
            <a:endParaRPr lang="en-GB" dirty="0" smtClean="0"/>
          </a:p>
          <a:p>
            <a:r>
              <a:rPr lang="en-GB" dirty="0" smtClean="0"/>
              <a:t>Slippery slope argument</a:t>
            </a:r>
          </a:p>
          <a:p>
            <a:r>
              <a:rPr lang="en-GB" dirty="0" smtClean="0"/>
              <a:t>Being human</a:t>
            </a:r>
          </a:p>
          <a:p>
            <a:r>
              <a:rPr lang="en-GB" dirty="0" smtClean="0"/>
              <a:t>Being like human</a:t>
            </a:r>
          </a:p>
          <a:p>
            <a:r>
              <a:rPr lang="en-GB" dirty="0" smtClean="0"/>
              <a:t>Right based arguments for abortion</a:t>
            </a:r>
          </a:p>
          <a:p>
            <a:r>
              <a:rPr lang="en-GB" dirty="0" smtClean="0"/>
              <a:t>Middle ground</a:t>
            </a:r>
          </a:p>
          <a:p>
            <a:r>
              <a:rPr lang="en-GB" dirty="0" smtClean="0"/>
              <a:t>Virtual based approach</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1066800" y="304800"/>
            <a:ext cx="6477000" cy="400110"/>
          </a:xfrm>
          <a:prstGeom prst="rect">
            <a:avLst/>
          </a:prstGeom>
          <a:noFill/>
          <a:ln w="9525">
            <a:noFill/>
            <a:miter lim="800000"/>
            <a:headEnd/>
            <a:tailEnd/>
          </a:ln>
          <a:effectLst/>
        </p:spPr>
        <p:txBody>
          <a:bodyPr>
            <a:spAutoFit/>
          </a:bodyPr>
          <a:lstStyle/>
          <a:p>
            <a:pPr algn="ctr">
              <a:spcBef>
                <a:spcPct val="50000"/>
              </a:spcBef>
            </a:pPr>
            <a:r>
              <a:rPr lang="en-US" sz="2000" b="1" dirty="0">
                <a:effectLst>
                  <a:outerShdw blurRad="38100" dist="38100" dir="2700000" algn="tl">
                    <a:srgbClr val="FFFFFF"/>
                  </a:outerShdw>
                </a:effectLst>
                <a:latin typeface="Copperplate Gothic Light" pitchFamily="34" charset="0"/>
                <a:ea typeface="ＭＳ Ｐゴシック" pitchFamily="4" charset="-128"/>
                <a:cs typeface="Times" pitchFamily="16" charset="0"/>
              </a:rPr>
              <a:t>Potentiality Arguments </a:t>
            </a:r>
            <a:r>
              <a:rPr lang="en-US" sz="2000" b="1" dirty="0" smtClean="0">
                <a:effectLst>
                  <a:outerShdw blurRad="38100" dist="38100" dir="2700000" algn="tl">
                    <a:srgbClr val="FFFFFF"/>
                  </a:outerShdw>
                </a:effectLst>
                <a:latin typeface="Copperplate Gothic Light" pitchFamily="34" charset="0"/>
                <a:ea typeface="ＭＳ Ｐゴシック" pitchFamily="4" charset="-128"/>
                <a:cs typeface="Times" pitchFamily="16" charset="0"/>
              </a:rPr>
              <a:t>IN </a:t>
            </a:r>
            <a:r>
              <a:rPr lang="en-US" sz="2000" b="1" dirty="0">
                <a:effectLst>
                  <a:outerShdw blurRad="38100" dist="38100" dir="2700000" algn="tl">
                    <a:srgbClr val="FFFFFF"/>
                  </a:outerShdw>
                </a:effectLst>
                <a:latin typeface="Copperplate Gothic Light" pitchFamily="34" charset="0"/>
                <a:ea typeface="ＭＳ Ｐゴシック" pitchFamily="4" charset="-128"/>
                <a:cs typeface="Times" pitchFamily="16" charset="0"/>
              </a:rPr>
              <a:t>Abortion</a:t>
            </a:r>
            <a:endParaRPr lang="en-US" sz="2000" b="1" dirty="0">
              <a:latin typeface="Copperplate Gothic Light" pitchFamily="34" charset="0"/>
              <a:ea typeface="ＭＳ Ｐゴシック" pitchFamily="4" charset="-128"/>
              <a:cs typeface="Times" pitchFamily="16" charset="0"/>
            </a:endParaRPr>
          </a:p>
        </p:txBody>
      </p:sp>
      <p:sp>
        <p:nvSpPr>
          <p:cNvPr id="96259" name="Rectangle 3"/>
          <p:cNvSpPr>
            <a:spLocks noGrp="1" noChangeArrowheads="1"/>
          </p:cNvSpPr>
          <p:nvPr>
            <p:ph type="body" idx="1"/>
          </p:nvPr>
        </p:nvSpPr>
        <p:spPr>
          <a:xfrm>
            <a:off x="533400" y="1066800"/>
            <a:ext cx="7772400" cy="5181600"/>
          </a:xfrm>
        </p:spPr>
        <p:txBody>
          <a:bodyPr/>
          <a:lstStyle/>
          <a:p>
            <a:r>
              <a:rPr lang="en-US" sz="2000" b="1" dirty="0">
                <a:solidFill>
                  <a:srgbClr val="073715"/>
                </a:solidFill>
                <a:latin typeface="Abadi MT Condensed Light" pitchFamily="4" charset="0"/>
              </a:rPr>
              <a:t>“The fact that the fetus will develop into an adult human being that was once that fetus (if the fetus develops normally) establishes the fetus’s right to life”</a:t>
            </a:r>
          </a:p>
          <a:p>
            <a:endParaRPr lang="en-US" sz="2000" b="1" dirty="0">
              <a:solidFill>
                <a:srgbClr val="073715"/>
              </a:solidFill>
              <a:latin typeface="Abadi MT Condensed Light" pitchFamily="4" charset="0"/>
            </a:endParaRPr>
          </a:p>
          <a:p>
            <a:r>
              <a:rPr lang="en-US" sz="2000" b="1" dirty="0">
                <a:latin typeface="Abadi MT Condensed Light" pitchFamily="4" charset="0"/>
              </a:rPr>
              <a:t>If we value the fetus because of its potentiality, we will also have to value sperm and eggs because of their potentiality.</a:t>
            </a:r>
          </a:p>
          <a:p>
            <a:pPr lvl="1"/>
            <a:r>
              <a:rPr lang="en-US" sz="2000" b="1" dirty="0">
                <a:solidFill>
                  <a:srgbClr val="073715"/>
                </a:solidFill>
                <a:latin typeface="Abadi MT Condensed Light" pitchFamily="4" charset="0"/>
              </a:rPr>
              <a:t>Sperm and eggs are not potential people, because neither of them can be the same entity as the person they produce.</a:t>
            </a:r>
          </a:p>
          <a:p>
            <a:pPr lvl="1"/>
            <a:endParaRPr lang="en-US" sz="1800" b="1" dirty="0">
              <a:latin typeface="Abadi MT Condensed Light" pitchFamily="4" charset="0"/>
            </a:endParaRPr>
          </a:p>
          <a:p>
            <a:r>
              <a:rPr lang="en-US" sz="2000" b="1" dirty="0">
                <a:latin typeface="Abadi MT Condensed Light" pitchFamily="4" charset="0"/>
              </a:rPr>
              <a:t>Things considered potential Xs don’t have the same rights as Xs.</a:t>
            </a:r>
          </a:p>
          <a:p>
            <a:pPr lvl="1"/>
            <a:r>
              <a:rPr lang="en-US" sz="2000" b="1" dirty="0">
                <a:solidFill>
                  <a:srgbClr val="073715"/>
                </a:solidFill>
                <a:latin typeface="Abadi MT Condensed Light" pitchFamily="4" charset="0"/>
              </a:rPr>
              <a:t>Potential presidents</a:t>
            </a:r>
          </a:p>
          <a:p>
            <a:pPr lvl="1"/>
            <a:r>
              <a:rPr lang="en-US" sz="2000" b="1" dirty="0">
                <a:solidFill>
                  <a:srgbClr val="073715"/>
                </a:solidFill>
                <a:latin typeface="Abadi MT Condensed Light" pitchFamily="4" charset="0"/>
              </a:rPr>
              <a:t>Potential Life Partner</a:t>
            </a:r>
          </a:p>
          <a:p>
            <a:pPr lvl="1"/>
            <a:r>
              <a:rPr lang="en-US" sz="2000" b="1" dirty="0">
                <a:solidFill>
                  <a:srgbClr val="073715"/>
                </a:solidFill>
                <a:latin typeface="Abadi MT Condensed Light" pitchFamily="4" charset="0"/>
              </a:rPr>
              <a:t>Potential doctors</a:t>
            </a:r>
            <a:endParaRPr lang="en-US" sz="1800" b="1" dirty="0">
              <a:latin typeface="Abadi MT Condensed Light" pitchFamily="4" charset="0"/>
            </a:endParaRPr>
          </a:p>
          <a:p>
            <a:pPr>
              <a:buFontTx/>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 calcmode="lin" valueType="num">
                                      <p:cBhvr additive="base">
                                        <p:cTn id="7" dur="500" fill="hold"/>
                                        <p:tgtEl>
                                          <p:spTgt spid="962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62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6259">
                                            <p:txEl>
                                              <p:pRg st="2" end="2"/>
                                            </p:txEl>
                                          </p:spTgt>
                                        </p:tgtEl>
                                        <p:attrNameLst>
                                          <p:attrName>style.visibility</p:attrName>
                                        </p:attrNameLst>
                                      </p:cBhvr>
                                      <p:to>
                                        <p:strVal val="visible"/>
                                      </p:to>
                                    </p:set>
                                    <p:anim calcmode="lin" valueType="num">
                                      <p:cBhvr additive="base">
                                        <p:cTn id="13" dur="500" fill="hold"/>
                                        <p:tgtEl>
                                          <p:spTgt spid="9625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62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6259">
                                            <p:txEl>
                                              <p:pRg st="3" end="3"/>
                                            </p:txEl>
                                          </p:spTgt>
                                        </p:tgtEl>
                                        <p:attrNameLst>
                                          <p:attrName>style.visibility</p:attrName>
                                        </p:attrNameLst>
                                      </p:cBhvr>
                                      <p:to>
                                        <p:strVal val="visible"/>
                                      </p:to>
                                    </p:set>
                                    <p:anim calcmode="lin" valueType="num">
                                      <p:cBhvr additive="base">
                                        <p:cTn id="19" dur="500" fill="hold"/>
                                        <p:tgtEl>
                                          <p:spTgt spid="9625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62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6259">
                                            <p:txEl>
                                              <p:pRg st="5" end="5"/>
                                            </p:txEl>
                                          </p:spTgt>
                                        </p:tgtEl>
                                        <p:attrNameLst>
                                          <p:attrName>style.visibility</p:attrName>
                                        </p:attrNameLst>
                                      </p:cBhvr>
                                      <p:to>
                                        <p:strVal val="visible"/>
                                      </p:to>
                                    </p:set>
                                    <p:anim calcmode="lin" valueType="num">
                                      <p:cBhvr additive="base">
                                        <p:cTn id="25" dur="500" fill="hold"/>
                                        <p:tgtEl>
                                          <p:spTgt spid="96259">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625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6259">
                                            <p:txEl>
                                              <p:pRg st="6" end="6"/>
                                            </p:txEl>
                                          </p:spTgt>
                                        </p:tgtEl>
                                        <p:attrNameLst>
                                          <p:attrName>style.visibility</p:attrName>
                                        </p:attrNameLst>
                                      </p:cBhvr>
                                      <p:to>
                                        <p:strVal val="visible"/>
                                      </p:to>
                                    </p:set>
                                    <p:anim calcmode="lin" valueType="num">
                                      <p:cBhvr additive="base">
                                        <p:cTn id="31" dur="500" fill="hold"/>
                                        <p:tgtEl>
                                          <p:spTgt spid="96259">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625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6259">
                                            <p:txEl>
                                              <p:pRg st="7" end="7"/>
                                            </p:txEl>
                                          </p:spTgt>
                                        </p:tgtEl>
                                        <p:attrNameLst>
                                          <p:attrName>style.visibility</p:attrName>
                                        </p:attrNameLst>
                                      </p:cBhvr>
                                      <p:to>
                                        <p:strVal val="visible"/>
                                      </p:to>
                                    </p:set>
                                    <p:anim calcmode="lin" valueType="num">
                                      <p:cBhvr additive="base">
                                        <p:cTn id="37" dur="500" fill="hold"/>
                                        <p:tgtEl>
                                          <p:spTgt spid="96259">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625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6259">
                                            <p:txEl>
                                              <p:pRg st="8" end="8"/>
                                            </p:txEl>
                                          </p:spTgt>
                                        </p:tgtEl>
                                        <p:attrNameLst>
                                          <p:attrName>style.visibility</p:attrName>
                                        </p:attrNameLst>
                                      </p:cBhvr>
                                      <p:to>
                                        <p:strVal val="visible"/>
                                      </p:to>
                                    </p:set>
                                    <p:anim calcmode="lin" valueType="num">
                                      <p:cBhvr additive="base">
                                        <p:cTn id="43" dur="500" fill="hold"/>
                                        <p:tgtEl>
                                          <p:spTgt spid="96259">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96259">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bldLvl="2"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Text Box 4"/>
          <p:cNvSpPr txBox="1">
            <a:spLocks noChangeArrowheads="1"/>
          </p:cNvSpPr>
          <p:nvPr/>
        </p:nvSpPr>
        <p:spPr bwMode="auto">
          <a:xfrm>
            <a:off x="0" y="0"/>
            <a:ext cx="4752975" cy="457200"/>
          </a:xfrm>
          <a:prstGeom prst="rect">
            <a:avLst/>
          </a:prstGeom>
          <a:noFill/>
          <a:ln w="9525">
            <a:noFill/>
            <a:miter lim="800000"/>
            <a:headEnd/>
            <a:tailEnd/>
          </a:ln>
          <a:effectLst/>
        </p:spPr>
        <p:txBody>
          <a:bodyPr>
            <a:spAutoFit/>
          </a:bodyPr>
          <a:lstStyle/>
          <a:p>
            <a:pPr>
              <a:spcBef>
                <a:spcPct val="50000"/>
              </a:spcBef>
            </a:pPr>
            <a:r>
              <a:rPr lang="en-CA" sz="2400" b="1" dirty="0"/>
              <a:t>The Church View…… </a:t>
            </a:r>
            <a:endParaRPr lang="en-US" sz="2400" b="1" dirty="0"/>
          </a:p>
        </p:txBody>
      </p:sp>
      <p:sp>
        <p:nvSpPr>
          <p:cNvPr id="116741" name="Text Box 5"/>
          <p:cNvSpPr txBox="1">
            <a:spLocks noChangeArrowheads="1"/>
          </p:cNvSpPr>
          <p:nvPr/>
        </p:nvSpPr>
        <p:spPr bwMode="auto">
          <a:xfrm>
            <a:off x="288748" y="552450"/>
            <a:ext cx="7991475" cy="915988"/>
          </a:xfrm>
          <a:prstGeom prst="rect">
            <a:avLst/>
          </a:prstGeom>
          <a:noFill/>
          <a:ln w="9525">
            <a:noFill/>
            <a:miter lim="800000"/>
            <a:headEnd/>
            <a:tailEnd/>
          </a:ln>
          <a:effectLst/>
        </p:spPr>
        <p:txBody>
          <a:bodyPr wrap="square">
            <a:spAutoFit/>
          </a:bodyPr>
          <a:lstStyle/>
          <a:p>
            <a:pPr>
              <a:spcBef>
                <a:spcPct val="50000"/>
              </a:spcBef>
            </a:pPr>
            <a:r>
              <a:rPr lang="en-CA" dirty="0"/>
              <a:t>According to Catholicism, every life is sacred from the moment of conception because at that moment, our souls, personalities and everything about us that makes us unique is given to us.</a:t>
            </a:r>
            <a:endParaRPr lang="en-US" dirty="0"/>
          </a:p>
        </p:txBody>
      </p:sp>
      <p:sp>
        <p:nvSpPr>
          <p:cNvPr id="116742" name="Text Box 6"/>
          <p:cNvSpPr txBox="1">
            <a:spLocks noChangeArrowheads="1"/>
          </p:cNvSpPr>
          <p:nvPr/>
        </p:nvSpPr>
        <p:spPr bwMode="auto">
          <a:xfrm>
            <a:off x="288748" y="1668462"/>
            <a:ext cx="6046787" cy="1477328"/>
          </a:xfrm>
          <a:prstGeom prst="rect">
            <a:avLst/>
          </a:prstGeom>
          <a:noFill/>
          <a:ln w="9525">
            <a:noFill/>
            <a:miter lim="800000"/>
            <a:headEnd/>
            <a:tailEnd/>
          </a:ln>
          <a:effectLst/>
        </p:spPr>
        <p:txBody>
          <a:bodyPr wrap="square">
            <a:spAutoFit/>
          </a:bodyPr>
          <a:lstStyle/>
          <a:p>
            <a:pPr>
              <a:spcBef>
                <a:spcPct val="50000"/>
              </a:spcBef>
            </a:pPr>
            <a:r>
              <a:rPr lang="en-CA" dirty="0"/>
              <a:t>Pope John Paul II said recently </a:t>
            </a:r>
            <a:r>
              <a:rPr lang="en-US" dirty="0"/>
              <a:t>"All human beings, from </a:t>
            </a:r>
            <a:r>
              <a:rPr lang="en-US" dirty="0" smtClean="0"/>
              <a:t>their  mother’s </a:t>
            </a:r>
            <a:r>
              <a:rPr lang="en-US" dirty="0"/>
              <a:t>womb, belong to God who searches them and </a:t>
            </a:r>
            <a:r>
              <a:rPr lang="en-US" dirty="0" smtClean="0"/>
              <a:t>knows </a:t>
            </a:r>
            <a:r>
              <a:rPr lang="en-US" dirty="0"/>
              <a:t>them, who forms them and knits them together with his own                            hands, who gazes  on them when they are tiny shapeless                                 embryos and already sees in them the adults of tomorrow..." </a:t>
            </a:r>
          </a:p>
        </p:txBody>
      </p:sp>
      <p:sp>
        <p:nvSpPr>
          <p:cNvPr id="116743" name="Text Box 7"/>
          <p:cNvSpPr txBox="1">
            <a:spLocks noChangeArrowheads="1"/>
          </p:cNvSpPr>
          <p:nvPr/>
        </p:nvSpPr>
        <p:spPr bwMode="auto">
          <a:xfrm>
            <a:off x="288748" y="3345814"/>
            <a:ext cx="6993114" cy="1200329"/>
          </a:xfrm>
          <a:prstGeom prst="rect">
            <a:avLst/>
          </a:prstGeom>
          <a:noFill/>
          <a:ln w="9525">
            <a:noFill/>
            <a:miter lim="800000"/>
            <a:headEnd/>
            <a:tailEnd/>
          </a:ln>
          <a:effectLst/>
        </p:spPr>
        <p:txBody>
          <a:bodyPr wrap="square">
            <a:spAutoFit/>
          </a:bodyPr>
          <a:lstStyle/>
          <a:p>
            <a:pPr>
              <a:spcBef>
                <a:spcPct val="50000"/>
              </a:spcBef>
            </a:pPr>
            <a:r>
              <a:rPr lang="en-CA" dirty="0"/>
              <a:t>The Church believes that every life is sacred, no matter how old, how developed or any other circumstances. The taking of a life, goes against the moral ethics of the Church. As humans we are created in God’s image, and destroying the miracle that he created is wrong.</a:t>
            </a:r>
            <a:endParaRPr lang="en-US" dirty="0"/>
          </a:p>
        </p:txBody>
      </p:sp>
      <p:pic>
        <p:nvPicPr>
          <p:cNvPr id="116744" name="Picture 8" descr="toldmoses150"/>
          <p:cNvPicPr>
            <a:picLocks noGrp="1" noChangeAspect="1" noChangeArrowheads="1"/>
          </p:cNvPicPr>
          <p:nvPr>
            <p:ph/>
          </p:nvPr>
        </p:nvPicPr>
        <p:blipFill>
          <a:blip r:embed="rId3" cstate="print"/>
          <a:srcRect/>
          <a:stretch>
            <a:fillRect/>
          </a:stretch>
        </p:blipFill>
        <p:spPr>
          <a:xfrm>
            <a:off x="6046788" y="1268413"/>
            <a:ext cx="3097212" cy="3097212"/>
          </a:xfrm>
          <a:noFill/>
          <a:ln/>
        </p:spPr>
      </p:pic>
      <p:pic>
        <p:nvPicPr>
          <p:cNvPr id="116750" name="Picture 14" descr="badname150"/>
          <p:cNvPicPr>
            <a:picLocks noChangeAspect="1" noChangeArrowheads="1"/>
          </p:cNvPicPr>
          <p:nvPr/>
        </p:nvPicPr>
        <p:blipFill>
          <a:blip r:embed="rId4" cstate="print"/>
          <a:srcRect/>
          <a:stretch>
            <a:fillRect/>
          </a:stretch>
        </p:blipFill>
        <p:spPr bwMode="auto">
          <a:xfrm>
            <a:off x="2916238" y="4568825"/>
            <a:ext cx="2232025" cy="22320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744"/>
                                        </p:tgtEl>
                                        <p:attrNameLst>
                                          <p:attrName>style.visibility</p:attrName>
                                        </p:attrNameLst>
                                      </p:cBhvr>
                                      <p:to>
                                        <p:strVal val="visible"/>
                                      </p:to>
                                    </p:set>
                                    <p:animEffect transition="in" filter="fade">
                                      <p:cBhvr>
                                        <p:cTn id="7" dur="2000"/>
                                        <p:tgtEl>
                                          <p:spTgt spid="11674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6741"/>
                                        </p:tgtEl>
                                        <p:attrNameLst>
                                          <p:attrName>style.visibility</p:attrName>
                                        </p:attrNameLst>
                                      </p:cBhvr>
                                      <p:to>
                                        <p:strVal val="visible"/>
                                      </p:to>
                                    </p:set>
                                    <p:animEffect transition="in" filter="fade">
                                      <p:cBhvr>
                                        <p:cTn id="12" dur="1000"/>
                                        <p:tgtEl>
                                          <p:spTgt spid="116741"/>
                                        </p:tgtEl>
                                      </p:cBhvr>
                                    </p:animEffect>
                                    <p:anim calcmode="lin" valueType="num">
                                      <p:cBhvr>
                                        <p:cTn id="13" dur="1000" fill="hold"/>
                                        <p:tgtEl>
                                          <p:spTgt spid="116741"/>
                                        </p:tgtEl>
                                        <p:attrNameLst>
                                          <p:attrName>ppt_x</p:attrName>
                                        </p:attrNameLst>
                                      </p:cBhvr>
                                      <p:tavLst>
                                        <p:tav tm="0">
                                          <p:val>
                                            <p:strVal val="#ppt_x"/>
                                          </p:val>
                                        </p:tav>
                                        <p:tav tm="100000">
                                          <p:val>
                                            <p:strVal val="#ppt_x"/>
                                          </p:val>
                                        </p:tav>
                                      </p:tavLst>
                                    </p:anim>
                                    <p:anim calcmode="lin" valueType="num">
                                      <p:cBhvr>
                                        <p:cTn id="14" dur="1000" fill="hold"/>
                                        <p:tgtEl>
                                          <p:spTgt spid="11674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6742"/>
                                        </p:tgtEl>
                                        <p:attrNameLst>
                                          <p:attrName>style.visibility</p:attrName>
                                        </p:attrNameLst>
                                      </p:cBhvr>
                                      <p:to>
                                        <p:strVal val="visible"/>
                                      </p:to>
                                    </p:set>
                                    <p:animEffect transition="in" filter="fade">
                                      <p:cBhvr>
                                        <p:cTn id="19" dur="1000"/>
                                        <p:tgtEl>
                                          <p:spTgt spid="116742"/>
                                        </p:tgtEl>
                                      </p:cBhvr>
                                    </p:animEffect>
                                    <p:anim calcmode="lin" valueType="num">
                                      <p:cBhvr>
                                        <p:cTn id="20" dur="1000" fill="hold"/>
                                        <p:tgtEl>
                                          <p:spTgt spid="116742"/>
                                        </p:tgtEl>
                                        <p:attrNameLst>
                                          <p:attrName>ppt_x</p:attrName>
                                        </p:attrNameLst>
                                      </p:cBhvr>
                                      <p:tavLst>
                                        <p:tav tm="0">
                                          <p:val>
                                            <p:strVal val="#ppt_x"/>
                                          </p:val>
                                        </p:tav>
                                        <p:tav tm="100000">
                                          <p:val>
                                            <p:strVal val="#ppt_x"/>
                                          </p:val>
                                        </p:tav>
                                      </p:tavLst>
                                    </p:anim>
                                    <p:anim calcmode="lin" valueType="num">
                                      <p:cBhvr>
                                        <p:cTn id="21" dur="1000" fill="hold"/>
                                        <p:tgtEl>
                                          <p:spTgt spid="11674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16743"/>
                                        </p:tgtEl>
                                        <p:attrNameLst>
                                          <p:attrName>style.visibility</p:attrName>
                                        </p:attrNameLst>
                                      </p:cBhvr>
                                      <p:to>
                                        <p:strVal val="visible"/>
                                      </p:to>
                                    </p:set>
                                    <p:animEffect transition="in" filter="fade">
                                      <p:cBhvr>
                                        <p:cTn id="26" dur="1000"/>
                                        <p:tgtEl>
                                          <p:spTgt spid="116743"/>
                                        </p:tgtEl>
                                      </p:cBhvr>
                                    </p:animEffect>
                                    <p:anim calcmode="lin" valueType="num">
                                      <p:cBhvr>
                                        <p:cTn id="27" dur="1000" fill="hold"/>
                                        <p:tgtEl>
                                          <p:spTgt spid="116743"/>
                                        </p:tgtEl>
                                        <p:attrNameLst>
                                          <p:attrName>ppt_x</p:attrName>
                                        </p:attrNameLst>
                                      </p:cBhvr>
                                      <p:tavLst>
                                        <p:tav tm="0">
                                          <p:val>
                                            <p:strVal val="#ppt_x"/>
                                          </p:val>
                                        </p:tav>
                                        <p:tav tm="100000">
                                          <p:val>
                                            <p:strVal val="#ppt_x"/>
                                          </p:val>
                                        </p:tav>
                                      </p:tavLst>
                                    </p:anim>
                                    <p:anim calcmode="lin" valueType="num">
                                      <p:cBhvr>
                                        <p:cTn id="28" dur="1000" fill="hold"/>
                                        <p:tgtEl>
                                          <p:spTgt spid="1167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1" grpId="0"/>
      <p:bldP spid="116742" grpId="0"/>
      <p:bldP spid="11674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Pregnancy Periods</a:t>
            </a:r>
            <a:endParaRPr lang="en-US" dirty="0"/>
          </a:p>
        </p:txBody>
      </p:sp>
      <p:sp>
        <p:nvSpPr>
          <p:cNvPr id="4" name="Content Placeholder 3"/>
          <p:cNvSpPr>
            <a:spLocks noGrp="1"/>
          </p:cNvSpPr>
          <p:nvPr>
            <p:ph idx="1"/>
          </p:nvPr>
        </p:nvSpPr>
        <p:spPr/>
        <p:txBody>
          <a:bodyPr/>
          <a:lstStyle/>
          <a:p>
            <a:r>
              <a:rPr lang="en-US" dirty="0" smtClean="0"/>
              <a:t>First trimester- first 3 months</a:t>
            </a:r>
          </a:p>
          <a:p>
            <a:r>
              <a:rPr lang="en-US" dirty="0" smtClean="0"/>
              <a:t>Second trimester- middle three months</a:t>
            </a:r>
          </a:p>
          <a:p>
            <a:r>
              <a:rPr lang="en-US" dirty="0" smtClean="0"/>
              <a:t>Third </a:t>
            </a:r>
            <a:r>
              <a:rPr lang="en-US" dirty="0" smtClean="0"/>
              <a:t>trimester- </a:t>
            </a:r>
            <a:r>
              <a:rPr lang="en-US" dirty="0" smtClean="0"/>
              <a:t>last three months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685800" y="381000"/>
            <a:ext cx="7772400" cy="1143000"/>
          </a:xfrm>
          <a:noFill/>
          <a:ln/>
        </p:spPr>
        <p:txBody>
          <a:bodyPr lIns="92075" tIns="46038" rIns="92075" bIns="46038">
            <a:normAutofit fontScale="90000"/>
          </a:bodyPr>
          <a:lstStyle/>
          <a:p>
            <a:r>
              <a:rPr lang="en-US" sz="3600" dirty="0"/>
              <a:t> </a:t>
            </a:r>
            <a:r>
              <a:rPr lang="en-US" dirty="0"/>
              <a:t>Abortions by Gestational Age</a:t>
            </a:r>
            <a:br>
              <a:rPr lang="en-US" dirty="0"/>
            </a:br>
            <a:r>
              <a:rPr lang="en-US" sz="3600" dirty="0"/>
              <a:t>(Weeks Since Last Menstrual Period)</a:t>
            </a:r>
          </a:p>
        </p:txBody>
      </p:sp>
      <p:graphicFrame>
        <p:nvGraphicFramePr>
          <p:cNvPr id="77827" name="Object 3"/>
          <p:cNvGraphicFramePr>
            <a:graphicFrameLocks/>
          </p:cNvGraphicFramePr>
          <p:nvPr/>
        </p:nvGraphicFramePr>
        <p:xfrm>
          <a:off x="0" y="1600200"/>
          <a:ext cx="8839200" cy="4521200"/>
        </p:xfrm>
        <a:graphic>
          <a:graphicData uri="http://schemas.openxmlformats.org/presentationml/2006/ole">
            <mc:AlternateContent xmlns:mc="http://schemas.openxmlformats.org/markup-compatibility/2006">
              <mc:Choice xmlns:v="urn:schemas-microsoft-com:vml" Requires="v">
                <p:oleObj spid="_x0000_s1030" name="Chart" r:id="rId4" imgW="8191530" imgH="4495710" progId="MSGraph.Chart.8">
                  <p:embed followColorScheme="full"/>
                </p:oleObj>
              </mc:Choice>
              <mc:Fallback>
                <p:oleObj name="Chart" r:id="rId4" imgW="8191530" imgH="4495710" progId="MSGraph.Chart.8">
                  <p:embed followColorScheme="full"/>
                  <p:pic>
                    <p:nvPicPr>
                      <p:cNvPr id="0" name="Picture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600200"/>
                        <a:ext cx="8839200" cy="452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7828" name="Rectangle 4"/>
          <p:cNvSpPr>
            <a:spLocks noChangeArrowheads="1"/>
          </p:cNvSpPr>
          <p:nvPr/>
        </p:nvSpPr>
        <p:spPr bwMode="auto">
          <a:xfrm>
            <a:off x="4648200" y="6491288"/>
            <a:ext cx="4953000" cy="366712"/>
          </a:xfrm>
          <a:prstGeom prst="rect">
            <a:avLst/>
          </a:prstGeom>
          <a:noFill/>
          <a:ln w="9525">
            <a:noFill/>
            <a:miter lim="800000"/>
            <a:headEnd/>
            <a:tailEnd/>
          </a:ln>
          <a:effectLst/>
        </p:spPr>
        <p:txBody>
          <a:bodyPr lIns="92075" tIns="46038" rIns="92075" bIns="46038">
            <a:spAutoFit/>
          </a:bodyPr>
          <a:lstStyle/>
          <a:p>
            <a:r>
              <a:rPr lang="en-US" sz="1800" dirty="0">
                <a:latin typeface="Verdana Ref" pitchFamily="34" charset="0"/>
              </a:rPr>
              <a:t>Source: Strauss et al., 2004 (2001 data)</a:t>
            </a:r>
          </a:p>
        </p:txBody>
      </p:sp>
      <p:sp>
        <p:nvSpPr>
          <p:cNvPr id="77829" name="Text Box 5"/>
          <p:cNvSpPr txBox="1">
            <a:spLocks noChangeArrowheads="1"/>
          </p:cNvSpPr>
          <p:nvPr/>
        </p:nvSpPr>
        <p:spPr bwMode="auto">
          <a:xfrm>
            <a:off x="4267200" y="6096000"/>
            <a:ext cx="1219200" cy="366713"/>
          </a:xfrm>
          <a:prstGeom prst="rect">
            <a:avLst/>
          </a:prstGeom>
          <a:noFill/>
          <a:ln w="12700">
            <a:noFill/>
            <a:miter lim="800000"/>
            <a:headEnd type="none" w="sm" len="sm"/>
            <a:tailEnd type="none" w="sm" len="sm"/>
          </a:ln>
          <a:effectLst/>
        </p:spPr>
        <p:txBody>
          <a:bodyPr>
            <a:spAutoFit/>
          </a:bodyPr>
          <a:lstStyle/>
          <a:p>
            <a:pPr eaLnBrk="1" hangingPunct="1">
              <a:spcBef>
                <a:spcPct val="50000"/>
              </a:spcBef>
            </a:pPr>
            <a:r>
              <a:rPr lang="en-US" sz="1800" b="1" dirty="0">
                <a:latin typeface="Verdana" pitchFamily="34" charset="0"/>
              </a:rPr>
              <a:t>Weeks</a:t>
            </a:r>
          </a:p>
        </p:txBody>
      </p:sp>
      <p:sp>
        <p:nvSpPr>
          <p:cNvPr id="77830" name="Text Box 6"/>
          <p:cNvSpPr txBox="1">
            <a:spLocks noChangeArrowheads="1"/>
          </p:cNvSpPr>
          <p:nvPr/>
        </p:nvSpPr>
        <p:spPr bwMode="auto">
          <a:xfrm>
            <a:off x="381000" y="1524000"/>
            <a:ext cx="2971800" cy="366713"/>
          </a:xfrm>
          <a:prstGeom prst="rect">
            <a:avLst/>
          </a:prstGeom>
          <a:noFill/>
          <a:ln w="12700">
            <a:noFill/>
            <a:miter lim="800000"/>
            <a:headEnd type="none" w="sm" len="sm"/>
            <a:tailEnd type="none" w="sm" len="sm"/>
          </a:ln>
          <a:effectLst/>
        </p:spPr>
        <p:txBody>
          <a:bodyPr>
            <a:spAutoFit/>
          </a:bodyPr>
          <a:lstStyle/>
          <a:p>
            <a:pPr eaLnBrk="1" hangingPunct="1">
              <a:spcBef>
                <a:spcPct val="50000"/>
              </a:spcBef>
            </a:pPr>
            <a:r>
              <a:rPr lang="en-US" sz="1800" b="1" dirty="0">
                <a:latin typeface="Verdana" pitchFamily="34" charset="0"/>
              </a:rPr>
              <a:t>% of Abortions</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9750" y="2205038"/>
            <a:ext cx="8229600" cy="1143000"/>
          </a:xfrm>
        </p:spPr>
        <p:txBody>
          <a:bodyPr/>
          <a:lstStyle/>
          <a:p>
            <a:r>
              <a:rPr lang="en-CA" dirty="0" smtClean="0"/>
              <a:t>METHODS OF ABORTION</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Study: Women using crude abortion </a:t>
            </a:r>
            <a:r>
              <a:rPr lang="en-US" b="1" dirty="0" smtClean="0"/>
              <a:t>methods</a:t>
            </a:r>
            <a:r>
              <a:rPr lang="en-US" dirty="0" smtClean="0"/>
              <a:t> </a:t>
            </a:r>
            <a:r>
              <a:rPr lang="en-US" dirty="0" smtClean="0"/>
              <a:t>Standard, 16 Jun 2014</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Harrowing </a:t>
            </a:r>
            <a:r>
              <a:rPr lang="en-US" dirty="0" smtClean="0"/>
              <a:t>accounts have it that women are using sharp pieces of wire, thorny tree branches and poisonous roots to poke into the uterus and force out the unborn</a:t>
            </a:r>
            <a:endParaRPr lang="en-US" b="1" dirty="0" smtClean="0"/>
          </a:p>
          <a:p>
            <a:r>
              <a:rPr lang="en-US" dirty="0" smtClean="0"/>
              <a:t>Health workers are said to charge between Sh. 2,000 and Sh. 10,000 but herbalists offer service for as low as Sh. 100. </a:t>
            </a:r>
          </a:p>
          <a:p>
            <a:r>
              <a:rPr lang="en-US" dirty="0" smtClean="0"/>
              <a:t>Women are so terrified of unplanned pregnancies that they would tinker with death than give birth, a new survey in Bungoma and Trans Nzoia counties has revealed.</a:t>
            </a:r>
          </a:p>
          <a:p>
            <a:endParaRPr lang="en-US"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a:xfrm>
            <a:off x="685800" y="381000"/>
            <a:ext cx="7772400" cy="1143000"/>
          </a:xfrm>
        </p:spPr>
        <p:txBody>
          <a:bodyPr/>
          <a:lstStyle/>
          <a:p>
            <a:r>
              <a:rPr lang="en-US" sz="3000" u="sng" dirty="0"/>
              <a:t>Modern Abortion Methods</a:t>
            </a:r>
            <a:r>
              <a:rPr lang="en-US" sz="3000" dirty="0"/>
              <a:t/>
            </a:r>
            <a:br>
              <a:rPr lang="en-US" sz="3000" dirty="0"/>
            </a:br>
            <a:r>
              <a:rPr lang="en-US" sz="3000" dirty="0"/>
              <a:t>Early-safer more effective</a:t>
            </a:r>
            <a:endParaRPr lang="en-US" dirty="0"/>
          </a:p>
        </p:txBody>
      </p:sp>
      <p:sp>
        <p:nvSpPr>
          <p:cNvPr id="14339" name="Rectangle 1027"/>
          <p:cNvSpPr>
            <a:spLocks noGrp="1" noChangeArrowheads="1"/>
          </p:cNvSpPr>
          <p:nvPr>
            <p:ph type="body" sz="half" idx="1"/>
          </p:nvPr>
        </p:nvSpPr>
        <p:spPr/>
        <p:txBody>
          <a:bodyPr>
            <a:normAutofit lnSpcReduction="10000"/>
          </a:bodyPr>
          <a:lstStyle/>
          <a:p>
            <a:pPr>
              <a:lnSpc>
                <a:spcPct val="90000"/>
              </a:lnSpc>
            </a:pPr>
            <a:endParaRPr lang="en-US" sz="2400" dirty="0" smtClean="0">
              <a:solidFill>
                <a:schemeClr val="accent2"/>
              </a:solidFill>
            </a:endParaRPr>
          </a:p>
          <a:p>
            <a:pPr>
              <a:lnSpc>
                <a:spcPct val="90000"/>
              </a:lnSpc>
            </a:pPr>
            <a:r>
              <a:rPr lang="en-US" sz="2400" dirty="0" smtClean="0">
                <a:solidFill>
                  <a:schemeClr val="accent2"/>
                </a:solidFill>
              </a:rPr>
              <a:t>Vacuum </a:t>
            </a:r>
            <a:r>
              <a:rPr lang="en-US" sz="2400" dirty="0">
                <a:solidFill>
                  <a:schemeClr val="accent2"/>
                </a:solidFill>
              </a:rPr>
              <a:t>aspiration-up to 12 weeks</a:t>
            </a:r>
            <a:endParaRPr lang="en-US" sz="2400" dirty="0"/>
          </a:p>
          <a:p>
            <a:pPr>
              <a:lnSpc>
                <a:spcPct val="90000"/>
              </a:lnSpc>
            </a:pPr>
            <a:r>
              <a:rPr lang="en-US" sz="2400" dirty="0"/>
              <a:t>D+C-dilation and </a:t>
            </a:r>
            <a:r>
              <a:rPr lang="en-US" sz="2400" dirty="0" smtClean="0"/>
              <a:t>curettage-less </a:t>
            </a:r>
            <a:r>
              <a:rPr lang="en-US" sz="2400" dirty="0"/>
              <a:t>used-1st trimester</a:t>
            </a:r>
          </a:p>
          <a:p>
            <a:pPr>
              <a:lnSpc>
                <a:spcPct val="90000"/>
              </a:lnSpc>
            </a:pPr>
            <a:r>
              <a:rPr lang="en-US" sz="2400" dirty="0" smtClean="0">
                <a:solidFill>
                  <a:schemeClr val="accent2"/>
                </a:solidFill>
              </a:rPr>
              <a:t>D+E-Dilation+evacuation-2nd </a:t>
            </a:r>
            <a:r>
              <a:rPr lang="en-US" sz="2400" dirty="0">
                <a:solidFill>
                  <a:schemeClr val="accent2"/>
                </a:solidFill>
              </a:rPr>
              <a:t>trimester</a:t>
            </a:r>
          </a:p>
          <a:p>
            <a:pPr>
              <a:lnSpc>
                <a:spcPct val="90000"/>
              </a:lnSpc>
              <a:buFontTx/>
              <a:buNone/>
            </a:pPr>
            <a:r>
              <a:rPr lang="en-US" sz="2400" dirty="0"/>
              <a:t>	12-16 weeks-surgical crushing/stronger vacuum</a:t>
            </a:r>
          </a:p>
          <a:p>
            <a:pPr>
              <a:lnSpc>
                <a:spcPct val="90000"/>
              </a:lnSpc>
            </a:pPr>
            <a:r>
              <a:rPr lang="en-US" sz="2400" dirty="0"/>
              <a:t>Instillation-2nd trimester (not used much anymore)</a:t>
            </a:r>
          </a:p>
          <a:p>
            <a:pPr>
              <a:lnSpc>
                <a:spcPct val="90000"/>
              </a:lnSpc>
            </a:pPr>
            <a:r>
              <a:rPr lang="en-US" sz="2400" dirty="0"/>
              <a:t>Hysterotomy-3rd trimester-C-section </a:t>
            </a:r>
          </a:p>
        </p:txBody>
      </p:sp>
      <p:sp>
        <p:nvSpPr>
          <p:cNvPr id="14340" name="Rectangle 1028"/>
          <p:cNvSpPr>
            <a:spLocks noGrp="1" noChangeArrowheads="1"/>
          </p:cNvSpPr>
          <p:nvPr>
            <p:ph type="body" sz="half" idx="2"/>
          </p:nvPr>
        </p:nvSpPr>
        <p:spPr/>
        <p:txBody>
          <a:bodyPr/>
          <a:lstStyle/>
          <a:p>
            <a:endParaRPr lang="en-US" sz="2400" dirty="0" smtClean="0"/>
          </a:p>
          <a:p>
            <a:r>
              <a:rPr lang="en-US" sz="2400" dirty="0" smtClean="0"/>
              <a:t>Prostaglandins</a:t>
            </a:r>
            <a:endParaRPr lang="en-US" sz="2400" dirty="0"/>
          </a:p>
          <a:p>
            <a:r>
              <a:rPr lang="en-US" sz="2400" dirty="0">
                <a:solidFill>
                  <a:schemeClr val="accent2"/>
                </a:solidFill>
              </a:rPr>
              <a:t>Mifepristone (RU486)+ prostaglandins- 8-10 weeks</a:t>
            </a:r>
            <a:r>
              <a:rPr lang="en-US" sz="2400" dirty="0"/>
              <a:t> -</a:t>
            </a:r>
          </a:p>
          <a:p>
            <a:r>
              <a:rPr lang="en-US" sz="2400" dirty="0"/>
              <a:t>RU486 with stronger prostaglandin-till week 19</a:t>
            </a:r>
          </a:p>
          <a:p>
            <a:r>
              <a:rPr lang="en-US" sz="2400" dirty="0"/>
              <a:t>Methotrexate+prosta-glandins-through week 9</a:t>
            </a:r>
          </a:p>
        </p:txBody>
      </p:sp>
      <p:sp>
        <p:nvSpPr>
          <p:cNvPr id="14342" name="Text Box 1030"/>
          <p:cNvSpPr txBox="1">
            <a:spLocks noChangeArrowheads="1"/>
          </p:cNvSpPr>
          <p:nvPr/>
        </p:nvSpPr>
        <p:spPr bwMode="auto">
          <a:xfrm>
            <a:off x="5105400" y="1524000"/>
            <a:ext cx="1776413" cy="457200"/>
          </a:xfrm>
          <a:prstGeom prst="rect">
            <a:avLst/>
          </a:prstGeom>
          <a:noFill/>
          <a:ln w="9525">
            <a:noFill/>
            <a:miter lim="800000"/>
            <a:headEnd/>
            <a:tailEnd/>
          </a:ln>
          <a:effectLst/>
        </p:spPr>
        <p:txBody>
          <a:bodyPr wrap="none">
            <a:spAutoFit/>
          </a:bodyPr>
          <a:lstStyle/>
          <a:p>
            <a:r>
              <a:rPr lang="en-US" dirty="0"/>
              <a:t>CHEMICAL</a:t>
            </a:r>
          </a:p>
        </p:txBody>
      </p:sp>
      <p:sp>
        <p:nvSpPr>
          <p:cNvPr id="14343" name="Text Box 1031"/>
          <p:cNvSpPr txBox="1">
            <a:spLocks noChangeArrowheads="1"/>
          </p:cNvSpPr>
          <p:nvPr/>
        </p:nvSpPr>
        <p:spPr bwMode="auto">
          <a:xfrm>
            <a:off x="1447800" y="1524000"/>
            <a:ext cx="1708150" cy="457200"/>
          </a:xfrm>
          <a:prstGeom prst="rect">
            <a:avLst/>
          </a:prstGeom>
          <a:noFill/>
          <a:ln w="9525">
            <a:noFill/>
            <a:miter lim="800000"/>
            <a:headEnd/>
            <a:tailEnd/>
          </a:ln>
          <a:effectLst/>
        </p:spPr>
        <p:txBody>
          <a:bodyPr wrap="none">
            <a:spAutoFit/>
          </a:bodyPr>
          <a:lstStyle/>
          <a:p>
            <a:r>
              <a:rPr lang="en-US" dirty="0"/>
              <a:t>SURGICAL</a:t>
            </a:r>
          </a:p>
        </p:txBody>
      </p:sp>
      <p:sp>
        <p:nvSpPr>
          <p:cNvPr id="14344" name="Text Box 1032"/>
          <p:cNvSpPr txBox="1">
            <a:spLocks noChangeArrowheads="1"/>
          </p:cNvSpPr>
          <p:nvPr/>
        </p:nvSpPr>
        <p:spPr bwMode="auto">
          <a:xfrm>
            <a:off x="4708525" y="5394325"/>
            <a:ext cx="184731" cy="369332"/>
          </a:xfrm>
          <a:prstGeom prst="rect">
            <a:avLst/>
          </a:prstGeom>
          <a:noFill/>
          <a:ln w="9525">
            <a:noFill/>
            <a:miter lim="800000"/>
            <a:headEnd/>
            <a:tailEnd/>
          </a:ln>
          <a:effectLst/>
        </p:spPr>
        <p:txBody>
          <a:bodyPr wrap="none">
            <a:spAutoFit/>
          </a:bodyPr>
          <a:lstStyle/>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0" y="0"/>
            <a:ext cx="5364163" cy="5678478"/>
          </a:xfrm>
          <a:prstGeom prst="rect">
            <a:avLst/>
          </a:prstGeom>
          <a:noFill/>
          <a:ln w="9525">
            <a:noFill/>
            <a:miter lim="800000"/>
            <a:headEnd/>
            <a:tailEnd/>
          </a:ln>
          <a:effectLst/>
        </p:spPr>
        <p:txBody>
          <a:bodyPr>
            <a:spAutoFit/>
          </a:bodyPr>
          <a:lstStyle/>
          <a:p>
            <a:pPr>
              <a:spcBef>
                <a:spcPct val="50000"/>
              </a:spcBef>
              <a:buFont typeface="Arial" pitchFamily="34" charset="0"/>
              <a:buChar char="•"/>
            </a:pPr>
            <a:r>
              <a:rPr lang="en-US" sz="2400" b="1" u="sng" dirty="0"/>
              <a:t>RU 486</a:t>
            </a:r>
            <a:r>
              <a:rPr lang="en-US" sz="2400" u="sng" dirty="0"/>
              <a:t/>
            </a:r>
            <a:br>
              <a:rPr lang="en-US" sz="2400" u="sng" dirty="0"/>
            </a:br>
            <a:endParaRPr lang="en-US" sz="2400" u="sng" dirty="0" smtClean="0"/>
          </a:p>
          <a:p>
            <a:pPr>
              <a:spcBef>
                <a:spcPct val="50000"/>
              </a:spcBef>
              <a:buFont typeface="Arial" pitchFamily="34" charset="0"/>
              <a:buChar char="•"/>
            </a:pPr>
            <a:r>
              <a:rPr lang="en-US" dirty="0" smtClean="0"/>
              <a:t>Is </a:t>
            </a:r>
            <a:r>
              <a:rPr lang="en-US" dirty="0"/>
              <a:t>a pill that uses two powerful synthetic hormones, mifepristone and misoprostol to chemically induce abortions in women 5-to-9 weeks pregnant. </a:t>
            </a:r>
            <a:endParaRPr lang="en-US" dirty="0" smtClean="0"/>
          </a:p>
          <a:p>
            <a:pPr>
              <a:spcBef>
                <a:spcPct val="50000"/>
              </a:spcBef>
              <a:buFont typeface="Arial" pitchFamily="34" charset="0"/>
              <a:buChar char="•"/>
            </a:pPr>
            <a:r>
              <a:rPr lang="en-US" dirty="0" smtClean="0"/>
              <a:t>RU </a:t>
            </a:r>
            <a:r>
              <a:rPr lang="en-US" dirty="0"/>
              <a:t>486 blocks the action of progesterone, the natural hormone vital to maintaining the rich nutrient lining of the uterus. The developing baby starves as the nutrient lining disintegrates</a:t>
            </a:r>
            <a:r>
              <a:rPr lang="en-US" dirty="0" smtClean="0"/>
              <a:t>.</a:t>
            </a:r>
          </a:p>
          <a:p>
            <a:pPr>
              <a:spcBef>
                <a:spcPct val="50000"/>
              </a:spcBef>
              <a:buFont typeface="Arial" pitchFamily="34" charset="0"/>
              <a:buChar char="•"/>
            </a:pPr>
            <a:r>
              <a:rPr lang="en-US" dirty="0" smtClean="0"/>
              <a:t>At </a:t>
            </a:r>
            <a:r>
              <a:rPr lang="en-US" dirty="0"/>
              <a:t>a second visit 36 to 48 hours later, the woman is given a dose of artificial prostaglandins, usually misoprostol, which initiates contractions and usually causes the baby to be born</a:t>
            </a:r>
            <a:r>
              <a:rPr lang="en-US" dirty="0" smtClean="0"/>
              <a:t>.</a:t>
            </a:r>
          </a:p>
          <a:p>
            <a:pPr>
              <a:spcBef>
                <a:spcPct val="50000"/>
              </a:spcBef>
              <a:buFont typeface="Arial" pitchFamily="34" charset="0"/>
              <a:buChar char="•"/>
            </a:pPr>
            <a:r>
              <a:rPr lang="en-US" dirty="0" smtClean="0"/>
              <a:t>A </a:t>
            </a:r>
            <a:r>
              <a:rPr lang="en-US" dirty="0"/>
              <a:t>third visit about 2 weeks later determines whether the abortion has occurred or a surgical abortion is necessary to complete the </a:t>
            </a:r>
            <a:r>
              <a:rPr lang="en-US" dirty="0" smtClean="0"/>
              <a:t>procedure.</a:t>
            </a:r>
            <a:endParaRPr lang="en-US" dirty="0"/>
          </a:p>
          <a:p>
            <a:pPr>
              <a:spcBef>
                <a:spcPct val="50000"/>
              </a:spcBef>
            </a:pPr>
            <a:endParaRPr lang="en-US" dirty="0"/>
          </a:p>
        </p:txBody>
      </p:sp>
      <p:pic>
        <p:nvPicPr>
          <p:cNvPr id="13317" name="Picture 5" descr="12 weeks"/>
          <p:cNvPicPr>
            <a:picLocks noGrp="1" noChangeAspect="1" noChangeArrowheads="1"/>
          </p:cNvPicPr>
          <p:nvPr>
            <p:ph/>
          </p:nvPr>
        </p:nvPicPr>
        <p:blipFill>
          <a:blip r:embed="rId3" cstate="print"/>
          <a:srcRect/>
          <a:stretch>
            <a:fillRect/>
          </a:stretch>
        </p:blipFill>
        <p:spPr>
          <a:xfrm>
            <a:off x="5257800" y="228600"/>
            <a:ext cx="4229100" cy="316865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4"/>
          <p:cNvSpPr>
            <a:spLocks noGrp="1" noChangeArrowheads="1"/>
          </p:cNvSpPr>
          <p:nvPr>
            <p:ph type="title"/>
          </p:nvPr>
        </p:nvSpPr>
        <p:spPr/>
        <p:txBody>
          <a:bodyPr/>
          <a:lstStyle/>
          <a:p>
            <a:r>
              <a:rPr lang="en-US" dirty="0"/>
              <a:t>Methods Of Abortion</a:t>
            </a:r>
          </a:p>
        </p:txBody>
      </p:sp>
      <p:sp>
        <p:nvSpPr>
          <p:cNvPr id="116741" name="Rectangle 5"/>
          <p:cNvSpPr>
            <a:spLocks noGrp="1" noChangeArrowheads="1"/>
          </p:cNvSpPr>
          <p:nvPr>
            <p:ph type="body" idx="1"/>
          </p:nvPr>
        </p:nvSpPr>
        <p:spPr/>
        <p:txBody>
          <a:bodyPr/>
          <a:lstStyle/>
          <a:p>
            <a:r>
              <a:rPr lang="en-US" dirty="0"/>
              <a:t>Surgical abortions</a:t>
            </a:r>
          </a:p>
          <a:p>
            <a:pPr lvl="1"/>
            <a:r>
              <a:rPr lang="en-US" dirty="0"/>
              <a:t>Vacuum aspiration</a:t>
            </a:r>
          </a:p>
          <a:p>
            <a:pPr lvl="1"/>
            <a:r>
              <a:rPr lang="en-US" dirty="0"/>
              <a:t>Dilation and evacuations (D&amp;E)</a:t>
            </a:r>
          </a:p>
          <a:p>
            <a:pPr lvl="1"/>
            <a:r>
              <a:rPr lang="en-US" dirty="0"/>
              <a:t>Dilation and curettage (D&amp;C)</a:t>
            </a:r>
          </a:p>
          <a:p>
            <a:r>
              <a:rPr lang="en-US" dirty="0"/>
              <a:t>Induction abortions</a:t>
            </a:r>
          </a:p>
          <a:p>
            <a:r>
              <a:rPr lang="en-US" dirty="0"/>
              <a:t>Hysterotomy</a:t>
            </a:r>
          </a:p>
          <a:p>
            <a:r>
              <a:rPr lang="en-US" dirty="0"/>
              <a:t>Intact dilation and extraction (D&amp;X)</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199" y="96838"/>
            <a:ext cx="8229600" cy="1036638"/>
          </a:xfrm>
        </p:spPr>
        <p:txBody>
          <a:bodyPr/>
          <a:lstStyle/>
          <a:p>
            <a:r>
              <a:rPr lang="en-US" dirty="0"/>
              <a:t>Vacuum Aspiration Abortion</a:t>
            </a:r>
          </a:p>
        </p:txBody>
      </p:sp>
      <p:sp>
        <p:nvSpPr>
          <p:cNvPr id="95235" name="Text Box 3"/>
          <p:cNvSpPr txBox="1">
            <a:spLocks noChangeArrowheads="1"/>
          </p:cNvSpPr>
          <p:nvPr/>
        </p:nvSpPr>
        <p:spPr bwMode="auto">
          <a:xfrm>
            <a:off x="7696200" y="6477000"/>
            <a:ext cx="1219200" cy="274638"/>
          </a:xfrm>
          <a:prstGeom prst="rect">
            <a:avLst/>
          </a:prstGeom>
          <a:noFill/>
          <a:ln w="9525">
            <a:noFill/>
            <a:miter lim="800000"/>
            <a:headEnd/>
            <a:tailEnd/>
          </a:ln>
          <a:effectLst/>
        </p:spPr>
        <p:txBody>
          <a:bodyPr>
            <a:spAutoFit/>
          </a:bodyPr>
          <a:lstStyle/>
          <a:p>
            <a:pPr algn="r"/>
            <a:r>
              <a:rPr lang="en-US" sz="1200" i="0" dirty="0"/>
              <a:t>Figure 7.10</a:t>
            </a:r>
          </a:p>
        </p:txBody>
      </p:sp>
      <p:pic>
        <p:nvPicPr>
          <p:cNvPr id="95236" name="Picture 4"/>
          <p:cNvPicPr>
            <a:picLocks noChangeAspect="1" noChangeArrowheads="1"/>
          </p:cNvPicPr>
          <p:nvPr/>
        </p:nvPicPr>
        <p:blipFill>
          <a:blip r:embed="rId2" cstate="print"/>
          <a:srcRect t="5316" b="4984"/>
          <a:stretch>
            <a:fillRect/>
          </a:stretch>
        </p:blipFill>
        <p:spPr bwMode="auto">
          <a:xfrm>
            <a:off x="1335880" y="1133476"/>
            <a:ext cx="6472237" cy="5618162"/>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3635375" y="260350"/>
            <a:ext cx="5329238" cy="2379663"/>
          </a:xfrm>
          <a:prstGeom prst="rect">
            <a:avLst/>
          </a:prstGeom>
          <a:noFill/>
          <a:ln w="9525">
            <a:noFill/>
            <a:miter lim="800000"/>
            <a:headEnd/>
            <a:tailEnd/>
          </a:ln>
          <a:effectLst/>
        </p:spPr>
        <p:txBody>
          <a:bodyPr>
            <a:spAutoFit/>
          </a:bodyPr>
          <a:lstStyle/>
          <a:p>
            <a:pPr>
              <a:spcBef>
                <a:spcPct val="50000"/>
              </a:spcBef>
            </a:pPr>
            <a:r>
              <a:rPr lang="en-US" sz="2400" b="1" u="sng" dirty="0"/>
              <a:t>Suction aspiration</a:t>
            </a:r>
            <a:r>
              <a:rPr lang="en-US" dirty="0"/>
              <a:t/>
            </a:r>
            <a:br>
              <a:rPr lang="en-US" dirty="0"/>
            </a:br>
            <a:r>
              <a:rPr lang="en-US" dirty="0"/>
              <a:t>Also known as “vacuum curettage," a powerful suction tube with a sharp cutting edge is inserted into the womb through the dilated cervix. The suction dismembers the body of the developing baby and tears the placenta from the wall of the uterus, sucking blood, amniotic fluid, placental </a:t>
            </a:r>
            <a:r>
              <a:rPr lang="en-US" dirty="0" smtClean="0"/>
              <a:t>tissue </a:t>
            </a:r>
            <a:r>
              <a:rPr lang="en-US" dirty="0"/>
              <a:t>and fetal parts into a collection bottle. </a:t>
            </a:r>
          </a:p>
        </p:txBody>
      </p:sp>
      <p:pic>
        <p:nvPicPr>
          <p:cNvPr id="2053" name="Picture 5" descr="03_08"/>
          <p:cNvPicPr>
            <a:picLocks noChangeAspect="1" noChangeArrowheads="1"/>
          </p:cNvPicPr>
          <p:nvPr/>
        </p:nvPicPr>
        <p:blipFill>
          <a:blip r:embed="rId3" cstate="print"/>
          <a:srcRect/>
          <a:stretch>
            <a:fillRect/>
          </a:stretch>
        </p:blipFill>
        <p:spPr bwMode="auto">
          <a:xfrm>
            <a:off x="323850" y="333375"/>
            <a:ext cx="3132138" cy="2278063"/>
          </a:xfrm>
          <a:prstGeom prst="rect">
            <a:avLst/>
          </a:prstGeom>
          <a:noFill/>
        </p:spPr>
      </p:pic>
      <p:pic>
        <p:nvPicPr>
          <p:cNvPr id="2054" name="Picture 6" descr="8we eks"/>
          <p:cNvPicPr>
            <a:picLocks noChangeAspect="1" noChangeArrowheads="1"/>
          </p:cNvPicPr>
          <p:nvPr/>
        </p:nvPicPr>
        <p:blipFill>
          <a:blip r:embed="rId4" cstate="print"/>
          <a:srcRect/>
          <a:stretch>
            <a:fillRect/>
          </a:stretch>
        </p:blipFill>
        <p:spPr bwMode="auto">
          <a:xfrm>
            <a:off x="539750" y="2852738"/>
            <a:ext cx="2935288" cy="3716337"/>
          </a:xfrm>
          <a:prstGeom prst="rect">
            <a:avLst/>
          </a:prstGeom>
          <a:noFill/>
        </p:spPr>
      </p:pic>
      <p:pic>
        <p:nvPicPr>
          <p:cNvPr id="2055" name="Picture 7" descr="08_week"/>
          <p:cNvPicPr>
            <a:picLocks noChangeAspect="1" noChangeArrowheads="1"/>
          </p:cNvPicPr>
          <p:nvPr/>
        </p:nvPicPr>
        <p:blipFill>
          <a:blip r:embed="rId5" cstate="print"/>
          <a:srcRect/>
          <a:stretch>
            <a:fillRect/>
          </a:stretch>
        </p:blipFill>
        <p:spPr bwMode="auto">
          <a:xfrm>
            <a:off x="4500563" y="3068638"/>
            <a:ext cx="3819525" cy="30861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3059113" y="0"/>
            <a:ext cx="6084887" cy="3067050"/>
          </a:xfrm>
          <a:prstGeom prst="rect">
            <a:avLst/>
          </a:prstGeom>
          <a:noFill/>
          <a:ln w="9525">
            <a:noFill/>
            <a:miter lim="800000"/>
            <a:headEnd/>
            <a:tailEnd/>
          </a:ln>
          <a:effectLst/>
        </p:spPr>
        <p:txBody>
          <a:bodyPr>
            <a:spAutoFit/>
          </a:bodyPr>
          <a:lstStyle/>
          <a:p>
            <a:pPr>
              <a:spcBef>
                <a:spcPct val="50000"/>
              </a:spcBef>
            </a:pPr>
            <a:r>
              <a:rPr lang="en-US" sz="2400" b="1" u="sng" dirty="0"/>
              <a:t>Dilatation and Curettage (D&amp;C)</a:t>
            </a:r>
            <a:endParaRPr lang="en-US" sz="2400" u="sng" dirty="0"/>
          </a:p>
          <a:p>
            <a:pPr>
              <a:spcBef>
                <a:spcPct val="50000"/>
              </a:spcBef>
            </a:pPr>
            <a:r>
              <a:rPr lang="en-US" dirty="0"/>
              <a:t>When the baby is to big to be sucked out by the suction method a D&amp;C is performed. In this technique, the cervix is dilated or stretched to permit the insertion of a loop shaped steel knife. The body of the baby is cut into pieces and removed and the placenta is scraped off the uterine wall. This method should not be confused with routine D&amp;C’s done for reasons other than undesired pregnancy (to treat abnormal uterine bleeding, dysmenorrhea, etc.). </a:t>
            </a:r>
            <a:br>
              <a:rPr lang="en-US" dirty="0"/>
            </a:br>
            <a:endParaRPr lang="en-US" dirty="0"/>
          </a:p>
        </p:txBody>
      </p:sp>
      <p:pic>
        <p:nvPicPr>
          <p:cNvPr id="7173" name="Picture 5" descr="10 weeks"/>
          <p:cNvPicPr>
            <a:picLocks noGrp="1" noChangeAspect="1" noChangeArrowheads="1"/>
          </p:cNvPicPr>
          <p:nvPr>
            <p:ph sz="half" idx="1"/>
          </p:nvPr>
        </p:nvPicPr>
        <p:blipFill>
          <a:blip r:embed="rId3" cstate="print"/>
          <a:srcRect/>
          <a:stretch>
            <a:fillRect/>
          </a:stretch>
        </p:blipFill>
        <p:spPr>
          <a:xfrm>
            <a:off x="0" y="0"/>
            <a:ext cx="3035300" cy="4530725"/>
          </a:xfrm>
          <a:noFill/>
          <a:ln/>
        </p:spPr>
      </p:pic>
      <p:pic>
        <p:nvPicPr>
          <p:cNvPr id="7181" name="Picture 13" descr="13weeks"/>
          <p:cNvPicPr>
            <a:picLocks noGrp="1" noChangeAspect="1" noChangeArrowheads="1"/>
          </p:cNvPicPr>
          <p:nvPr>
            <p:ph sz="half" idx="2"/>
          </p:nvPr>
        </p:nvPicPr>
        <p:blipFill>
          <a:blip r:embed="rId4" cstate="print"/>
          <a:srcRect/>
          <a:stretch>
            <a:fillRect/>
          </a:stretch>
        </p:blipFill>
        <p:spPr>
          <a:xfrm>
            <a:off x="3132138" y="3141663"/>
            <a:ext cx="5327650" cy="4567237"/>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descr="de"/>
          <p:cNvPicPr>
            <a:picLocks noGrp="1" noChangeAspect="1" noChangeArrowheads="1"/>
          </p:cNvPicPr>
          <p:nvPr>
            <p:ph/>
          </p:nvPr>
        </p:nvPicPr>
        <p:blipFill>
          <a:blip r:embed="rId3" cstate="print"/>
          <a:srcRect/>
          <a:stretch>
            <a:fillRect/>
          </a:stretch>
        </p:blipFill>
        <p:spPr>
          <a:xfrm>
            <a:off x="0" y="9525"/>
            <a:ext cx="9144000" cy="6848475"/>
          </a:xfrm>
          <a:noFill/>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5254625" y="383381"/>
            <a:ext cx="3889375" cy="4893647"/>
          </a:xfrm>
          <a:prstGeom prst="rect">
            <a:avLst/>
          </a:prstGeom>
          <a:noFill/>
          <a:ln w="9525">
            <a:noFill/>
            <a:miter lim="800000"/>
            <a:headEnd/>
            <a:tailEnd/>
          </a:ln>
          <a:effectLst/>
        </p:spPr>
        <p:txBody>
          <a:bodyPr>
            <a:spAutoFit/>
          </a:bodyPr>
          <a:lstStyle/>
          <a:p>
            <a:pPr>
              <a:spcBef>
                <a:spcPct val="50000"/>
              </a:spcBef>
            </a:pPr>
            <a:r>
              <a:rPr lang="en-US" sz="2400" b="1" u="sng" dirty="0"/>
              <a:t>Salt Poisoning</a:t>
            </a:r>
            <a:r>
              <a:rPr lang="en-US" sz="2400" u="sng" dirty="0"/>
              <a:t/>
            </a:r>
            <a:br>
              <a:rPr lang="en-US" sz="2400" u="sng" dirty="0"/>
            </a:br>
            <a:r>
              <a:rPr lang="en-US" dirty="0"/>
              <a:t>Is used after 16 weeks of pregnancy, when enough fluid has accumulated in the amniotic fluid sac surrounding the baby. A needle is inserted through the mother’s abdomen and 50-250 ml of amniotic fluid is withdrawn and replaced with a solution of concentrated salt. The chemical solution also causes painful burning and deterioration of the baby’s skin. The baby breathes in, swallowing the </a:t>
            </a:r>
            <a:r>
              <a:rPr lang="en-US" dirty="0" smtClean="0"/>
              <a:t>salt </a:t>
            </a:r>
            <a:r>
              <a:rPr lang="en-US" dirty="0"/>
              <a:t>and is poisoned. Usually, after about an hour, the child dies. The mother goes into labor about 33 to 35 hours after and delivers a </a:t>
            </a:r>
            <a:r>
              <a:rPr lang="en-US" dirty="0" smtClean="0"/>
              <a:t>burned </a:t>
            </a:r>
            <a:r>
              <a:rPr lang="en-US" dirty="0"/>
              <a:t>and shriveled baby left to die.</a:t>
            </a:r>
          </a:p>
        </p:txBody>
      </p:sp>
      <p:pic>
        <p:nvPicPr>
          <p:cNvPr id="15369" name="Picture 9" descr="16week s_edited"/>
          <p:cNvPicPr>
            <a:picLocks noGrp="1" noChangeAspect="1" noChangeArrowheads="1"/>
          </p:cNvPicPr>
          <p:nvPr>
            <p:ph/>
          </p:nvPr>
        </p:nvPicPr>
        <p:blipFill>
          <a:blip r:embed="rId3" cstate="print"/>
          <a:srcRect/>
          <a:stretch>
            <a:fillRect/>
          </a:stretch>
        </p:blipFill>
        <p:spPr>
          <a:xfrm>
            <a:off x="323850" y="701675"/>
            <a:ext cx="4679950" cy="448945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4"/>
          <p:cNvSpPr txBox="1">
            <a:spLocks noChangeArrowheads="1"/>
          </p:cNvSpPr>
          <p:nvPr/>
        </p:nvSpPr>
        <p:spPr bwMode="auto">
          <a:xfrm>
            <a:off x="0" y="0"/>
            <a:ext cx="9144000" cy="3254375"/>
          </a:xfrm>
          <a:prstGeom prst="rect">
            <a:avLst/>
          </a:prstGeom>
          <a:noFill/>
          <a:ln w="9525">
            <a:noFill/>
            <a:miter lim="800000"/>
            <a:headEnd/>
            <a:tailEnd/>
          </a:ln>
          <a:effectLst/>
        </p:spPr>
        <p:txBody>
          <a:bodyPr>
            <a:spAutoFit/>
          </a:bodyPr>
          <a:lstStyle/>
          <a:p>
            <a:pPr>
              <a:spcBef>
                <a:spcPct val="50000"/>
              </a:spcBef>
            </a:pPr>
            <a:r>
              <a:rPr lang="en-US" b="1" dirty="0"/>
              <a:t>Partial-Birth Abortion</a:t>
            </a:r>
            <a:r>
              <a:rPr lang="en-US" dirty="0"/>
              <a:t/>
            </a:r>
            <a:br>
              <a:rPr lang="en-US" dirty="0"/>
            </a:br>
            <a:r>
              <a:rPr lang="en-US" dirty="0"/>
              <a:t>This procedure is used to abort babies who are 20 to 32 weeks gestation -- or even later into pregnancy. * Guided by ultrasound, the abortionist reaches into the uterus, grabs the unborn baby’s leg with forceps.</a:t>
            </a:r>
          </a:p>
          <a:p>
            <a:pPr>
              <a:spcBef>
                <a:spcPct val="50000"/>
              </a:spcBef>
            </a:pPr>
            <a:endParaRPr lang="en-US" dirty="0"/>
          </a:p>
          <a:p>
            <a:pPr>
              <a:spcBef>
                <a:spcPct val="50000"/>
              </a:spcBef>
            </a:pPr>
            <a:endParaRPr lang="en-CA" dirty="0"/>
          </a:p>
          <a:p>
            <a:pPr>
              <a:spcBef>
                <a:spcPct val="50000"/>
              </a:spcBef>
            </a:pPr>
            <a:endParaRPr lang="en-CA" dirty="0"/>
          </a:p>
          <a:p>
            <a:pPr>
              <a:spcBef>
                <a:spcPct val="50000"/>
              </a:spcBef>
            </a:pPr>
            <a:endParaRPr lang="en-CA" dirty="0"/>
          </a:p>
          <a:p>
            <a:pPr>
              <a:spcBef>
                <a:spcPct val="50000"/>
              </a:spcBef>
            </a:pPr>
            <a:endParaRPr lang="en-US" dirty="0"/>
          </a:p>
        </p:txBody>
      </p:sp>
      <p:pic>
        <p:nvPicPr>
          <p:cNvPr id="41992" name="Picture 8" descr="Pba1"/>
          <p:cNvPicPr>
            <a:picLocks noGrp="1" noChangeAspect="1" noChangeArrowheads="1"/>
          </p:cNvPicPr>
          <p:nvPr>
            <p:ph/>
          </p:nvPr>
        </p:nvPicPr>
        <p:blipFill>
          <a:blip r:embed="rId3" cstate="print"/>
          <a:srcRect/>
          <a:stretch>
            <a:fillRect/>
          </a:stretch>
        </p:blipFill>
        <p:spPr>
          <a:xfrm>
            <a:off x="900113" y="1381125"/>
            <a:ext cx="7416800" cy="5202238"/>
          </a:xfrm>
          <a:no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fontScale="90000"/>
          </a:bodyPr>
          <a:lstStyle/>
          <a:p>
            <a:r>
              <a:rPr lang="en-US" sz="1800" dirty="0">
                <a:solidFill>
                  <a:schemeClr val="tx1"/>
                </a:solidFill>
                <a:effectLst/>
              </a:rPr>
              <a:t>After removing the scissors, a suction catheter is inserted into the skull and the baby’s brains are sucked out. The collapsed head is then removed from the uterus.</a:t>
            </a:r>
            <a:br>
              <a:rPr lang="en-US" sz="1800" dirty="0">
                <a:solidFill>
                  <a:schemeClr val="tx1"/>
                </a:solidFill>
                <a:effectLst/>
              </a:rPr>
            </a:br>
            <a:r>
              <a:rPr lang="en-US" sz="1800" dirty="0">
                <a:solidFill>
                  <a:schemeClr val="tx1"/>
                </a:solidFill>
                <a:effectLst/>
              </a:rPr>
              <a:t/>
            </a:r>
            <a:br>
              <a:rPr lang="en-US" sz="1800" dirty="0">
                <a:solidFill>
                  <a:schemeClr val="tx1"/>
                </a:solidFill>
                <a:effectLst/>
              </a:rPr>
            </a:br>
            <a:endParaRPr lang="en-US" sz="1800" dirty="0">
              <a:solidFill>
                <a:schemeClr val="tx1"/>
              </a:solidFill>
              <a:effectLst/>
            </a:endParaRPr>
          </a:p>
        </p:txBody>
      </p:sp>
      <p:pic>
        <p:nvPicPr>
          <p:cNvPr id="54279" name="Picture 7" descr="Pba5"/>
          <p:cNvPicPr>
            <a:picLocks noGrp="1" noChangeAspect="1" noChangeArrowheads="1"/>
          </p:cNvPicPr>
          <p:nvPr>
            <p:ph idx="1"/>
          </p:nvPr>
        </p:nvPicPr>
        <p:blipFill>
          <a:blip r:embed="rId3" cstate="print"/>
          <a:srcRect/>
          <a:stretch>
            <a:fillRect/>
          </a:stretch>
        </p:blipFill>
        <p:spPr>
          <a:xfrm>
            <a:off x="539750" y="1141413"/>
            <a:ext cx="8280400" cy="5602287"/>
          </a:xfrm>
          <a:noFill/>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Rectangle 5"/>
          <p:cNvSpPr>
            <a:spLocks noChangeArrowheads="1"/>
          </p:cNvSpPr>
          <p:nvPr/>
        </p:nvSpPr>
        <p:spPr bwMode="auto">
          <a:xfrm>
            <a:off x="685800" y="457200"/>
            <a:ext cx="7548563" cy="5909310"/>
          </a:xfrm>
          <a:prstGeom prst="rect">
            <a:avLst/>
          </a:prstGeom>
          <a:noFill/>
          <a:ln w="9525">
            <a:noFill/>
            <a:miter lim="800000"/>
            <a:headEnd/>
            <a:tailEnd/>
          </a:ln>
          <a:effectLst/>
        </p:spPr>
        <p:txBody>
          <a:bodyPr>
            <a:spAutoFit/>
          </a:bodyPr>
          <a:lstStyle/>
          <a:p>
            <a:r>
              <a:rPr lang="en-US" sz="1800" u="sng" dirty="0"/>
              <a:t>Vacuum Aspiration and D&amp;E</a:t>
            </a:r>
            <a:endParaRPr lang="en-US" sz="1800" dirty="0"/>
          </a:p>
          <a:p>
            <a:r>
              <a:rPr lang="en-US" sz="1800" dirty="0"/>
              <a:t>The risks associated with vacuum aspiration and D&amp;E increase the longer you are pregnant and if sedation or general anesthesia is used. Possible risks </a:t>
            </a:r>
            <a:r>
              <a:rPr lang="en-US" sz="1800" dirty="0" smtClean="0"/>
              <a:t>include:</a:t>
            </a:r>
            <a:endParaRPr lang="en-US" sz="1800" dirty="0"/>
          </a:p>
          <a:p>
            <a:endParaRPr lang="en-US" sz="1800" dirty="0"/>
          </a:p>
          <a:p>
            <a:r>
              <a:rPr lang="en-US" sz="1800" dirty="0"/>
              <a:t>    * </a:t>
            </a:r>
            <a:r>
              <a:rPr lang="en-US" sz="1800" dirty="0" smtClean="0"/>
              <a:t>Incomplete </a:t>
            </a:r>
            <a:r>
              <a:rPr lang="en-US" sz="1800" dirty="0"/>
              <a:t>abortion — the embryo or fetus and other products of conception are not entirely removed from the uterus</a:t>
            </a:r>
          </a:p>
          <a:p>
            <a:r>
              <a:rPr lang="en-US" sz="1800" dirty="0"/>
              <a:t>    * </a:t>
            </a:r>
            <a:r>
              <a:rPr lang="en-US" sz="1800" dirty="0" smtClean="0"/>
              <a:t>Allergic </a:t>
            </a:r>
            <a:r>
              <a:rPr lang="en-US" sz="1800" dirty="0"/>
              <a:t>reaction</a:t>
            </a:r>
          </a:p>
          <a:p>
            <a:r>
              <a:rPr lang="en-US" sz="1800" dirty="0"/>
              <a:t>    * </a:t>
            </a:r>
            <a:r>
              <a:rPr lang="en-US" sz="1800" dirty="0" smtClean="0"/>
              <a:t>Infection</a:t>
            </a:r>
            <a:endParaRPr lang="en-US" sz="1800" dirty="0"/>
          </a:p>
          <a:p>
            <a:r>
              <a:rPr lang="en-US" sz="1800" dirty="0"/>
              <a:t>    * </a:t>
            </a:r>
            <a:r>
              <a:rPr lang="en-US" sz="1800" dirty="0" smtClean="0"/>
              <a:t>Very </a:t>
            </a:r>
            <a:r>
              <a:rPr lang="en-US" sz="1800" dirty="0"/>
              <a:t>heavy bleeding</a:t>
            </a:r>
          </a:p>
          <a:p>
            <a:r>
              <a:rPr lang="en-US" sz="1800" dirty="0"/>
              <a:t>    * </a:t>
            </a:r>
            <a:r>
              <a:rPr lang="en-US" sz="1800" dirty="0" smtClean="0"/>
              <a:t>Undetected </a:t>
            </a:r>
            <a:r>
              <a:rPr lang="en-US" sz="1800" dirty="0"/>
              <a:t>ectopic pregnancy, which can be fatal if left untreated</a:t>
            </a:r>
          </a:p>
          <a:p>
            <a:r>
              <a:rPr lang="en-US" sz="1800" dirty="0"/>
              <a:t>    * </a:t>
            </a:r>
            <a:r>
              <a:rPr lang="en-US" sz="1800" dirty="0" smtClean="0"/>
              <a:t>Blood </a:t>
            </a:r>
            <a:r>
              <a:rPr lang="en-US" sz="1800" dirty="0"/>
              <a:t>clots in the uterus</a:t>
            </a:r>
          </a:p>
          <a:p>
            <a:r>
              <a:rPr lang="en-US" sz="1800" dirty="0"/>
              <a:t>    </a:t>
            </a:r>
            <a:r>
              <a:rPr lang="en-US" sz="1800" dirty="0" smtClean="0"/>
              <a:t>* Injury </a:t>
            </a:r>
            <a:r>
              <a:rPr lang="en-US" sz="1800" dirty="0"/>
              <a:t>to the cervix</a:t>
            </a:r>
          </a:p>
          <a:p>
            <a:r>
              <a:rPr lang="en-US" sz="1800" dirty="0"/>
              <a:t>    </a:t>
            </a:r>
            <a:r>
              <a:rPr lang="en-US" sz="1800" dirty="0" smtClean="0"/>
              <a:t>* Organ </a:t>
            </a:r>
            <a:r>
              <a:rPr lang="en-US" sz="1800" dirty="0"/>
              <a:t>injury</a:t>
            </a:r>
          </a:p>
          <a:p>
            <a:r>
              <a:rPr lang="en-US" sz="1800" dirty="0"/>
              <a:t>    * </a:t>
            </a:r>
            <a:r>
              <a:rPr lang="en-US" sz="1800" dirty="0" smtClean="0"/>
              <a:t>In </a:t>
            </a:r>
            <a:r>
              <a:rPr lang="en-US" sz="1800" dirty="0"/>
              <a:t>extremely rare cases death is possible from very serious complications. In general, the risk of death from abortion increases the longer a woman has been pregnant. Overall, the risk of death from childbirth is 11 times greater than the risk of death from abortion up to 20 weeks of pregnancy. After 20 weeks, the risk of death from abortion is about the same as the risk of death from childbirth.</a:t>
            </a:r>
          </a:p>
          <a:p>
            <a:endParaRPr lang="en-US" sz="1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Text Box 4"/>
          <p:cNvSpPr txBox="1">
            <a:spLocks noChangeArrowheads="1"/>
          </p:cNvSpPr>
          <p:nvPr/>
        </p:nvSpPr>
        <p:spPr bwMode="auto">
          <a:xfrm>
            <a:off x="3995738" y="0"/>
            <a:ext cx="5148262" cy="2928938"/>
          </a:xfrm>
          <a:prstGeom prst="rect">
            <a:avLst/>
          </a:prstGeom>
          <a:noFill/>
          <a:ln w="9525">
            <a:noFill/>
            <a:miter lim="800000"/>
            <a:headEnd/>
            <a:tailEnd/>
          </a:ln>
          <a:effectLst/>
        </p:spPr>
        <p:txBody>
          <a:bodyPr wrap="square">
            <a:spAutoFit/>
          </a:bodyPr>
          <a:lstStyle/>
          <a:p>
            <a:pPr>
              <a:spcBef>
                <a:spcPct val="50000"/>
              </a:spcBef>
            </a:pPr>
            <a:r>
              <a:rPr lang="en-US" sz="2400" b="1" u="sng" dirty="0"/>
              <a:t>Hysterotomy 2nd &amp; 3rd Trimesters</a:t>
            </a:r>
            <a:r>
              <a:rPr lang="en-US" dirty="0"/>
              <a:t/>
            </a:r>
            <a:br>
              <a:rPr lang="en-US" dirty="0"/>
            </a:br>
            <a:r>
              <a:rPr lang="en-US" dirty="0"/>
              <a:t>	Similar to the Caesarean Section, this is 	used if chemical methods such as salt 	poisoning or prostaglandins </a:t>
            </a:r>
            <a:r>
              <a:rPr lang="en-US" dirty="0" smtClean="0"/>
              <a:t>fail. </a:t>
            </a:r>
            <a:r>
              <a:rPr lang="en-US" dirty="0"/>
              <a:t>Incisions 	are made in the abdomen and uterus and 	the baby, </a:t>
            </a:r>
            <a:r>
              <a:rPr lang="en-US" dirty="0" smtClean="0"/>
              <a:t>placenta </a:t>
            </a:r>
            <a:r>
              <a:rPr lang="en-US" dirty="0"/>
              <a:t>and amniotic sac are 	removed. Babies are sometimes born alive 	during this procedure, raising questions as 	to how and when these infants are killed 	and by whom. </a:t>
            </a:r>
          </a:p>
        </p:txBody>
      </p:sp>
      <p:pic>
        <p:nvPicPr>
          <p:cNvPr id="62472" name="Picture 8" descr="24 weeks_edited"/>
          <p:cNvPicPr>
            <a:picLocks noGrp="1" noChangeAspect="1" noChangeArrowheads="1"/>
          </p:cNvPicPr>
          <p:nvPr>
            <p:ph/>
          </p:nvPr>
        </p:nvPicPr>
        <p:blipFill>
          <a:blip r:embed="rId3" cstate="print"/>
          <a:srcRect/>
          <a:stretch>
            <a:fillRect/>
          </a:stretch>
        </p:blipFill>
        <p:spPr>
          <a:xfrm>
            <a:off x="3995738" y="3068638"/>
            <a:ext cx="4824412" cy="3594100"/>
          </a:xfrm>
          <a:noFill/>
          <a:ln/>
        </p:spPr>
      </p:pic>
      <p:pic>
        <p:nvPicPr>
          <p:cNvPr id="62474" name="Picture 10" descr="22 weeks_edited"/>
          <p:cNvPicPr>
            <a:picLocks noChangeAspect="1" noChangeArrowheads="1"/>
          </p:cNvPicPr>
          <p:nvPr/>
        </p:nvPicPr>
        <p:blipFill>
          <a:blip r:embed="rId4" cstate="print"/>
          <a:srcRect/>
          <a:stretch>
            <a:fillRect/>
          </a:stretch>
        </p:blipFill>
        <p:spPr bwMode="auto">
          <a:xfrm>
            <a:off x="0" y="476250"/>
            <a:ext cx="4356100" cy="3673475"/>
          </a:xfrm>
          <a:prstGeom prst="rect">
            <a:avLst/>
          </a:prstGeom>
          <a:noFill/>
        </p:spPr>
      </p:pic>
      <p:sp>
        <p:nvSpPr>
          <p:cNvPr id="62477" name="Text Box 13"/>
          <p:cNvSpPr txBox="1">
            <a:spLocks noChangeArrowheads="1"/>
          </p:cNvSpPr>
          <p:nvPr/>
        </p:nvSpPr>
        <p:spPr bwMode="auto">
          <a:xfrm>
            <a:off x="179388" y="4437063"/>
            <a:ext cx="3600450" cy="2289175"/>
          </a:xfrm>
          <a:prstGeom prst="rect">
            <a:avLst/>
          </a:prstGeom>
          <a:noFill/>
          <a:ln w="9525">
            <a:noFill/>
            <a:miter lim="800000"/>
            <a:headEnd/>
            <a:tailEnd/>
          </a:ln>
          <a:effectLst/>
        </p:spPr>
        <p:txBody>
          <a:bodyPr>
            <a:spAutoFit/>
          </a:bodyPr>
          <a:lstStyle/>
          <a:p>
            <a:pPr>
              <a:spcBef>
                <a:spcPct val="50000"/>
              </a:spcBef>
            </a:pPr>
            <a:r>
              <a:rPr lang="en-US" dirty="0"/>
              <a:t>The umbilical cord is usually cut while the baby is still in the womb, thus cutting off his oxygen supply and causing him to suffocate. Sometimes the baby is removed alive and simply left in a corner to die of neglect or exposure.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4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1143000" y="700088"/>
            <a:ext cx="7772400" cy="519112"/>
          </a:xfrm>
        </p:spPr>
        <p:txBody>
          <a:bodyPr/>
          <a:lstStyle/>
          <a:p>
            <a:pPr eaLnBrk="1" hangingPunct="1">
              <a:defRPr/>
            </a:pPr>
            <a:r>
              <a:rPr lang="en-US" sz="2800" b="1" dirty="0" smtClean="0">
                <a:solidFill>
                  <a:srgbClr val="6666FF"/>
                </a:solidFill>
                <a:latin typeface="Tahoma" pitchFamily="34" charset="0"/>
                <a:cs typeface="Tahoma" pitchFamily="34" charset="0"/>
              </a:rPr>
              <a:t>INDUCED ABORTIONS </a:t>
            </a:r>
            <a:r>
              <a:rPr lang="en-US" sz="2800" b="1" dirty="0" smtClean="0">
                <a:solidFill>
                  <a:srgbClr val="FF9900"/>
                </a:solidFill>
                <a:latin typeface="Tahoma" pitchFamily="34" charset="0"/>
                <a:cs typeface="Tahoma" pitchFamily="34" charset="0"/>
              </a:rPr>
              <a:t>- COMPLICATIONS</a:t>
            </a:r>
          </a:p>
        </p:txBody>
      </p:sp>
      <p:sp>
        <p:nvSpPr>
          <p:cNvPr id="103429" name="Rectangle 5"/>
          <p:cNvSpPr>
            <a:spLocks noChangeArrowheads="1"/>
          </p:cNvSpPr>
          <p:nvPr/>
        </p:nvSpPr>
        <p:spPr bwMode="auto">
          <a:xfrm>
            <a:off x="990600" y="2133600"/>
            <a:ext cx="7924800" cy="4384675"/>
          </a:xfrm>
          <a:prstGeom prst="rect">
            <a:avLst/>
          </a:prstGeom>
          <a:noFill/>
          <a:ln w="9525">
            <a:noFill/>
            <a:miter lim="800000"/>
            <a:headEnd/>
            <a:tailEnd/>
          </a:ln>
          <a:effectLst/>
        </p:spPr>
        <p:txBody>
          <a:bodyPr>
            <a:spAutoFit/>
          </a:bodyPr>
          <a:lstStyle/>
          <a:p>
            <a:pPr>
              <a:lnSpc>
                <a:spcPct val="110000"/>
              </a:lnSpc>
              <a:defRPr/>
            </a:pPr>
            <a:r>
              <a:rPr lang="en-US" sz="3200" dirty="0">
                <a:effectLst>
                  <a:outerShdw blurRad="38100" dist="38100" dir="2700000" algn="tl">
                    <a:srgbClr val="C0C0C0"/>
                  </a:outerShdw>
                </a:effectLst>
              </a:rPr>
              <a:t>Because most induced abortions are done by less skilled persons they are usually associated with fatal complications including:</a:t>
            </a:r>
          </a:p>
          <a:p>
            <a:pPr>
              <a:lnSpc>
                <a:spcPct val="110000"/>
              </a:lnSpc>
              <a:defRPr/>
            </a:pPr>
            <a:endParaRPr lang="en-US" sz="3200" dirty="0">
              <a:effectLst>
                <a:outerShdw blurRad="38100" dist="38100" dir="2700000" algn="tl">
                  <a:srgbClr val="C0C0C0"/>
                </a:outerShdw>
              </a:effectLst>
            </a:endParaRPr>
          </a:p>
          <a:p>
            <a:pPr>
              <a:lnSpc>
                <a:spcPct val="110000"/>
              </a:lnSpc>
              <a:defRPr/>
            </a:pPr>
            <a:r>
              <a:rPr lang="en-US" sz="3200" dirty="0">
                <a:effectLst>
                  <a:outerShdw blurRad="38100" dist="38100" dir="2700000" algn="tl">
                    <a:srgbClr val="C0C0C0"/>
                  </a:outerShdw>
                </a:effectLst>
              </a:rPr>
              <a:t>  1. Perforation of uterus, intestines, etc</a:t>
            </a:r>
          </a:p>
          <a:p>
            <a:pPr>
              <a:lnSpc>
                <a:spcPct val="110000"/>
              </a:lnSpc>
              <a:defRPr/>
            </a:pPr>
            <a:r>
              <a:rPr lang="en-US" sz="3200" dirty="0">
                <a:effectLst>
                  <a:outerShdw blurRad="38100" dist="38100" dir="2700000" algn="tl">
                    <a:srgbClr val="C0C0C0"/>
                  </a:outerShdw>
                </a:effectLst>
              </a:rPr>
              <a:t>  2. Severe haemorrhage,</a:t>
            </a:r>
          </a:p>
          <a:p>
            <a:pPr>
              <a:lnSpc>
                <a:spcPct val="110000"/>
              </a:lnSpc>
              <a:defRPr/>
            </a:pPr>
            <a:r>
              <a:rPr lang="en-US" sz="3200" dirty="0">
                <a:effectLst>
                  <a:outerShdw blurRad="38100" dist="38100" dir="2700000" algn="tl">
                    <a:srgbClr val="C0C0C0"/>
                  </a:outerShdw>
                </a:effectLst>
              </a:rPr>
              <a:t>  3. Sepsis and its associated complications,</a:t>
            </a:r>
          </a:p>
          <a:p>
            <a:pPr>
              <a:lnSpc>
                <a:spcPct val="110000"/>
              </a:lnSpc>
              <a:defRPr/>
            </a:pPr>
            <a:r>
              <a:rPr lang="en-US" sz="3200" dirty="0">
                <a:effectLst>
                  <a:outerShdw blurRad="38100" dist="38100" dir="2700000" algn="tl">
                    <a:srgbClr val="C0C0C0"/>
                  </a:outerShdw>
                </a:effectLst>
              </a:rPr>
              <a:t>  4. Asherman’s syndrome, etc</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1143000" y="509588"/>
            <a:ext cx="7772400" cy="1066800"/>
          </a:xfrm>
        </p:spPr>
        <p:txBody>
          <a:bodyPr/>
          <a:lstStyle/>
          <a:p>
            <a:pPr eaLnBrk="1" hangingPunct="1">
              <a:defRPr/>
            </a:pPr>
            <a:r>
              <a:rPr lang="en-US" sz="3200" b="1" dirty="0" smtClean="0">
                <a:solidFill>
                  <a:srgbClr val="6666FF"/>
                </a:solidFill>
                <a:latin typeface="Tahoma" pitchFamily="34" charset="0"/>
                <a:cs typeface="Tahoma" pitchFamily="34" charset="0"/>
              </a:rPr>
              <a:t>INDUCED ABORTION – </a:t>
            </a:r>
            <a:r>
              <a:rPr lang="en-US" sz="3200" b="1" dirty="0" smtClean="0">
                <a:solidFill>
                  <a:srgbClr val="FF9900"/>
                </a:solidFill>
                <a:latin typeface="Tahoma" pitchFamily="34" charset="0"/>
                <a:cs typeface="Tahoma" pitchFamily="34" charset="0"/>
              </a:rPr>
              <a:t>MEDICO-LEGAL ASPECTS IN KENYA</a:t>
            </a:r>
          </a:p>
        </p:txBody>
      </p:sp>
      <p:sp>
        <p:nvSpPr>
          <p:cNvPr id="87043" name="Rectangle 3"/>
          <p:cNvSpPr>
            <a:spLocks noGrp="1" noChangeArrowheads="1"/>
          </p:cNvSpPr>
          <p:nvPr>
            <p:ph type="body" idx="1"/>
          </p:nvPr>
        </p:nvSpPr>
        <p:spPr>
          <a:xfrm>
            <a:off x="1066800" y="1981200"/>
            <a:ext cx="7772400" cy="4648200"/>
          </a:xfrm>
        </p:spPr>
        <p:txBody>
          <a:bodyPr/>
          <a:lstStyle/>
          <a:p>
            <a:pPr eaLnBrk="1" hangingPunct="1">
              <a:lnSpc>
                <a:spcPct val="140000"/>
              </a:lnSpc>
              <a:defRPr/>
            </a:pPr>
            <a:r>
              <a:rPr lang="en-US" dirty="0" smtClean="0">
                <a:latin typeface="Tahoma" pitchFamily="34" charset="0"/>
                <a:cs typeface="Tahoma" pitchFamily="34" charset="0"/>
              </a:rPr>
              <a:t>Only allowed for medical </a:t>
            </a:r>
            <a:r>
              <a:rPr lang="en-US" dirty="0" smtClean="0">
                <a:latin typeface="Tahoma" pitchFamily="34" charset="0"/>
                <a:cs typeface="Tahoma" pitchFamily="34" charset="0"/>
              </a:rPr>
              <a:t>indications:</a:t>
            </a:r>
            <a:endParaRPr lang="en-US" dirty="0" smtClean="0">
              <a:latin typeface="Tahoma" pitchFamily="34" charset="0"/>
              <a:cs typeface="Tahoma" pitchFamily="34" charset="0"/>
            </a:endParaRPr>
          </a:p>
          <a:p>
            <a:pPr lvl="1" eaLnBrk="1" hangingPunct="1">
              <a:lnSpc>
                <a:spcPct val="140000"/>
              </a:lnSpc>
              <a:defRPr/>
            </a:pPr>
            <a:r>
              <a:rPr lang="en-US" dirty="0" smtClean="0">
                <a:latin typeface="Tahoma" pitchFamily="34" charset="0"/>
                <a:cs typeface="Tahoma" pitchFamily="34" charset="0"/>
              </a:rPr>
              <a:t>If continuation of pregnancy is risk to life of the woman</a:t>
            </a:r>
          </a:p>
          <a:p>
            <a:pPr eaLnBrk="1" hangingPunct="1">
              <a:lnSpc>
                <a:spcPct val="140000"/>
              </a:lnSpc>
              <a:defRPr/>
            </a:pPr>
            <a:r>
              <a:rPr lang="en-US" dirty="0" smtClean="0">
                <a:latin typeface="Tahoma" pitchFamily="34" charset="0"/>
                <a:cs typeface="Tahoma" pitchFamily="34" charset="0"/>
              </a:rPr>
              <a:t>At least two medical doctors should reach the decision and sign</a:t>
            </a:r>
          </a:p>
          <a:p>
            <a:pPr eaLnBrk="1" hangingPunct="1">
              <a:lnSpc>
                <a:spcPct val="140000"/>
              </a:lnSpc>
              <a:defRPr/>
            </a:pPr>
            <a:r>
              <a:rPr lang="en-US" dirty="0" smtClean="0">
                <a:latin typeface="Tahoma" pitchFamily="34" charset="0"/>
                <a:cs typeface="Tahoma" pitchFamily="34" charset="0"/>
              </a:rPr>
              <a:t>Elective abortions – are unlawful</a:t>
            </a:r>
            <a:r>
              <a:rPr lang="en-US" dirty="0" smtClean="0">
                <a:solidFill>
                  <a:schemeClr val="bg2"/>
                </a:solidFill>
                <a:latin typeface="Tahoma" pitchFamily="34" charset="0"/>
                <a:cs typeface="Tahoma" pitchFamily="34" charset="0"/>
              </a:rPr>
              <a:t>l</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LEGAL ASPECTS</a:t>
            </a:r>
            <a:endParaRPr lang="en-US" dirty="0"/>
          </a:p>
        </p:txBody>
      </p:sp>
      <p:sp>
        <p:nvSpPr>
          <p:cNvPr id="4" name="Content Placeholder 3"/>
          <p:cNvSpPr>
            <a:spLocks noGrp="1"/>
          </p:cNvSpPr>
          <p:nvPr>
            <p:ph idx="1"/>
          </p:nvPr>
        </p:nvSpPr>
        <p:spPr/>
        <p:txBody>
          <a:bodyPr/>
          <a:lstStyle/>
          <a:p>
            <a:r>
              <a:rPr lang="en-US" dirty="0" smtClean="0"/>
              <a:t>Abortion trials or infanticide, question of delivery is important</a:t>
            </a:r>
          </a:p>
          <a:p>
            <a:r>
              <a:rPr lang="en-US" dirty="0" smtClean="0"/>
              <a:t>Abortion occurred. Indications, who performed, how, where and when</a:t>
            </a:r>
          </a:p>
          <a:p>
            <a:r>
              <a:rPr lang="en-US" dirty="0" smtClean="0"/>
              <a:t>Civil case- compensation</a:t>
            </a:r>
          </a:p>
          <a:p>
            <a:r>
              <a:rPr lang="en-US" dirty="0" smtClean="0"/>
              <a:t>Criminal case- criminal intent with a jail </a:t>
            </a:r>
            <a:r>
              <a:rPr lang="en-US" dirty="0" smtClean="0"/>
              <a:t>conviction</a:t>
            </a:r>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medicolegal-aspects-of-pregnancy-delivery-and-abortion-17-638.jpg"/>
          <p:cNvPicPr>
            <a:picLocks noGrp="1" noChangeAspect="1"/>
          </p:cNvPicPr>
          <p:nvPr>
            <p:ph/>
          </p:nvPr>
        </p:nvPicPr>
        <p:blipFill>
          <a:blip r:embed="rId2" cstate="print"/>
          <a:stretch>
            <a:fillRect/>
          </a:stretch>
        </p:blipFill>
        <p:spPr>
          <a:xfrm>
            <a:off x="457200" y="115045"/>
            <a:ext cx="8534400" cy="6407488"/>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medicolegal-aspects-of-pregnancy-delivery-and-abortion-16-638.jpg"/>
          <p:cNvPicPr>
            <a:picLocks noGrp="1" noChangeAspect="1"/>
          </p:cNvPicPr>
          <p:nvPr>
            <p:ph/>
          </p:nvPr>
        </p:nvPicPr>
        <p:blipFill>
          <a:blip r:embed="rId2" cstate="print"/>
          <a:stretch>
            <a:fillRect/>
          </a:stretch>
        </p:blipFill>
        <p:spPr>
          <a:xfrm>
            <a:off x="76200" y="625"/>
            <a:ext cx="9067800" cy="6857375"/>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medicolegal-aspects-of-pregnancy-delivery-and-abortion-23-638.jpg"/>
          <p:cNvPicPr>
            <a:picLocks noGrp="1" noChangeAspect="1"/>
          </p:cNvPicPr>
          <p:nvPr>
            <p:ph/>
          </p:nvPr>
        </p:nvPicPr>
        <p:blipFill>
          <a:blip r:embed="rId2" cstate="print"/>
          <a:stretch>
            <a:fillRect/>
          </a:stretch>
        </p:blipFill>
        <p:spPr>
          <a:xfrm>
            <a:off x="152400" y="152400"/>
            <a:ext cx="8905342" cy="6697639"/>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edicolegal-aspects-of-pregnancy-delivery-and-abortion-15-638.jpg"/>
          <p:cNvPicPr>
            <a:picLocks noGrp="1" noChangeAspect="1"/>
          </p:cNvPicPr>
          <p:nvPr>
            <p:ph idx="1"/>
          </p:nvPr>
        </p:nvPicPr>
        <p:blipFill>
          <a:blip r:embed="rId2" cstate="print"/>
          <a:stretch>
            <a:fillRect/>
          </a:stretch>
        </p:blipFill>
        <p:spPr>
          <a:xfrm>
            <a:off x="152400" y="5686"/>
            <a:ext cx="8854674" cy="6852313"/>
          </a:xfr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medicolegal-aspects-of-pregnancy-delivery-and-abortion-18-638.jpg"/>
          <p:cNvPicPr>
            <a:picLocks noGrp="1" noChangeAspect="1"/>
          </p:cNvPicPr>
          <p:nvPr>
            <p:ph/>
          </p:nvPr>
        </p:nvPicPr>
        <p:blipFill>
          <a:blip r:embed="rId2" cstate="print"/>
          <a:stretch>
            <a:fillRect/>
          </a:stretch>
        </p:blipFill>
        <p:spPr>
          <a:xfrm>
            <a:off x="228600" y="152400"/>
            <a:ext cx="8728479" cy="6553200"/>
          </a:xfr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medicolegal-aspects-of-pregnancy-delivery-and-abortion-19-638.jpg"/>
          <p:cNvPicPr>
            <a:picLocks noGrp="1" noChangeAspect="1"/>
          </p:cNvPicPr>
          <p:nvPr>
            <p:ph/>
          </p:nvPr>
        </p:nvPicPr>
        <p:blipFill>
          <a:blip r:embed="rId2" cstate="print"/>
          <a:stretch>
            <a:fillRect/>
          </a:stretch>
        </p:blipFill>
        <p:spPr>
          <a:xfrm>
            <a:off x="-28433" y="0"/>
            <a:ext cx="9286024" cy="6858000"/>
          </a:xfr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medicolegal-aspects-of-pregnancy-delivery-and-abortion-20-638.jpg"/>
          <p:cNvPicPr>
            <a:picLocks noGrp="1" noChangeAspect="1"/>
          </p:cNvPicPr>
          <p:nvPr>
            <p:ph/>
          </p:nvPr>
        </p:nvPicPr>
        <p:blipFill>
          <a:blip r:embed="rId2" cstate="print"/>
          <a:stretch>
            <a:fillRect/>
          </a:stretch>
        </p:blipFill>
        <p:spPr>
          <a:xfrm>
            <a:off x="0" y="0"/>
            <a:ext cx="9113293" cy="6858000"/>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medicolegal-aspects-of-pregnancy-delivery-and-abortion-21-638.jpg"/>
          <p:cNvPicPr>
            <a:picLocks noGrp="1" noChangeAspect="1"/>
          </p:cNvPicPr>
          <p:nvPr>
            <p:ph/>
          </p:nvPr>
        </p:nvPicPr>
        <p:blipFill>
          <a:blip r:embed="rId2" cstate="print"/>
          <a:stretch>
            <a:fillRect/>
          </a:stretch>
        </p:blipFill>
        <p:spPr>
          <a:xfrm>
            <a:off x="152400" y="76200"/>
            <a:ext cx="8839200" cy="6636328"/>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medicolegal-aspects-of-pregnancy-delivery-and-abortion-24-638.jpg"/>
          <p:cNvPicPr>
            <a:picLocks noGrp="1" noChangeAspect="1"/>
          </p:cNvPicPr>
          <p:nvPr>
            <p:ph/>
          </p:nvPr>
        </p:nvPicPr>
        <p:blipFill>
          <a:blip r:embed="rId2" cstate="print"/>
          <a:stretch>
            <a:fillRect/>
          </a:stretch>
        </p:blipFill>
        <p:spPr>
          <a:xfrm>
            <a:off x="3412" y="2275"/>
            <a:ext cx="9220200" cy="6922376"/>
          </a:xfr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533400"/>
            <a:ext cx="8229600" cy="5853112"/>
          </a:xfrm>
        </p:spPr>
        <p:txBody>
          <a:bodyPr/>
          <a:lstStyle/>
          <a:p>
            <a:r>
              <a:rPr lang="en-US" b="1" dirty="0" smtClean="0"/>
              <a:t>All of the following drugs have been used for medical abortion, except ?</a:t>
            </a:r>
          </a:p>
          <a:p>
            <a:pPr marL="0" indent="0">
              <a:buNone/>
            </a:pPr>
            <a:r>
              <a:rPr lang="en-US" dirty="0" smtClean="0"/>
              <a:t>A) Mifepristone</a:t>
            </a:r>
            <a:br>
              <a:rPr lang="en-US" dirty="0" smtClean="0"/>
            </a:br>
            <a:r>
              <a:rPr lang="en-US" dirty="0" smtClean="0"/>
              <a:t>B) Misoprostol</a:t>
            </a:r>
            <a:br>
              <a:rPr lang="en-US" dirty="0" smtClean="0"/>
            </a:br>
            <a:r>
              <a:rPr lang="en-US" dirty="0" smtClean="0"/>
              <a:t>C) Methotrexate</a:t>
            </a:r>
            <a:br>
              <a:rPr lang="en-US" dirty="0" smtClean="0"/>
            </a:br>
            <a:r>
              <a:rPr lang="en-US" dirty="0" smtClean="0"/>
              <a:t>D) </a:t>
            </a:r>
            <a:r>
              <a:rPr lang="en-US" dirty="0" smtClean="0"/>
              <a:t>Atociban</a:t>
            </a:r>
            <a:endParaRPr lang="en-US" dirty="0" smtClean="0"/>
          </a:p>
          <a:p>
            <a:pPr>
              <a:buNone/>
            </a:pPr>
            <a:r>
              <a:rPr lang="en-US" dirty="0" smtClean="0"/>
              <a:t>E</a:t>
            </a:r>
            <a:r>
              <a:rPr lang="en-US" dirty="0" smtClean="0"/>
              <a:t>) PGE2</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1257</TotalTime>
  <Words>1823</Words>
  <Application>Microsoft Office PowerPoint</Application>
  <PresentationFormat>On-screen Show (4:3)</PresentationFormat>
  <Paragraphs>231</Paragraphs>
  <Slides>51</Slides>
  <Notes>19</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63" baseType="lpstr">
      <vt:lpstr>ＭＳ Ｐゴシック</vt:lpstr>
      <vt:lpstr>Abadi MT Condensed Light</vt:lpstr>
      <vt:lpstr>Arial</vt:lpstr>
      <vt:lpstr>Calibri</vt:lpstr>
      <vt:lpstr>Comic Sans MS</vt:lpstr>
      <vt:lpstr>Copperplate Gothic Light</vt:lpstr>
      <vt:lpstr>Tahoma</vt:lpstr>
      <vt:lpstr>Times</vt:lpstr>
      <vt:lpstr>Verdana</vt:lpstr>
      <vt:lpstr>Verdana Ref</vt:lpstr>
      <vt:lpstr>Office Theme</vt:lpstr>
      <vt:lpstr>Chart</vt:lpstr>
      <vt:lpstr>ABORTION: THERAPEUTIC AND CRIMINAL, DEATHS RELATED TO PREGNANCY</vt:lpstr>
      <vt:lpstr>PREGNANCY/DELIVERY</vt:lpstr>
      <vt:lpstr>Fertilization</vt:lpstr>
      <vt:lpstr>The Birth Process</vt:lpstr>
      <vt:lpstr>The Birth Process (continued)</vt:lpstr>
      <vt:lpstr>Complications</vt:lpstr>
      <vt:lpstr>PREECLAMPSIA/ECLAMPSIA</vt:lpstr>
      <vt:lpstr>ECTOPIC PREGNANCY</vt:lpstr>
      <vt:lpstr>Sterilization</vt:lpstr>
      <vt:lpstr>RHESUS DISEASE</vt:lpstr>
      <vt:lpstr>STILL BIRTHS</vt:lpstr>
      <vt:lpstr>Childbirth Considerations</vt:lpstr>
      <vt:lpstr>C SECTION</vt:lpstr>
      <vt:lpstr>PREGNANCY RELATED DEATHS</vt:lpstr>
      <vt:lpstr>ABORTION</vt:lpstr>
      <vt:lpstr>Definitions of Medical Abortion</vt:lpstr>
      <vt:lpstr>TYPES</vt:lpstr>
      <vt:lpstr>PowerPoint Presentation</vt:lpstr>
      <vt:lpstr>PowerPoint Presentation</vt:lpstr>
      <vt:lpstr>LEGALITY OF ABORTION</vt:lpstr>
      <vt:lpstr>PowerPoint Presentation</vt:lpstr>
      <vt:lpstr>PowerPoint Presentation</vt:lpstr>
      <vt:lpstr>Pregnancy Periods</vt:lpstr>
      <vt:lpstr> Abortions by Gestational Age (Weeks Since Last Menstrual Period)</vt:lpstr>
      <vt:lpstr>METHODS OF ABORTION</vt:lpstr>
      <vt:lpstr>Study: Women using crude abortion methods Standard, 16 Jun 2014</vt:lpstr>
      <vt:lpstr>Modern Abortion Methods Early-safer more effective</vt:lpstr>
      <vt:lpstr>PowerPoint Presentation</vt:lpstr>
      <vt:lpstr>Methods Of Abortion</vt:lpstr>
      <vt:lpstr>Vacuum Aspiration Abortion</vt:lpstr>
      <vt:lpstr>PowerPoint Presentation</vt:lpstr>
      <vt:lpstr>PowerPoint Presentation</vt:lpstr>
      <vt:lpstr>PowerPoint Presentation</vt:lpstr>
      <vt:lpstr>PowerPoint Presentation</vt:lpstr>
      <vt:lpstr>PowerPoint Presentation</vt:lpstr>
      <vt:lpstr>After removing the scissors, a suction catheter is inserted into the skull and the baby’s brains are sucked out. The collapsed head is then removed from the uterus.  </vt:lpstr>
      <vt:lpstr>PowerPoint Presentation</vt:lpstr>
      <vt:lpstr>PowerPoint Presentation</vt:lpstr>
      <vt:lpstr>INDUCED ABORTIONS - COMPLICATIONS</vt:lpstr>
      <vt:lpstr>INDUCED ABORTION – MEDICO-LEGAL ASPECTS IN KENYA</vt:lpstr>
      <vt:lpstr>LEGAL ASPECTS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ABORTION</dc:title>
  <dc:creator>EA</dc:creator>
  <cp:lastModifiedBy>Shabir</cp:lastModifiedBy>
  <cp:revision>58</cp:revision>
  <dcterms:created xsi:type="dcterms:W3CDTF">2011-03-17T10:23:14Z</dcterms:created>
  <dcterms:modified xsi:type="dcterms:W3CDTF">2021-04-02T18:30:04Z</dcterms:modified>
</cp:coreProperties>
</file>