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8" r:id="rId3"/>
    <p:sldId id="259" r:id="rId4"/>
    <p:sldId id="303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301" r:id="rId14"/>
    <p:sldId id="270" r:id="rId15"/>
    <p:sldId id="271" r:id="rId16"/>
    <p:sldId id="272" r:id="rId17"/>
    <p:sldId id="302" r:id="rId18"/>
    <p:sldId id="280" r:id="rId19"/>
    <p:sldId id="292" r:id="rId20"/>
    <p:sldId id="278" r:id="rId21"/>
    <p:sldId id="282" r:id="rId22"/>
    <p:sldId id="279" r:id="rId23"/>
    <p:sldId id="275" r:id="rId24"/>
    <p:sldId id="295" r:id="rId25"/>
    <p:sldId id="286" r:id="rId26"/>
    <p:sldId id="287" r:id="rId27"/>
    <p:sldId id="273" r:id="rId28"/>
    <p:sldId id="274" r:id="rId29"/>
    <p:sldId id="276" r:id="rId30"/>
    <p:sldId id="277" r:id="rId31"/>
    <p:sldId id="288" r:id="rId32"/>
    <p:sldId id="290" r:id="rId33"/>
    <p:sldId id="298" r:id="rId34"/>
    <p:sldId id="299" r:id="rId35"/>
    <p:sldId id="30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3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3B6BECA-BBAD-4DC1-B02B-F2718FA2A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CBE31AE-BD01-4581-8315-9AFC2A2C71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C1DCD-E981-4C93-80C6-F5A3A366DBB1}" type="datetimeFigureOut">
              <a:rPr lang="en-US" smtClean="0"/>
              <a:t>14-Jun-21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438AB60-E4BA-4650-9398-58A6E32AB0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DB62D8F-4D1B-4405-9D67-8401EB18A0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FE01A-35DC-423F-86F5-BEB55E271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555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5AA836-0246-4268-8341-4E3C5BBD98F3}" type="datetimeFigureOut">
              <a:rPr lang="en-US" smtClean="0"/>
              <a:t>14-Jun-21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16DC4-F958-4FBB-897F-3FA1F6AC0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760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8BBD3D-2361-41ED-875D-E84C7183A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D03C9FC-1974-4EBB-8D88-E30A1714AE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95C085D-5085-4F16-9575-378E21602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0545B-13ED-4386-AC37-FEC984738C0D}" type="datetime1">
              <a:rPr lang="en-US" smtClean="0"/>
              <a:t>14-Jun-21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384BD24-CE95-43EB-AC5B-B6E5C6E89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D6FA5D5-2007-4F7B-B81E-30C7012B3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9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2FCDFE-2DF9-48C6-92D9-63F442CA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1E726F-C7C0-41C0-8EBF-B8DB09E10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80C2C8C-1395-40CF-920B-92ABB9076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5B1B0-A0BB-467C-813D-18A332FAC98D}" type="datetime1">
              <a:rPr lang="en-US" smtClean="0"/>
              <a:t>14-Jun-21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96EBA4-AE70-4B50-94BB-E370B7E6E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8C9E0E9-69AC-4E65-8586-4545451E5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09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B222F2-C57A-41DA-B5F2-0B7F97E04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7A5BD31-55AB-418A-97A9-6CC77A3EA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199D3AC-73C7-4764-BB3C-D48F77ECE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A1372-1707-4FEA-BE6F-2934C89E2803}" type="datetime1">
              <a:rPr lang="en-US" smtClean="0"/>
              <a:t>14-Jun-21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78E1C6-4D97-4B1D-9BD7-FDF12271E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FA63BD1-FCE5-4916-B92A-08CC922E6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15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68ACB0-68E5-4C94-A680-9799F1D90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42C6176-27D3-4BA2-B0C7-B37AC842A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4C9F2DE-1542-4B78-977A-DD5A21C00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1791AAC-799C-4605-8374-20216F016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A232B-ED57-450D-A950-C752A9BEC55A}" type="datetime1">
              <a:rPr lang="en-US" smtClean="0"/>
              <a:t>14-Jun-21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4EADD3E-3204-45DA-8737-A8EA84EF9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211EA54-75BE-40B0-BC52-8AF53F1DB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6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95A24F-DC04-45AF-87AA-B9502A39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3F05B74-B4B8-4C44-AAB0-FE4D5C0DF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CB4B653-5EE3-46D3-8504-5A58E4766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29D5EE3-30C0-431E-A58F-80B0C055CC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9AA40AD-DC56-496C-9E91-07D0B39385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D8FD6A5-F5BC-405D-905C-2920C58CC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1C84E-60ED-4642-9B3A-0A04581DBDE9}" type="datetime1">
              <a:rPr lang="en-US" smtClean="0"/>
              <a:t>14-Jun-21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EF89CF1-2B9D-459E-A352-500401414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DDFB2C2-539C-49DC-A6A3-7C9726ABD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6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625E1C4-8802-4F0C-9165-0A898B50C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1B6B869-4154-4EB0-AE9B-34C89F875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86355-EDE8-4A8D-BA25-C1DD2604DAE4}" type="datetime1">
              <a:rPr lang="en-US" smtClean="0"/>
              <a:t>14-Jun-21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E115DEB-FEF7-4DE5-A2E5-C7A8BA99D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4649069-7C17-43B6-AB90-B49BBB75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39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91EAE8A-E1E4-47E1-BCCC-4CD808DF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6FB2-678B-4553-8A47-336BD8DE718B}" type="datetime1">
              <a:rPr lang="en-US" smtClean="0"/>
              <a:t>14-Jun-21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4FB3F66-9E28-406B-94AE-875AC66C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9EAD03C-9560-4B27-8405-3CAC2C253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03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8C0A9D-1834-43F6-853E-A4E3FDED0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6F4088-9E92-40AB-9186-00FAAE241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F32EFB6-7E38-4750-AB19-9D557E2E9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6E7BC43-F16A-4EFD-AE7D-065A32303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6DF00-F5D5-4EB5-B4A8-1A141841E0DC}" type="datetime1">
              <a:rPr lang="en-US" smtClean="0"/>
              <a:t>14-Jun-21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AAFDA23-437D-4300-A20D-9CA2F743E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36E7039-8BE7-415F-A84A-D16E7FE1B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4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16376A-6FA9-433D-939D-FD1A0F4FC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D4229AE-484E-446B-95CA-5C5DB6B86A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E15B159-B547-4323-949E-949F6428C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1206943-50D3-402C-A3F2-B364D62DF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6A46-E677-4EA1-9207-99FA651C37F3}" type="datetime1">
              <a:rPr lang="en-US" smtClean="0"/>
              <a:t>14-Jun-21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4822CD6-2489-47EF-B311-FF057FE9E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DAC3559-B13B-417B-A78F-650BF8C77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36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9FD45A-FF2A-4F46-8341-166855642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77B0A2F-2D9D-4BC5-AF97-AEDD46457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8C9B72D-8362-418F-87D9-7CDB6CA50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7DEC-26C0-491A-982E-F5580F2D3850}" type="datetime1">
              <a:rPr lang="en-US" smtClean="0"/>
              <a:t>14-Jun-21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0E2845D-65D6-429F-A375-F32D722A3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AC5AE18-6B10-4079-B7CF-4815A4F20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23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6DB488D-376E-44F6-87B4-1485D1AC70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2881757-23BF-42C4-9CF8-5DB79574D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DF048D0-1972-4DEF-B8AA-DB8CE124B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3D12-C422-43F4-B639-D2404FA0576E}" type="datetime1">
              <a:rPr lang="en-US" smtClean="0"/>
              <a:t>14-Jun-21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DDEF5D2-4422-4C3E-B05A-758AEBF70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A824E89-3289-4A68-9F1B-16C25843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7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C23B318-E9FC-41BF-BD51-C22D44D1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9D32EFD-566C-4589-B271-5B987ECFE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48D052-7867-47CA-8BBA-20B3F2781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857E6-C908-4BC5-A949-A239F4CFA934}" type="datetime1">
              <a:rPr lang="en-US" smtClean="0"/>
              <a:t>14-Jun-21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6F753E5-4962-45FD-A52B-10BA555EB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013DC2C-AA6F-426D-8B33-D0DF37B415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1E182-67EA-4431-81C9-ECBF4FC83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3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0938597-3791-46A5-B2FF-E3DA8B280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Approach To A Patient With Chest </a:t>
            </a:r>
            <a:r>
              <a:rPr lang="en-US" dirty="0" smtClean="0"/>
              <a:t>Pain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A3BC7A0-95E3-449B-BFBF-C14B08B2B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387EF1-C515-4D8D-9367-C932D946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AD69D96-B031-4079-9792-B59126929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Chest pain </a:t>
            </a:r>
            <a:r>
              <a:rPr lang="en-US" dirty="0" smtClean="0"/>
              <a:t>most </a:t>
            </a:r>
            <a:r>
              <a:rPr lang="en-US" dirty="0"/>
              <a:t>common </a:t>
            </a:r>
            <a:r>
              <a:rPr lang="en-US" dirty="0" smtClean="0"/>
              <a:t>EDs </a:t>
            </a:r>
            <a:r>
              <a:rPr lang="en-US" dirty="0"/>
              <a:t>complaints globally</a:t>
            </a:r>
          </a:p>
          <a:p>
            <a:endParaRPr lang="en-US" dirty="0"/>
          </a:p>
          <a:p>
            <a:r>
              <a:rPr lang="en-US" dirty="0" smtClean="0"/>
              <a:t>Spectrum </a:t>
            </a:r>
            <a:r>
              <a:rPr lang="en-US" dirty="0"/>
              <a:t>of signs and </a:t>
            </a:r>
            <a:r>
              <a:rPr lang="en-US" dirty="0" smtClean="0"/>
              <a:t>symptoms reflect </a:t>
            </a:r>
            <a:r>
              <a:rPr lang="en-US" dirty="0"/>
              <a:t>potential </a:t>
            </a:r>
            <a:r>
              <a:rPr lang="en-US" dirty="0" smtClean="0"/>
              <a:t>etiologies</a:t>
            </a:r>
          </a:p>
          <a:p>
            <a:pPr lvl="1"/>
            <a:r>
              <a:rPr lang="en-US" dirty="0" smtClean="0"/>
              <a:t>Who has CP?</a:t>
            </a:r>
          </a:p>
          <a:p>
            <a:pPr lvl="1"/>
            <a:r>
              <a:rPr lang="en-US" dirty="0" smtClean="0"/>
              <a:t>What is the nature of CP?</a:t>
            </a:r>
            <a:endParaRPr lang="en-US" dirty="0"/>
          </a:p>
          <a:p>
            <a:endParaRPr lang="en-US" dirty="0"/>
          </a:p>
          <a:p>
            <a:r>
              <a:rPr lang="en-US" dirty="0"/>
              <a:t>Important to recognize the most life threatening causes of chest pain.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ABB81F1-7D34-4ADE-AD13-842B86159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6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115E53-7311-4855-AB49-674AC3470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Differential </a:t>
            </a:r>
            <a:r>
              <a:rPr lang="en-US" dirty="0" smtClean="0"/>
              <a:t>Diagnosis</a:t>
            </a:r>
            <a:br>
              <a:rPr lang="en-US" dirty="0" smtClean="0"/>
            </a:br>
            <a:r>
              <a:rPr lang="en-US" dirty="0" smtClean="0"/>
              <a:t>Life Threatening Causes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9AA0FC-5ACE-420F-A76E-5A0AA73BC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Acute </a:t>
            </a:r>
            <a:r>
              <a:rPr lang="en-US" dirty="0"/>
              <a:t>Coronary Syndrome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Acute Aortic Dissection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Pulmonary </a:t>
            </a:r>
            <a:r>
              <a:rPr lang="en-US" dirty="0" smtClean="0"/>
              <a:t>Embolism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Tension </a:t>
            </a:r>
            <a:r>
              <a:rPr lang="en-US" dirty="0"/>
              <a:t>Pneumothorax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Pericardial </a:t>
            </a:r>
            <a:r>
              <a:rPr lang="en-US" dirty="0" smtClean="0"/>
              <a:t>Tamponade - Pericarditis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Mediastinitis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682A297-E29A-4DD0-83E5-1582A010C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1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Acute Coronary Syndromes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4</a:t>
            </a:fld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1CDB41D0-FD8D-41F6-90A6-1C4E8DC1A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93" y="1481237"/>
            <a:ext cx="11911972" cy="5467946"/>
          </a:xfrm>
        </p:spPr>
      </p:pic>
    </p:spTree>
    <p:extLst>
      <p:ext uri="{BB962C8B-B14F-4D97-AF65-F5344CB8AC3E}">
        <p14:creationId xmlns:p14="http://schemas.microsoft.com/office/powerpoint/2010/main" val="12345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74C6DF-A78F-4933-A70A-35415AC07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39683"/>
          </a:xfrm>
        </p:spPr>
        <p:txBody>
          <a:bodyPr/>
          <a:lstStyle/>
          <a:p>
            <a:pPr algn="ctr"/>
            <a:r>
              <a:rPr lang="en-US" dirty="0"/>
              <a:t>Acute Aortic Dissection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ED29CB-FFA0-4324-AF6E-D7AB5092F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4195"/>
            <a:ext cx="10515600" cy="4392768"/>
          </a:xfrm>
        </p:spPr>
        <p:txBody>
          <a:bodyPr/>
          <a:lstStyle/>
          <a:p>
            <a:r>
              <a:rPr lang="en-US" dirty="0"/>
              <a:t>Estimated at 3 per 100,000 patients per year.</a:t>
            </a:r>
          </a:p>
          <a:p>
            <a:r>
              <a:rPr lang="en-US" dirty="0"/>
              <a:t>Most commonly affects patients with </a:t>
            </a:r>
            <a:r>
              <a:rPr lang="en-US" dirty="0" smtClean="0"/>
              <a:t>HTN </a:t>
            </a:r>
            <a:r>
              <a:rPr lang="en-US" dirty="0"/>
              <a:t>in </a:t>
            </a:r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decade.</a:t>
            </a:r>
            <a:endParaRPr lang="en-US" dirty="0"/>
          </a:p>
          <a:p>
            <a:r>
              <a:rPr lang="en-US" dirty="0"/>
              <a:t>May affect younger individuals with known </a:t>
            </a:r>
            <a:r>
              <a:rPr lang="en-US" dirty="0" smtClean="0"/>
              <a:t>AV </a:t>
            </a:r>
            <a:r>
              <a:rPr lang="en-US" dirty="0"/>
              <a:t>or </a:t>
            </a:r>
            <a:r>
              <a:rPr lang="en-US" dirty="0" smtClean="0"/>
              <a:t>CT </a:t>
            </a:r>
            <a:r>
              <a:rPr lang="en-US" dirty="0" smtClean="0"/>
              <a:t>abnormalities</a:t>
            </a:r>
            <a:endParaRPr lang="en-US" dirty="0" smtClean="0"/>
          </a:p>
          <a:p>
            <a:r>
              <a:rPr lang="en-US" dirty="0" smtClean="0"/>
              <a:t>Dissection </a:t>
            </a:r>
            <a:r>
              <a:rPr lang="en-US" dirty="0"/>
              <a:t>begins with a tear between the intima and media. </a:t>
            </a:r>
            <a:endParaRPr lang="en-US" dirty="0" smtClean="0"/>
          </a:p>
          <a:p>
            <a:r>
              <a:rPr lang="en-US" dirty="0" smtClean="0"/>
              <a:t>Pulsatile </a:t>
            </a:r>
            <a:r>
              <a:rPr lang="en-US" dirty="0"/>
              <a:t>blood flow causes propagation of the dissection with subsequent obstruction branch arteries.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69EA6CB-B685-40C4-B140-C70F972DA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8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831331-D799-40C5-86B9-3F5870ECA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5078"/>
          </a:xfrm>
        </p:spPr>
        <p:txBody>
          <a:bodyPr/>
          <a:lstStyle/>
          <a:p>
            <a:pPr algn="ctr"/>
            <a:r>
              <a:rPr lang="en-US" dirty="0"/>
              <a:t>Pulmonary Embolism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F66AD5-1C79-4CFC-9FF4-002ACBFE4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9590"/>
            <a:ext cx="10515600" cy="4437373"/>
          </a:xfrm>
        </p:spPr>
        <p:txBody>
          <a:bodyPr/>
          <a:lstStyle/>
          <a:p>
            <a:r>
              <a:rPr lang="en-US" dirty="0"/>
              <a:t>Over 1 in 1000 patients. </a:t>
            </a:r>
          </a:p>
          <a:p>
            <a:r>
              <a:rPr lang="en-US" dirty="0"/>
              <a:t>Mortality varies </a:t>
            </a:r>
            <a:r>
              <a:rPr lang="en-US" dirty="0" smtClean="0"/>
              <a:t>depending </a:t>
            </a:r>
            <a:r>
              <a:rPr lang="en-US" dirty="0"/>
              <a:t>on comorbidities </a:t>
            </a:r>
            <a:r>
              <a:rPr lang="en-US" dirty="0" smtClean="0"/>
              <a:t>&amp; size </a:t>
            </a:r>
            <a:r>
              <a:rPr lang="en-US" dirty="0"/>
              <a:t>embolus.</a:t>
            </a:r>
          </a:p>
          <a:p>
            <a:r>
              <a:rPr lang="en-US" dirty="0" smtClean="0"/>
              <a:t>Thromboembolism; </a:t>
            </a:r>
            <a:r>
              <a:rPr lang="en-US" dirty="0"/>
              <a:t>clot </a:t>
            </a:r>
            <a:r>
              <a:rPr lang="en-US" dirty="0" smtClean="0"/>
              <a:t>lodged PA  </a:t>
            </a:r>
            <a:r>
              <a:rPr lang="en-US" dirty="0"/>
              <a:t>branch point </a:t>
            </a:r>
            <a:r>
              <a:rPr lang="en-US" dirty="0" smtClean="0"/>
              <a:t>or distally</a:t>
            </a:r>
            <a:r>
              <a:rPr lang="en-US" dirty="0"/>
              <a:t>.</a:t>
            </a:r>
          </a:p>
          <a:p>
            <a:r>
              <a:rPr lang="en-US" dirty="0" smtClean="0"/>
              <a:t>Consequences: </a:t>
            </a:r>
          </a:p>
          <a:p>
            <a:pPr lvl="1"/>
            <a:r>
              <a:rPr lang="en-US" dirty="0" smtClean="0"/>
              <a:t>PHT</a:t>
            </a:r>
          </a:p>
          <a:p>
            <a:pPr lvl="1"/>
            <a:r>
              <a:rPr lang="en-US" dirty="0" smtClean="0"/>
              <a:t>RV strain/dysfunction</a:t>
            </a:r>
          </a:p>
          <a:p>
            <a:pPr lvl="1"/>
            <a:r>
              <a:rPr lang="en-US" dirty="0" smtClean="0"/>
              <a:t>poor gas-exchange and</a:t>
            </a:r>
          </a:p>
          <a:p>
            <a:pPr lvl="1"/>
            <a:r>
              <a:rPr lang="en-US" dirty="0" smtClean="0"/>
              <a:t>pulmonary infarction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4FB8E07-86D1-4FFA-AC48-63C739EDC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2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7710F2-2C64-40F2-8D96-D7B9BF32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1113"/>
          </a:xfrm>
        </p:spPr>
        <p:txBody>
          <a:bodyPr/>
          <a:lstStyle/>
          <a:p>
            <a:pPr algn="ctr"/>
            <a:r>
              <a:rPr lang="en-US" dirty="0"/>
              <a:t>Pneumothorax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49C35E-7A33-43F7-B55B-A35E0D3D9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1893"/>
            <a:ext cx="10515600" cy="4415070"/>
          </a:xfrm>
        </p:spPr>
        <p:txBody>
          <a:bodyPr/>
          <a:lstStyle/>
          <a:p>
            <a:r>
              <a:rPr lang="en-US" dirty="0"/>
              <a:t>Pneumothorax can occur following trauma or pulmonary procedures.</a:t>
            </a:r>
          </a:p>
          <a:p>
            <a:endParaRPr lang="en-US" dirty="0" smtClean="0"/>
          </a:p>
          <a:p>
            <a:r>
              <a:rPr lang="en-US" dirty="0" smtClean="0"/>
              <a:t>Spontaneously </a:t>
            </a:r>
            <a:r>
              <a:rPr lang="en-US" dirty="0"/>
              <a:t>in patients with underlying lung </a:t>
            </a:r>
            <a:r>
              <a:rPr lang="en-US" dirty="0" smtClean="0"/>
              <a:t>disease (</a:t>
            </a:r>
            <a:r>
              <a:rPr lang="en-US" dirty="0"/>
              <a:t>secondary pneumothorax) or those without (primary pneumothorax).</a:t>
            </a:r>
          </a:p>
          <a:p>
            <a:endParaRPr lang="en-US" dirty="0" smtClean="0"/>
          </a:p>
          <a:p>
            <a:r>
              <a:rPr lang="en-US" dirty="0" smtClean="0"/>
              <a:t>Regardless </a:t>
            </a:r>
            <a:r>
              <a:rPr lang="en-US" dirty="0"/>
              <a:t>of etiology, </a:t>
            </a:r>
            <a:r>
              <a:rPr lang="en-US" dirty="0" smtClean="0"/>
              <a:t>can </a:t>
            </a:r>
            <a:r>
              <a:rPr lang="en-US" dirty="0"/>
              <a:t>lead to </a:t>
            </a:r>
            <a:r>
              <a:rPr lang="en-US" b="1" dirty="0"/>
              <a:t>tension pneumothorax </a:t>
            </a:r>
            <a:r>
              <a:rPr lang="en-US" dirty="0"/>
              <a:t>with compression of the mediastinum causing rapid clinical deterioration and death if unrecognized.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6CEB6C0-C895-4FF5-AB1B-A72C62C6D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7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2DE1B5-D8D9-4EEB-8F4D-622A9A798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40651"/>
          </a:xfrm>
        </p:spPr>
        <p:txBody>
          <a:bodyPr/>
          <a:lstStyle/>
          <a:p>
            <a:pPr algn="ctr"/>
            <a:r>
              <a:rPr lang="en-US" dirty="0"/>
              <a:t>Mediastinitis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D865F0-BBE3-4138-84FA-7C69FA4B4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Common causes include </a:t>
            </a:r>
            <a:r>
              <a:rPr lang="en-US" dirty="0" smtClean="0"/>
              <a:t>odontogenic </a:t>
            </a:r>
            <a:r>
              <a:rPr lang="en-US" dirty="0"/>
              <a:t>infections, </a:t>
            </a:r>
            <a:r>
              <a:rPr lang="en-US" dirty="0" smtClean="0"/>
              <a:t>esophageal </a:t>
            </a:r>
            <a:r>
              <a:rPr lang="en-US" dirty="0"/>
              <a:t>perforation and iatrogenic complications of cardiac or upper G.I. surgery.</a:t>
            </a:r>
          </a:p>
          <a:p>
            <a:endParaRPr lang="en-US" dirty="0"/>
          </a:p>
          <a:p>
            <a:r>
              <a:rPr lang="en-US" dirty="0"/>
              <a:t>High mortality (14-42%) even when treated with operative debridement and antibiotics.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90C3851-A8C8-4434-8D7A-1A72AED43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5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D26D9-43C4-4064-BCB2-AD7B20148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1113"/>
          </a:xfrm>
        </p:spPr>
        <p:txBody>
          <a:bodyPr/>
          <a:lstStyle/>
          <a:p>
            <a:pPr algn="ctr"/>
            <a:r>
              <a:rPr lang="en-US" dirty="0"/>
              <a:t>Pericardial Tamponade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ED616B1-CB3F-4B63-96E9-F9B9D1B62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9590"/>
            <a:ext cx="10515600" cy="4437373"/>
          </a:xfrm>
        </p:spPr>
        <p:txBody>
          <a:bodyPr/>
          <a:lstStyle/>
          <a:p>
            <a:r>
              <a:rPr lang="en-US" dirty="0"/>
              <a:t>Accumulation of fluid in the pericardial space under pressure leading to impaired cardiac filling.</a:t>
            </a:r>
          </a:p>
          <a:p>
            <a:endParaRPr lang="en-US" dirty="0"/>
          </a:p>
          <a:p>
            <a:r>
              <a:rPr lang="en-US" dirty="0"/>
              <a:t>May occur with aortic dissection, thoracic trauma or as a consequence of acute pericarditis </a:t>
            </a:r>
            <a:r>
              <a:rPr lang="en-US" dirty="0" smtClean="0"/>
              <a:t>(infectious</a:t>
            </a:r>
            <a:r>
              <a:rPr lang="en-US" dirty="0"/>
              <a:t>, malignant, </a:t>
            </a:r>
            <a:r>
              <a:rPr lang="en-US" dirty="0" smtClean="0"/>
              <a:t>uremia).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EDC215C-4147-44CB-B9CD-04F2C5A38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98C733-6672-45A2-BD99-F8B44CB58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6176"/>
          </a:xfrm>
        </p:spPr>
        <p:txBody>
          <a:bodyPr/>
          <a:lstStyle/>
          <a:p>
            <a:pPr algn="ctr"/>
            <a:r>
              <a:rPr lang="en-US" dirty="0"/>
              <a:t>Other Common Causes of Chest Pain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31EE189-1E33-49DE-918A-3E6D6A0D9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Cardiac:</a:t>
            </a:r>
            <a:r>
              <a:rPr lang="en-US" dirty="0" smtClean="0"/>
              <a:t> ADHF. </a:t>
            </a:r>
            <a:r>
              <a:rPr lang="en-US" dirty="0"/>
              <a:t>Stable </a:t>
            </a:r>
            <a:r>
              <a:rPr lang="en-US" dirty="0" smtClean="0"/>
              <a:t>Angina; </a:t>
            </a:r>
            <a:r>
              <a:rPr lang="en-US" dirty="0"/>
              <a:t>Aortic stenosis. Pericarditis, Myocarditis ; MV prolapse</a:t>
            </a:r>
            <a:endParaRPr lang="en-US" dirty="0" smtClean="0"/>
          </a:p>
          <a:p>
            <a:r>
              <a:rPr lang="en-US" b="1" dirty="0" smtClean="0"/>
              <a:t>Pulmonary/Pleural</a:t>
            </a:r>
            <a:r>
              <a:rPr lang="en-US" dirty="0" smtClean="0"/>
              <a:t>: Pneumonia</a:t>
            </a:r>
            <a:r>
              <a:rPr lang="en-US" dirty="0"/>
              <a:t>, </a:t>
            </a:r>
            <a:r>
              <a:rPr lang="en-US" dirty="0" smtClean="0"/>
              <a:t>Bronchitis</a:t>
            </a:r>
            <a:r>
              <a:rPr lang="en-US" dirty="0"/>
              <a:t>, </a:t>
            </a:r>
            <a:r>
              <a:rPr lang="en-US" dirty="0" smtClean="0"/>
              <a:t>Asthma exacerbations; Malignancy pleura involved; </a:t>
            </a:r>
            <a:r>
              <a:rPr lang="en-US" dirty="0"/>
              <a:t>Cor Pulmonale.</a:t>
            </a:r>
          </a:p>
          <a:p>
            <a:r>
              <a:rPr lang="en-US" b="1" dirty="0" smtClean="0"/>
              <a:t>GIT</a:t>
            </a:r>
            <a:r>
              <a:rPr lang="en-US" dirty="0" smtClean="0"/>
              <a:t>: </a:t>
            </a:r>
            <a:r>
              <a:rPr lang="en-US" dirty="0"/>
              <a:t>GERD, </a:t>
            </a:r>
            <a:r>
              <a:rPr lang="en-US" dirty="0" smtClean="0"/>
              <a:t>esophageal spasm/rupture; </a:t>
            </a:r>
            <a:r>
              <a:rPr lang="en-US" dirty="0"/>
              <a:t>s</a:t>
            </a:r>
            <a:r>
              <a:rPr lang="en-US" dirty="0" smtClean="0"/>
              <a:t>liding </a:t>
            </a:r>
            <a:r>
              <a:rPr lang="en-US" dirty="0"/>
              <a:t>hiatus hernia. </a:t>
            </a:r>
          </a:p>
          <a:p>
            <a:r>
              <a:rPr lang="en-US" b="1" dirty="0" smtClean="0"/>
              <a:t>Musculoskeletal</a:t>
            </a:r>
            <a:r>
              <a:rPr lang="en-US" dirty="0" smtClean="0"/>
              <a:t>: Rib </a:t>
            </a:r>
            <a:r>
              <a:rPr lang="en-US" dirty="0"/>
              <a:t>contusions </a:t>
            </a:r>
            <a:r>
              <a:rPr lang="en-US" dirty="0" smtClean="0"/>
              <a:t>&amp; </a:t>
            </a:r>
            <a:r>
              <a:rPr lang="en-US" dirty="0" smtClean="0"/>
              <a:t>#; Costochondritis</a:t>
            </a:r>
            <a:r>
              <a:rPr lang="en-US" dirty="0"/>
              <a:t>;</a:t>
            </a:r>
            <a:r>
              <a:rPr lang="en-US" dirty="0" smtClean="0"/>
              <a:t> </a:t>
            </a:r>
            <a:r>
              <a:rPr lang="en-US" dirty="0"/>
              <a:t>Intercostal muscle strains.</a:t>
            </a:r>
          </a:p>
          <a:p>
            <a:r>
              <a:rPr lang="en-US" b="1" dirty="0" smtClean="0"/>
              <a:t>Psychiatric</a:t>
            </a:r>
            <a:r>
              <a:rPr lang="en-US" dirty="0" smtClean="0"/>
              <a:t>: Panic </a:t>
            </a:r>
            <a:r>
              <a:rPr lang="en-US" dirty="0"/>
              <a:t>attack.</a:t>
            </a:r>
          </a:p>
          <a:p>
            <a:r>
              <a:rPr lang="en-US" b="1" dirty="0" smtClean="0"/>
              <a:t>Other</a:t>
            </a:r>
            <a:r>
              <a:rPr lang="en-US" dirty="0" smtClean="0"/>
              <a:t>: Herpes zoster; </a:t>
            </a:r>
            <a:r>
              <a:rPr lang="en-US" dirty="0"/>
              <a:t>Referred </a:t>
            </a:r>
            <a:r>
              <a:rPr lang="en-US" dirty="0" smtClean="0"/>
              <a:t>pain</a:t>
            </a:r>
            <a:r>
              <a:rPr lang="en-US" dirty="0" smtClean="0"/>
              <a:t>; CP </a:t>
            </a:r>
            <a:r>
              <a:rPr lang="en-US" dirty="0"/>
              <a:t>associated with inflammatory disorders such as SLE, scleroderma.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636BFCE-5260-45A6-86B5-2CC0615A3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51B993-E7F6-43CC-BACD-7A81A3B08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4533"/>
          </a:xfrm>
        </p:spPr>
        <p:txBody>
          <a:bodyPr/>
          <a:lstStyle/>
          <a:p>
            <a:pPr algn="ctr"/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784A0AE-E847-4B18-97DA-17F99D244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7718"/>
            <a:ext cx="10515600" cy="4649245"/>
          </a:xfrm>
        </p:spPr>
        <p:txBody>
          <a:bodyPr>
            <a:normAutofit/>
          </a:bodyPr>
          <a:lstStyle/>
          <a:p>
            <a:r>
              <a:rPr lang="en-US" dirty="0"/>
              <a:t>Thoracic organs share afferent nervous system pathways. </a:t>
            </a:r>
          </a:p>
          <a:p>
            <a:r>
              <a:rPr lang="en-US" dirty="0"/>
              <a:t>Significant overlap in </a:t>
            </a:r>
            <a:r>
              <a:rPr lang="en-US" dirty="0" smtClean="0"/>
              <a:t>symptoms-difficult </a:t>
            </a:r>
            <a:r>
              <a:rPr lang="en-US" dirty="0"/>
              <a:t>to </a:t>
            </a:r>
            <a:r>
              <a:rPr lang="en-US" dirty="0" smtClean="0"/>
              <a:t>distinguish organ system </a:t>
            </a:r>
            <a:r>
              <a:rPr lang="en-US" dirty="0" smtClean="0"/>
              <a:t>involved.</a:t>
            </a:r>
            <a:endParaRPr lang="en-US" dirty="0"/>
          </a:p>
          <a:p>
            <a:r>
              <a:rPr lang="en-US" dirty="0"/>
              <a:t>“Atypical” presentations </a:t>
            </a:r>
            <a:r>
              <a:rPr lang="en-US" dirty="0" smtClean="0"/>
              <a:t>more </a:t>
            </a:r>
            <a:r>
              <a:rPr lang="en-US" dirty="0"/>
              <a:t>often than initially </a:t>
            </a:r>
            <a:r>
              <a:rPr lang="en-US" dirty="0" smtClean="0"/>
              <a:t>thought.</a:t>
            </a:r>
            <a:endParaRPr lang="en-US" dirty="0"/>
          </a:p>
          <a:p>
            <a:r>
              <a:rPr lang="en-US" dirty="0"/>
              <a:t>Obtain a detailed history of </a:t>
            </a:r>
            <a:r>
              <a:rPr lang="en-US" dirty="0" smtClean="0"/>
              <a:t>chest pain:</a:t>
            </a:r>
            <a:endParaRPr lang="en-US" dirty="0"/>
          </a:p>
          <a:p>
            <a:pPr lvl="1"/>
            <a:r>
              <a:rPr lang="en-US" dirty="0" smtClean="0"/>
              <a:t>Prior </a:t>
            </a:r>
            <a:r>
              <a:rPr lang="en-US" dirty="0"/>
              <a:t>diagnostic studies, </a:t>
            </a:r>
            <a:r>
              <a:rPr lang="en-US" dirty="0" smtClean="0"/>
              <a:t>procedures.</a:t>
            </a:r>
            <a:endParaRPr lang="en-US" dirty="0"/>
          </a:p>
          <a:p>
            <a:pPr lvl="1"/>
            <a:r>
              <a:rPr lang="en-US" dirty="0" smtClean="0"/>
              <a:t>Whether </a:t>
            </a:r>
            <a:r>
              <a:rPr lang="en-US" dirty="0"/>
              <a:t>similar to prior </a:t>
            </a:r>
            <a:r>
              <a:rPr lang="en-US" dirty="0" smtClean="0"/>
              <a:t>illness.</a:t>
            </a:r>
          </a:p>
          <a:p>
            <a:pPr lvl="1"/>
            <a:r>
              <a:rPr lang="en-US" dirty="0" smtClean="0"/>
              <a:t>Associated symptoms.</a:t>
            </a:r>
            <a:endParaRPr lang="en-US" dirty="0" smtClean="0"/>
          </a:p>
          <a:p>
            <a:pPr lvl="1"/>
            <a:r>
              <a:rPr lang="en-US" dirty="0" smtClean="0"/>
              <a:t>Preceding symptoms.</a:t>
            </a:r>
            <a:endParaRPr lang="en-US" dirty="0"/>
          </a:p>
          <a:p>
            <a:pPr lvl="1"/>
            <a:r>
              <a:rPr lang="en-US" dirty="0"/>
              <a:t>R</a:t>
            </a:r>
            <a:r>
              <a:rPr lang="en-US" dirty="0" smtClean="0"/>
              <a:t>isk </a:t>
            </a:r>
            <a:r>
              <a:rPr lang="en-US" dirty="0"/>
              <a:t>factors and co morbidities.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21E1A65-AC17-4EA4-85F3-76408FBD2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5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E5E52B-5158-4A59-9A48-7800FEC6D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3743"/>
          </a:xfrm>
        </p:spPr>
        <p:txBody>
          <a:bodyPr/>
          <a:lstStyle/>
          <a:p>
            <a:pPr algn="ctr"/>
            <a:r>
              <a:rPr lang="en-US" dirty="0"/>
              <a:t>SOCRATES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F56DF8B-D617-4831-A289-44FC85B41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229"/>
            <a:ext cx="10515600" cy="4537734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dirty="0" smtClean="0"/>
              <a:t>Site: </a:t>
            </a:r>
            <a:r>
              <a:rPr lang="en-US" dirty="0" smtClean="0"/>
              <a:t>Left </a:t>
            </a:r>
            <a:r>
              <a:rPr lang="en-US" dirty="0"/>
              <a:t>chest, substernal, epigastric pain, right </a:t>
            </a:r>
            <a:r>
              <a:rPr lang="en-US" dirty="0" smtClean="0"/>
              <a:t>sided</a:t>
            </a:r>
            <a:endParaRPr lang="en-US" dirty="0"/>
          </a:p>
          <a:p>
            <a:r>
              <a:rPr lang="en-US" sz="3000" b="1" dirty="0" smtClean="0"/>
              <a:t>Onset: </a:t>
            </a:r>
            <a:r>
              <a:rPr lang="en-US" dirty="0" smtClean="0"/>
              <a:t>When </a:t>
            </a:r>
            <a:r>
              <a:rPr lang="en-US" dirty="0"/>
              <a:t>did it start? Constant/ Intermittent? Gradual or sudden?</a:t>
            </a:r>
          </a:p>
          <a:p>
            <a:r>
              <a:rPr lang="en-US" b="1" dirty="0" smtClean="0"/>
              <a:t>Character</a:t>
            </a:r>
            <a:r>
              <a:rPr lang="en-US" dirty="0" smtClean="0"/>
              <a:t>: </a:t>
            </a:r>
            <a:r>
              <a:rPr lang="en-US" dirty="0"/>
              <a:t>Pressure, heaviness, tightness of </a:t>
            </a:r>
            <a:r>
              <a:rPr lang="en-US" dirty="0" smtClean="0"/>
              <a:t>squeezing</a:t>
            </a:r>
            <a:endParaRPr lang="en-US" dirty="0"/>
          </a:p>
          <a:p>
            <a:r>
              <a:rPr lang="en-US" b="1" dirty="0" smtClean="0"/>
              <a:t>Radiation</a:t>
            </a:r>
            <a:r>
              <a:rPr lang="en-US" dirty="0" smtClean="0"/>
              <a:t>: Arm</a:t>
            </a:r>
            <a:r>
              <a:rPr lang="en-US" dirty="0"/>
              <a:t>, neck, jaw, back, shoulders.</a:t>
            </a:r>
          </a:p>
          <a:p>
            <a:r>
              <a:rPr lang="en-US" b="1" dirty="0"/>
              <a:t>Associated </a:t>
            </a:r>
            <a:r>
              <a:rPr lang="en-US" b="1" dirty="0" smtClean="0"/>
              <a:t>symptoms</a:t>
            </a:r>
            <a:r>
              <a:rPr lang="en-US" dirty="0" smtClean="0"/>
              <a:t>: </a:t>
            </a:r>
            <a:r>
              <a:rPr lang="en-US" dirty="0"/>
              <a:t>Diaphoresis</a:t>
            </a:r>
            <a:r>
              <a:rPr lang="en-US" dirty="0" smtClean="0"/>
              <a:t>, SOB, </a:t>
            </a:r>
            <a:r>
              <a:rPr lang="en-US" dirty="0" smtClean="0"/>
              <a:t>nausea </a:t>
            </a:r>
            <a:r>
              <a:rPr lang="en-US" dirty="0" smtClean="0"/>
              <a:t>&amp; vomiting</a:t>
            </a:r>
            <a:r>
              <a:rPr lang="en-US" dirty="0"/>
              <a:t>.</a:t>
            </a:r>
          </a:p>
          <a:p>
            <a:r>
              <a:rPr lang="en-US" b="1" dirty="0"/>
              <a:t>Time </a:t>
            </a:r>
            <a:r>
              <a:rPr lang="en-US" b="1" dirty="0" smtClean="0"/>
              <a:t>course</a:t>
            </a:r>
            <a:r>
              <a:rPr lang="en-US" dirty="0" smtClean="0"/>
              <a:t>: duration?  </a:t>
            </a:r>
            <a:r>
              <a:rPr lang="en-US" dirty="0"/>
              <a:t>1-5 minutes – stable angina, &gt; 20 minutes – Unstable angina, MI</a:t>
            </a:r>
            <a:r>
              <a:rPr lang="en-US" dirty="0" smtClean="0"/>
              <a:t>?; </a:t>
            </a:r>
            <a:r>
              <a:rPr lang="en-US" dirty="0"/>
              <a:t>H</a:t>
            </a:r>
            <a:r>
              <a:rPr lang="en-US" dirty="0" smtClean="0"/>
              <a:t>rs </a:t>
            </a:r>
            <a:r>
              <a:rPr lang="en-US" dirty="0" smtClean="0"/>
              <a:t>non-anginal</a:t>
            </a:r>
            <a:endParaRPr lang="en-US" dirty="0"/>
          </a:p>
          <a:p>
            <a:r>
              <a:rPr lang="en-US" b="1" dirty="0" smtClean="0"/>
              <a:t>Exacerbating/Relieving factors</a:t>
            </a:r>
            <a:r>
              <a:rPr lang="en-US" dirty="0" smtClean="0"/>
              <a:t>: </a:t>
            </a:r>
            <a:r>
              <a:rPr lang="en-US" dirty="0" smtClean="0"/>
              <a:t>Exertion</a:t>
            </a:r>
            <a:r>
              <a:rPr lang="en-US" dirty="0"/>
              <a:t>, relieved by </a:t>
            </a:r>
            <a:r>
              <a:rPr lang="en-US" dirty="0" smtClean="0"/>
              <a:t>rest; </a:t>
            </a:r>
            <a:r>
              <a:rPr lang="en-US" dirty="0"/>
              <a:t>Occurs at </a:t>
            </a:r>
            <a:r>
              <a:rPr lang="en-US" dirty="0" smtClean="0"/>
              <a:t>rest</a:t>
            </a:r>
            <a:r>
              <a:rPr lang="en-US" dirty="0" smtClean="0"/>
              <a:t>; Heavy </a:t>
            </a:r>
            <a:r>
              <a:rPr lang="en-US" dirty="0" smtClean="0"/>
              <a:t>meal</a:t>
            </a:r>
            <a:r>
              <a:rPr lang="en-US" dirty="0" smtClean="0"/>
              <a:t>; Emotion; Relieved </a:t>
            </a:r>
            <a:r>
              <a:rPr lang="en-US" dirty="0"/>
              <a:t>by  NTG?</a:t>
            </a:r>
          </a:p>
          <a:p>
            <a:r>
              <a:rPr lang="en-US" b="1" dirty="0" smtClean="0"/>
              <a:t>Severity</a:t>
            </a:r>
            <a:r>
              <a:rPr lang="en-US" dirty="0" smtClean="0"/>
              <a:t>: </a:t>
            </a:r>
            <a:r>
              <a:rPr lang="en-US" dirty="0" smtClean="0"/>
              <a:t>Sharp</a:t>
            </a:r>
            <a:r>
              <a:rPr lang="en-US" dirty="0"/>
              <a:t>, </a:t>
            </a:r>
            <a:r>
              <a:rPr lang="en-US" dirty="0" smtClean="0"/>
              <a:t>dull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64CF6E8-0B65-419F-BCED-9E22F6E12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0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6176"/>
          </a:xfrm>
        </p:spPr>
        <p:txBody>
          <a:bodyPr/>
          <a:lstStyle/>
          <a:p>
            <a:pPr algn="ctr"/>
            <a:r>
              <a:rPr lang="en-US" dirty="0"/>
              <a:t>Risk Factors for ACS/ATS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/>
          <a:lstStyle/>
          <a:p>
            <a:r>
              <a:rPr lang="en-US" dirty="0"/>
              <a:t>Diabetes mellitus</a:t>
            </a:r>
          </a:p>
          <a:p>
            <a:r>
              <a:rPr lang="en-US" dirty="0"/>
              <a:t>Hypercholesterolemia</a:t>
            </a:r>
          </a:p>
          <a:p>
            <a:r>
              <a:rPr lang="en-US" dirty="0"/>
              <a:t>Hypertension</a:t>
            </a:r>
          </a:p>
          <a:p>
            <a:r>
              <a:rPr lang="en-US" dirty="0"/>
              <a:t>Tobacco use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Prior CAD</a:t>
            </a:r>
          </a:p>
          <a:p>
            <a:r>
              <a:rPr lang="en-US" dirty="0"/>
              <a:t>Cocaine or Amphetamine </a:t>
            </a:r>
            <a:r>
              <a:rPr lang="en-US" dirty="0" smtClean="0"/>
              <a:t>use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/>
          <a:lstStyle/>
          <a:p>
            <a:r>
              <a:rPr lang="en-US" dirty="0"/>
              <a:t>Male sex</a:t>
            </a:r>
          </a:p>
          <a:p>
            <a:r>
              <a:rPr lang="en-US" dirty="0"/>
              <a:t>Age &gt;55</a:t>
            </a:r>
          </a:p>
          <a:p>
            <a:r>
              <a:rPr lang="en-US" dirty="0"/>
              <a:t>Family history of CAD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4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EE29BB-12A6-4459-BA16-95EC9DDD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1113"/>
          </a:xfrm>
        </p:spPr>
        <p:txBody>
          <a:bodyPr/>
          <a:lstStyle/>
          <a:p>
            <a:pPr algn="ctr"/>
            <a:r>
              <a:rPr lang="en-US" dirty="0"/>
              <a:t>Physical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A9E8195-0B63-4DA8-B9DE-7A738D498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9590"/>
            <a:ext cx="10515600" cy="4437373"/>
          </a:xfrm>
        </p:spPr>
        <p:txBody>
          <a:bodyPr>
            <a:normAutofit/>
          </a:bodyPr>
          <a:lstStyle/>
          <a:p>
            <a:r>
              <a:rPr lang="en-US" dirty="0"/>
              <a:t>Most often </a:t>
            </a:r>
            <a:r>
              <a:rPr lang="en-US" b="1" dirty="0" smtClean="0"/>
              <a:t>unhelpfu</a:t>
            </a:r>
            <a:r>
              <a:rPr lang="en-US" dirty="0" smtClean="0"/>
              <a:t>l in distinguishing </a:t>
            </a:r>
            <a:r>
              <a:rPr lang="en-US" dirty="0"/>
              <a:t>ACS &amp;</a:t>
            </a:r>
            <a:r>
              <a:rPr lang="en-US" dirty="0" smtClean="0"/>
              <a:t> </a:t>
            </a:r>
            <a:r>
              <a:rPr lang="en-US" dirty="0"/>
              <a:t>other </a:t>
            </a:r>
            <a:r>
              <a:rPr lang="en-US" dirty="0" smtClean="0"/>
              <a:t>non-cardiac causes</a:t>
            </a:r>
            <a:endParaRPr lang="en-US" dirty="0"/>
          </a:p>
          <a:p>
            <a:r>
              <a:rPr lang="en-US" dirty="0"/>
              <a:t>Patient may be </a:t>
            </a:r>
            <a:r>
              <a:rPr lang="en-US" dirty="0" smtClean="0"/>
              <a:t>anxious, distressed, diaphoretic </a:t>
            </a:r>
            <a:r>
              <a:rPr lang="en-US" dirty="0"/>
              <a:t>and </a:t>
            </a:r>
            <a:r>
              <a:rPr lang="en-US" dirty="0" smtClean="0"/>
              <a:t>dyspneic.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Discrepancies </a:t>
            </a:r>
            <a:r>
              <a:rPr lang="en-US" dirty="0"/>
              <a:t>in pulses or </a:t>
            </a:r>
            <a:r>
              <a:rPr lang="en-US" dirty="0" smtClean="0"/>
              <a:t>BP </a:t>
            </a:r>
            <a:r>
              <a:rPr lang="en-US" dirty="0"/>
              <a:t>are notable findings in Aortic dissection.</a:t>
            </a:r>
          </a:p>
          <a:p>
            <a:endParaRPr lang="en-US" dirty="0" smtClean="0"/>
          </a:p>
          <a:p>
            <a:r>
              <a:rPr lang="en-US" dirty="0" smtClean="0"/>
              <a:t>Evidence </a:t>
            </a:r>
            <a:r>
              <a:rPr lang="en-US" dirty="0"/>
              <a:t>of </a:t>
            </a:r>
            <a:r>
              <a:rPr lang="en-US" dirty="0" smtClean="0"/>
              <a:t>atherosclerosis </a:t>
            </a:r>
            <a:r>
              <a:rPr lang="en-US" dirty="0" smtClean="0"/>
              <a:t>(ATS): </a:t>
            </a:r>
            <a:r>
              <a:rPr lang="en-US" dirty="0"/>
              <a:t>carotid bruits, diminished lower extremity </a:t>
            </a:r>
            <a:r>
              <a:rPr lang="en-US" dirty="0" smtClean="0"/>
              <a:t>pulses</a:t>
            </a:r>
            <a:r>
              <a:rPr lang="en-US" dirty="0"/>
              <a:t>;</a:t>
            </a:r>
            <a:r>
              <a:rPr lang="en-US" dirty="0" smtClean="0"/>
              <a:t> </a:t>
            </a:r>
            <a:r>
              <a:rPr lang="en-US" dirty="0"/>
              <a:t>xanthelasmas and xanthomas.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AEBE957-5A9B-4F60-9E35-486D8D149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4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FF5EC3-8A7E-41D4-B0B1-4AD53277D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29499"/>
          </a:xfrm>
        </p:spPr>
        <p:txBody>
          <a:bodyPr/>
          <a:lstStyle/>
          <a:p>
            <a:pPr algn="ctr"/>
            <a:r>
              <a:rPr lang="en-US" dirty="0"/>
              <a:t>Physical </a:t>
            </a:r>
            <a:r>
              <a:rPr lang="en-US" dirty="0" smtClean="0"/>
              <a:t>Examination-2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9DFF2BE-7C4B-4BEB-92B2-2D0FBCF28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Jugular venous </a:t>
            </a:r>
            <a:r>
              <a:rPr lang="en-US" dirty="0" smtClean="0"/>
              <a:t>distension</a:t>
            </a:r>
            <a:r>
              <a:rPr lang="en-US" dirty="0" smtClean="0"/>
              <a:t>, tender hepatomegaly; peripheral </a:t>
            </a:r>
            <a:r>
              <a:rPr lang="en-US" dirty="0"/>
              <a:t>edema suggest </a:t>
            </a:r>
            <a:r>
              <a:rPr lang="en-US" dirty="0" smtClean="0"/>
              <a:t>RHF, </a:t>
            </a:r>
            <a:r>
              <a:rPr lang="en-US" dirty="0"/>
              <a:t>possibly due to ACS or PE. </a:t>
            </a:r>
          </a:p>
          <a:p>
            <a:endParaRPr lang="en-US" dirty="0" smtClean="0"/>
          </a:p>
          <a:p>
            <a:r>
              <a:rPr lang="en-US" dirty="0" smtClean="0"/>
              <a:t>New </a:t>
            </a:r>
            <a:r>
              <a:rPr lang="en-US" dirty="0"/>
              <a:t>apical systolic murmur </a:t>
            </a:r>
            <a:r>
              <a:rPr lang="en-US" dirty="0" smtClean="0"/>
              <a:t>MR </a:t>
            </a:r>
            <a:r>
              <a:rPr lang="en-US" dirty="0"/>
              <a:t>s</a:t>
            </a:r>
            <a:r>
              <a:rPr lang="en-US" dirty="0" smtClean="0"/>
              <a:t>ignify </a:t>
            </a:r>
            <a:r>
              <a:rPr lang="en-US" dirty="0" smtClean="0"/>
              <a:t>papillary </a:t>
            </a:r>
            <a:r>
              <a:rPr lang="en-US" dirty="0" smtClean="0"/>
              <a:t>muscle </a:t>
            </a:r>
            <a:r>
              <a:rPr lang="en-US" dirty="0"/>
              <a:t>dysfunction.</a:t>
            </a:r>
          </a:p>
          <a:p>
            <a:endParaRPr lang="en-US" dirty="0" smtClean="0"/>
          </a:p>
          <a:p>
            <a:r>
              <a:rPr lang="en-US" dirty="0" smtClean="0"/>
              <a:t>Pericardial </a:t>
            </a:r>
            <a:r>
              <a:rPr lang="en-US" dirty="0"/>
              <a:t>friction rub may suggest pericarditis.</a:t>
            </a:r>
          </a:p>
          <a:p>
            <a:endParaRPr lang="en-US" dirty="0" smtClean="0"/>
          </a:p>
          <a:p>
            <a:r>
              <a:rPr lang="en-US" dirty="0" smtClean="0"/>
              <a:t>Basal rales +/- </a:t>
            </a:r>
            <a:r>
              <a:rPr lang="en-US" dirty="0"/>
              <a:t>S3 </a:t>
            </a:r>
            <a:r>
              <a:rPr lang="en-US" dirty="0" smtClean="0"/>
              <a:t>gallop </a:t>
            </a:r>
            <a:r>
              <a:rPr lang="en-US" dirty="0"/>
              <a:t>associated </a:t>
            </a:r>
            <a:r>
              <a:rPr lang="en-US" dirty="0" smtClean="0"/>
              <a:t>LVF.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2705C94-2030-4DC5-A90C-94ECD363B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7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706282-A58F-4AC7-AD1D-54C8C090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4895"/>
          </a:xfrm>
        </p:spPr>
        <p:txBody>
          <a:bodyPr/>
          <a:lstStyle/>
          <a:p>
            <a:pPr algn="ctr"/>
            <a:r>
              <a:rPr lang="en-US" dirty="0"/>
              <a:t>Physical </a:t>
            </a:r>
            <a:r>
              <a:rPr lang="en-US" dirty="0" smtClean="0"/>
              <a:t>Examination-3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7890482-5DC7-4837-AF41-DD214C439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6238"/>
            <a:ext cx="10515600" cy="4530725"/>
          </a:xfrm>
        </p:spPr>
        <p:txBody>
          <a:bodyPr>
            <a:normAutofit/>
          </a:bodyPr>
          <a:lstStyle/>
          <a:p>
            <a:r>
              <a:rPr lang="en-US" dirty="0" smtClean="0"/>
              <a:t>Asymmetric leg </a:t>
            </a:r>
            <a:r>
              <a:rPr lang="en-US" dirty="0"/>
              <a:t>swelling raises concern for PE.</a:t>
            </a:r>
          </a:p>
          <a:p>
            <a:endParaRPr lang="en-US" dirty="0" smtClean="0"/>
          </a:p>
          <a:p>
            <a:r>
              <a:rPr lang="en-US" dirty="0" smtClean="0"/>
              <a:t>Unilateral </a:t>
            </a:r>
            <a:r>
              <a:rPr lang="en-US" dirty="0"/>
              <a:t>decreased breath sounds may be seen in pneumothorax.</a:t>
            </a:r>
          </a:p>
          <a:p>
            <a:endParaRPr lang="en-US" dirty="0" smtClean="0"/>
          </a:p>
          <a:p>
            <a:r>
              <a:rPr lang="en-US" dirty="0" smtClean="0"/>
              <a:t>Chest wall tenderness, </a:t>
            </a:r>
            <a:r>
              <a:rPr lang="en-US" dirty="0"/>
              <a:t>localization </a:t>
            </a:r>
            <a:r>
              <a:rPr lang="en-US" dirty="0" smtClean="0"/>
              <a:t>pains to point - </a:t>
            </a:r>
            <a:r>
              <a:rPr lang="en-US" dirty="0"/>
              <a:t>single </a:t>
            </a:r>
            <a:r>
              <a:rPr lang="en-US" dirty="0" smtClean="0"/>
              <a:t>fingertip-, MI improbable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Epigastric tenderness suggests GI source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E3AEC66-4BB3-4BD8-A550-B458B7BC4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6176"/>
          </a:xfrm>
        </p:spPr>
        <p:txBody>
          <a:bodyPr/>
          <a:lstStyle/>
          <a:p>
            <a:pPr algn="ctr"/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6928"/>
            <a:ext cx="10515600" cy="4560036"/>
          </a:xfrm>
        </p:spPr>
        <p:txBody>
          <a:bodyPr/>
          <a:lstStyle/>
          <a:p>
            <a:r>
              <a:rPr lang="en-US" dirty="0" smtClean="0"/>
              <a:t>ECG</a:t>
            </a:r>
          </a:p>
          <a:p>
            <a:r>
              <a:rPr lang="en-US" dirty="0" smtClean="0"/>
              <a:t>CXR</a:t>
            </a:r>
          </a:p>
          <a:p>
            <a:r>
              <a:rPr lang="en-US" dirty="0" smtClean="0"/>
              <a:t>Cardiac biomarkers</a:t>
            </a:r>
          </a:p>
          <a:p>
            <a:r>
              <a:rPr lang="en-US" dirty="0" smtClean="0"/>
              <a:t>Imaging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870079-A6CF-4BC4-B287-1188EC105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2592"/>
          </a:xfrm>
        </p:spPr>
        <p:txBody>
          <a:bodyPr/>
          <a:lstStyle/>
          <a:p>
            <a:pPr algn="ctr"/>
            <a:r>
              <a:rPr lang="en-US" dirty="0"/>
              <a:t>Electrocardiogram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6E0768-9788-480D-AAED-77F31B818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2683"/>
            <a:ext cx="10515600" cy="4504280"/>
          </a:xfrm>
        </p:spPr>
        <p:txBody>
          <a:bodyPr/>
          <a:lstStyle/>
          <a:p>
            <a:r>
              <a:rPr lang="en-US" dirty="0"/>
              <a:t>A standard 12-lead ECG </a:t>
            </a:r>
            <a:r>
              <a:rPr lang="en-US" dirty="0" smtClean="0"/>
              <a:t>in </a:t>
            </a:r>
            <a:r>
              <a:rPr lang="en-US" dirty="0"/>
              <a:t>all patients presenting with </a:t>
            </a:r>
            <a:r>
              <a:rPr lang="en-US" dirty="0" smtClean="0"/>
              <a:t>CP of ACS probable; ACC/AHA </a:t>
            </a:r>
            <a:r>
              <a:rPr lang="en-US" dirty="0"/>
              <a:t>recommend an ECG within 10 </a:t>
            </a:r>
            <a:r>
              <a:rPr lang="en-US" dirty="0" smtClean="0"/>
              <a:t>minutes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ECG is </a:t>
            </a:r>
            <a:r>
              <a:rPr lang="en-US" dirty="0"/>
              <a:t>best immediately available test for </a:t>
            </a:r>
            <a:r>
              <a:rPr lang="en-US" dirty="0" smtClean="0"/>
              <a:t>ACS</a:t>
            </a:r>
            <a:r>
              <a:rPr lang="en-US" dirty="0"/>
              <a:t>, </a:t>
            </a:r>
            <a:r>
              <a:rPr lang="en-US" dirty="0" smtClean="0"/>
              <a:t>sensitivity low for AMI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Single </a:t>
            </a:r>
            <a:r>
              <a:rPr lang="en-US" dirty="0"/>
              <a:t>ECG </a:t>
            </a:r>
            <a:r>
              <a:rPr lang="en-US" dirty="0" smtClean="0"/>
              <a:t>at </a:t>
            </a:r>
            <a:r>
              <a:rPr lang="en-US" dirty="0"/>
              <a:t>initial presentations detects </a:t>
            </a:r>
            <a:r>
              <a:rPr lang="en-US" dirty="0" smtClean="0"/>
              <a:t>&lt;50 </a:t>
            </a:r>
            <a:r>
              <a:rPr lang="en-US" dirty="0"/>
              <a:t>percent of </a:t>
            </a:r>
            <a:r>
              <a:rPr lang="en-US" dirty="0" smtClean="0"/>
              <a:t>AMIs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ECG repeated </a:t>
            </a:r>
            <a:r>
              <a:rPr lang="en-US" dirty="0"/>
              <a:t>as frequently as every 10 minutes if </a:t>
            </a:r>
            <a:r>
              <a:rPr lang="en-US" dirty="0" smtClean="0"/>
              <a:t>not </a:t>
            </a:r>
            <a:r>
              <a:rPr lang="en-US" dirty="0"/>
              <a:t>diagnostic </a:t>
            </a:r>
            <a:r>
              <a:rPr lang="en-US" dirty="0" smtClean="0"/>
              <a:t>&amp; </a:t>
            </a:r>
            <a:r>
              <a:rPr lang="en-US" dirty="0"/>
              <a:t>patient remains </a:t>
            </a:r>
            <a:r>
              <a:rPr lang="en-US" dirty="0" smtClean="0"/>
              <a:t>symptomatic-assess dynamic </a:t>
            </a: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3F0AEA6-7502-4405-A786-C2CFEAF6F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7725A4-8810-4881-B4BB-05F80648A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18348"/>
          </a:xfrm>
        </p:spPr>
        <p:txBody>
          <a:bodyPr/>
          <a:lstStyle/>
          <a:p>
            <a:pPr algn="ctr"/>
            <a:r>
              <a:rPr lang="en-US" dirty="0"/>
              <a:t>ECG </a:t>
            </a:r>
            <a:r>
              <a:rPr lang="en-US" dirty="0" smtClean="0"/>
              <a:t>Evolution in STEMI</a:t>
            </a:r>
            <a:endParaRPr lang="en-US" dirty="0"/>
          </a:p>
        </p:txBody>
      </p:sp>
      <p:pic>
        <p:nvPicPr>
          <p:cNvPr id="5" name="Content Placeholder 4" descr="A close up of text on a white background&#10;&#10;Description automatically generated">
            <a:extLst>
              <a:ext uri="{FF2B5EF4-FFF2-40B4-BE49-F238E27FC236}">
                <a16:creationId xmlns="" xmlns:a16="http://schemas.microsoft.com/office/drawing/2014/main" id="{85A2714C-C6D9-41FD-8BDD-33A0F3C18D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51102"/>
            <a:ext cx="9753600" cy="3622385"/>
          </a:xfrm>
        </p:spPr>
      </p:pic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1C68882-11B6-4A4C-9F21-F6A92FD84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2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3D2521-6862-4FBC-B20E-93494FE40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0290"/>
          </a:xfrm>
        </p:spPr>
        <p:txBody>
          <a:bodyPr/>
          <a:lstStyle/>
          <a:p>
            <a:pPr algn="ctr"/>
            <a:r>
              <a:rPr lang="en-US" dirty="0" smtClean="0"/>
              <a:t>Electrocardiogram-2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97A135-8E2E-4C02-82CD-DAD24865A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8078"/>
            <a:ext cx="10515600" cy="463890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Pulmonary </a:t>
            </a:r>
            <a:r>
              <a:rPr lang="en-US" b="1" dirty="0" smtClean="0"/>
              <a:t>Embolism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Limited </a:t>
            </a:r>
            <a:r>
              <a:rPr lang="en-US" dirty="0"/>
              <a:t>value </a:t>
            </a:r>
            <a:r>
              <a:rPr lang="en-US" dirty="0" smtClean="0"/>
              <a:t>in PTE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Most </a:t>
            </a:r>
            <a:r>
              <a:rPr lang="en-US" dirty="0"/>
              <a:t>common finding </a:t>
            </a:r>
            <a:r>
              <a:rPr lang="en-US" dirty="0" smtClean="0"/>
              <a:t> Sinus Tachy; </a:t>
            </a:r>
            <a:r>
              <a:rPr lang="en-US" b="1" dirty="0"/>
              <a:t>S1Q3T3</a:t>
            </a:r>
            <a:r>
              <a:rPr lang="en-US" dirty="0"/>
              <a:t> reflects </a:t>
            </a:r>
            <a:r>
              <a:rPr lang="en-US" dirty="0" smtClean="0"/>
              <a:t>RV strain; low </a:t>
            </a:r>
            <a:r>
              <a:rPr lang="en-US" dirty="0" smtClean="0"/>
              <a:t>Sen &amp; Spec. </a:t>
            </a:r>
            <a:endParaRPr lang="en-US" dirty="0"/>
          </a:p>
          <a:p>
            <a:pPr lvl="1"/>
            <a:r>
              <a:rPr lang="en-US" dirty="0"/>
              <a:t>If </a:t>
            </a:r>
            <a:r>
              <a:rPr lang="en-US" dirty="0" smtClean="0"/>
              <a:t>clinical </a:t>
            </a:r>
            <a:r>
              <a:rPr lang="en-US" dirty="0"/>
              <a:t>scenario suggests PE, evidence of </a:t>
            </a:r>
            <a:r>
              <a:rPr lang="en-US" dirty="0" smtClean="0"/>
              <a:t>RAD</a:t>
            </a:r>
            <a:r>
              <a:rPr lang="en-US" dirty="0" smtClean="0"/>
              <a:t>, RBBB </a:t>
            </a:r>
            <a:r>
              <a:rPr lang="en-US" dirty="0" smtClean="0"/>
              <a:t>or RAE increases </a:t>
            </a:r>
            <a:r>
              <a:rPr lang="en-US" dirty="0"/>
              <a:t>suspicion.</a:t>
            </a:r>
          </a:p>
          <a:p>
            <a:endParaRPr lang="en-US" b="1" dirty="0" smtClean="0"/>
          </a:p>
          <a:p>
            <a:r>
              <a:rPr lang="en-US" b="1" dirty="0" smtClean="0"/>
              <a:t>Pericardial </a:t>
            </a:r>
            <a:r>
              <a:rPr lang="en-US" b="1" dirty="0"/>
              <a:t>tamponade and pericarditis </a:t>
            </a:r>
          </a:p>
          <a:p>
            <a:pPr lvl="1"/>
            <a:r>
              <a:rPr lang="en-US" dirty="0"/>
              <a:t>ECG s</a:t>
            </a:r>
            <a:r>
              <a:rPr lang="en-US" dirty="0" smtClean="0"/>
              <a:t>uggestive </a:t>
            </a:r>
            <a:r>
              <a:rPr lang="en-US" dirty="0"/>
              <a:t>of </a:t>
            </a:r>
            <a:r>
              <a:rPr lang="en-US" dirty="0" smtClean="0"/>
              <a:t>tamponade: low </a:t>
            </a:r>
            <a:r>
              <a:rPr lang="en-US" dirty="0"/>
              <a:t>voltage </a:t>
            </a:r>
            <a:r>
              <a:rPr lang="en-US" dirty="0" smtClean="0"/>
              <a:t>&amp; </a:t>
            </a:r>
            <a:r>
              <a:rPr lang="en-US" dirty="0"/>
              <a:t>electrical alternans.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ECG in </a:t>
            </a:r>
            <a:r>
              <a:rPr lang="en-US" dirty="0"/>
              <a:t>pericarditis may mimic AMI. Findings include PR depression and ST segment </a:t>
            </a:r>
            <a:r>
              <a:rPr lang="en-US" dirty="0" smtClean="0"/>
              <a:t>elevation </a:t>
            </a:r>
            <a:r>
              <a:rPr lang="en-US" dirty="0"/>
              <a:t>and T wave </a:t>
            </a:r>
            <a:r>
              <a:rPr lang="en-US" dirty="0" smtClean="0"/>
              <a:t>inversions.; </a:t>
            </a:r>
            <a:r>
              <a:rPr lang="en-US" dirty="0"/>
              <a:t>typically more diffuse than </a:t>
            </a:r>
            <a:r>
              <a:rPr lang="en-US" dirty="0" smtClean="0"/>
              <a:t>AMI.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230334E-C706-48F6-A5DB-A6F2C5762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7D1CF3-A94D-4E6A-A5BA-FF10D542A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5685"/>
          </a:xfrm>
        </p:spPr>
        <p:txBody>
          <a:bodyPr/>
          <a:lstStyle/>
          <a:p>
            <a:pPr algn="ctr"/>
            <a:r>
              <a:rPr lang="en-US" dirty="0"/>
              <a:t>ECG-Pericarditis</a:t>
            </a:r>
          </a:p>
        </p:txBody>
      </p:sp>
      <p:pic>
        <p:nvPicPr>
          <p:cNvPr id="5" name="Content Placeholder 4" descr="A close up of a white wall&#10;&#10;Description automatically generated">
            <a:extLst>
              <a:ext uri="{FF2B5EF4-FFF2-40B4-BE49-F238E27FC236}">
                <a16:creationId xmlns="" xmlns:a16="http://schemas.microsoft.com/office/drawing/2014/main" id="{6FEEFA51-E0FE-432D-816D-A7172EDDD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92" y="1625600"/>
            <a:ext cx="9439564" cy="4682836"/>
          </a:xfrm>
        </p:spPr>
      </p:pic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A28BBF6-ED21-4383-B1D6-7118C19B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8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573CC9-34E4-4BAF-BEF7-4C00EB53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3743"/>
          </a:xfrm>
        </p:spPr>
        <p:txBody>
          <a:bodyPr/>
          <a:lstStyle/>
          <a:p>
            <a:pPr algn="ctr"/>
            <a:r>
              <a:rPr lang="en-US" dirty="0" smtClean="0"/>
              <a:t>Electrocardiogram-3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83376A7-9A06-4E44-B878-FC2568003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8439"/>
            <a:ext cx="10515600" cy="4448524"/>
          </a:xfrm>
        </p:spPr>
        <p:txBody>
          <a:bodyPr/>
          <a:lstStyle/>
          <a:p>
            <a:r>
              <a:rPr lang="en-US" b="1" dirty="0"/>
              <a:t>Acute aortic </a:t>
            </a:r>
            <a:r>
              <a:rPr lang="en-US" b="1" dirty="0" smtClean="0"/>
              <a:t>dissection</a:t>
            </a:r>
            <a:r>
              <a:rPr lang="en-US" dirty="0" smtClean="0"/>
              <a:t>: can </a:t>
            </a:r>
            <a:r>
              <a:rPr lang="en-US" dirty="0"/>
              <a:t>range from completely normal to ST segment elevation if the dissection involves the origin of </a:t>
            </a:r>
            <a:r>
              <a:rPr lang="en-US" dirty="0" smtClean="0"/>
              <a:t>CA.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F9F7862-0D89-4FC8-9084-420C1A003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9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E0A40E-6336-4A25-AC23-730E5AC23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4895"/>
          </a:xfrm>
        </p:spPr>
        <p:txBody>
          <a:bodyPr/>
          <a:lstStyle/>
          <a:p>
            <a:pPr algn="ctr"/>
            <a:r>
              <a:rPr lang="en-US" dirty="0"/>
              <a:t>Chest Radiograph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E7338C-94FE-49B8-B5E0-EAECED726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229"/>
            <a:ext cx="10515600" cy="4537734"/>
          </a:xfrm>
        </p:spPr>
        <p:txBody>
          <a:bodyPr/>
          <a:lstStyle/>
          <a:p>
            <a:r>
              <a:rPr lang="en-US" dirty="0"/>
              <a:t>A CXR is obtained in all </a:t>
            </a:r>
            <a:r>
              <a:rPr lang="en-US" dirty="0" smtClean="0"/>
              <a:t>CP </a:t>
            </a:r>
            <a:r>
              <a:rPr lang="en-US" dirty="0"/>
              <a:t>with hemodynamic instability or a potentially life-threatening </a:t>
            </a:r>
            <a:r>
              <a:rPr lang="en-US" dirty="0" smtClean="0"/>
              <a:t>diagnosis:</a:t>
            </a:r>
            <a:endParaRPr lang="en-US" dirty="0"/>
          </a:p>
          <a:p>
            <a:pPr lvl="1"/>
            <a:r>
              <a:rPr lang="en-US" dirty="0"/>
              <a:t>Usually non diagnostic and non-specific CXR in ACS and PE.</a:t>
            </a:r>
          </a:p>
          <a:p>
            <a:pPr lvl="1"/>
            <a:r>
              <a:rPr lang="en-US" dirty="0" smtClean="0"/>
              <a:t>Rare </a:t>
            </a:r>
            <a:r>
              <a:rPr lang="en-US" dirty="0"/>
              <a:t>findings such as pleural based wedge-shaped defect (Hampton’s hump) or paucity of vascular markings distal to the site of embolus (</a:t>
            </a:r>
            <a:r>
              <a:rPr lang="en-US" dirty="0" err="1"/>
              <a:t>Westermar’s</a:t>
            </a:r>
            <a:r>
              <a:rPr lang="en-US" dirty="0"/>
              <a:t> sign) may occur.</a:t>
            </a:r>
          </a:p>
          <a:p>
            <a:pPr lvl="1"/>
            <a:r>
              <a:rPr lang="en-US" dirty="0"/>
              <a:t>90% of patients with acute </a:t>
            </a:r>
            <a:r>
              <a:rPr lang="en-US" dirty="0" err="1" smtClean="0"/>
              <a:t>Ao</a:t>
            </a:r>
            <a:r>
              <a:rPr lang="en-US" dirty="0" smtClean="0"/>
              <a:t> dissection </a:t>
            </a:r>
            <a:r>
              <a:rPr lang="en-US" dirty="0"/>
              <a:t>will have some CXR </a:t>
            </a:r>
            <a:r>
              <a:rPr lang="en-US" dirty="0" smtClean="0"/>
              <a:t>abnormality; classic </a:t>
            </a:r>
            <a:r>
              <a:rPr lang="en-US" dirty="0"/>
              <a:t>findings </a:t>
            </a:r>
            <a:r>
              <a:rPr lang="en-US" dirty="0" smtClean="0"/>
              <a:t> </a:t>
            </a:r>
            <a:r>
              <a:rPr lang="en-US" dirty="0"/>
              <a:t>a widened mediastinum and aortic knob.</a:t>
            </a:r>
          </a:p>
          <a:p>
            <a:pPr lvl="1"/>
            <a:r>
              <a:rPr lang="en-US" dirty="0"/>
              <a:t>Will help detection of a pneumonia or pneumothorax.</a:t>
            </a:r>
          </a:p>
          <a:p>
            <a:pPr lvl="1"/>
            <a:r>
              <a:rPr lang="en-US" dirty="0"/>
              <a:t>Cardiomegaly and pulmonary edema suggest </a:t>
            </a:r>
            <a:r>
              <a:rPr lang="en-US" dirty="0" smtClean="0"/>
              <a:t>AHF.</a:t>
            </a:r>
            <a:endParaRPr lang="en-US" dirty="0"/>
          </a:p>
          <a:p>
            <a:pPr lvl="1"/>
            <a:r>
              <a:rPr lang="en-US" dirty="0" smtClean="0"/>
              <a:t>Hiatal </a:t>
            </a:r>
            <a:r>
              <a:rPr lang="en-US" dirty="0"/>
              <a:t>hernia, pleural effusion or mass may also be </a:t>
            </a:r>
            <a:r>
              <a:rPr lang="en-US" dirty="0" smtClean="0"/>
              <a:t>seen.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650B648-A724-4F1B-BDC3-010FBFAE0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1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CD3DC0-1328-41D4-8F59-7E4954DE7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7416"/>
            <a:ext cx="10515600" cy="1078789"/>
          </a:xfrm>
        </p:spPr>
        <p:txBody>
          <a:bodyPr/>
          <a:lstStyle/>
          <a:p>
            <a:pPr algn="ctr"/>
            <a:r>
              <a:rPr lang="en-US" dirty="0"/>
              <a:t>CXR - PE</a:t>
            </a:r>
          </a:p>
        </p:txBody>
      </p:sp>
      <p:pic>
        <p:nvPicPr>
          <p:cNvPr id="5" name="Content Placeholder 4" descr="A picture containing film, white&#10;&#10;Description automatically generated">
            <a:extLst>
              <a:ext uri="{FF2B5EF4-FFF2-40B4-BE49-F238E27FC236}">
                <a16:creationId xmlns="" xmlns:a16="http://schemas.microsoft.com/office/drawing/2014/main" id="{94ACBCAD-CC3C-4C81-BD17-690E7384A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19" y="1580862"/>
            <a:ext cx="6899562" cy="4857605"/>
          </a:xfrm>
        </p:spPr>
      </p:pic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A734E6-3E32-429F-B53F-66D51603A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7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A7A200-0EBC-43F5-8907-780D9F35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1"/>
          </a:xfrm>
        </p:spPr>
        <p:txBody>
          <a:bodyPr/>
          <a:lstStyle/>
          <a:p>
            <a:pPr algn="ctr"/>
            <a:r>
              <a:rPr lang="en-US" dirty="0"/>
              <a:t>CXR - PE</a:t>
            </a:r>
          </a:p>
        </p:txBody>
      </p:sp>
      <p:pic>
        <p:nvPicPr>
          <p:cNvPr id="5" name="Content Placeholder 4" descr="A picture containing film&#10;&#10;Description automatically generated">
            <a:extLst>
              <a:ext uri="{FF2B5EF4-FFF2-40B4-BE49-F238E27FC236}">
                <a16:creationId xmlns="" xmlns:a16="http://schemas.microsoft.com/office/drawing/2014/main" id="{5413402C-D891-41CA-BD7F-AA4707A9E3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255" y="1554162"/>
            <a:ext cx="7656945" cy="4802188"/>
          </a:xfrm>
        </p:spPr>
      </p:pic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17F139D-698E-4EBE-A9D9-821278EB5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8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A0A3E1-0A65-48E6-B7E6-991F5D60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9138"/>
          </a:xfrm>
        </p:spPr>
        <p:txBody>
          <a:bodyPr/>
          <a:lstStyle/>
          <a:p>
            <a:pPr algn="ctr"/>
            <a:r>
              <a:rPr lang="en-US" dirty="0"/>
              <a:t>CXR - Aortic Dissection</a:t>
            </a:r>
          </a:p>
        </p:txBody>
      </p:sp>
      <p:pic>
        <p:nvPicPr>
          <p:cNvPr id="5" name="Content Placeholder 4" descr="A picture containing film, water&#10;&#10;Description automatically generated">
            <a:extLst>
              <a:ext uri="{FF2B5EF4-FFF2-40B4-BE49-F238E27FC236}">
                <a16:creationId xmlns="" xmlns:a16="http://schemas.microsoft.com/office/drawing/2014/main" id="{1C0C812C-0307-4CB2-A8B1-A69C5261D8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562" y="1622426"/>
            <a:ext cx="7546109" cy="4802187"/>
          </a:xfrm>
        </p:spPr>
      </p:pic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5B9DC7-C5B6-4C85-A7DB-2CE016B02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1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654772-1796-4060-AD65-4A876B9D8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6836"/>
          </a:xfrm>
        </p:spPr>
        <p:txBody>
          <a:bodyPr/>
          <a:lstStyle/>
          <a:p>
            <a:pPr algn="ctr"/>
            <a:r>
              <a:rPr lang="en-US" dirty="0"/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426857-A2C5-46B8-8105-47C01E836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1171"/>
            <a:ext cx="10515600" cy="4615792"/>
          </a:xfrm>
        </p:spPr>
        <p:txBody>
          <a:bodyPr/>
          <a:lstStyle/>
          <a:p>
            <a:r>
              <a:rPr lang="en-US" b="1" dirty="0"/>
              <a:t>Cardiac </a:t>
            </a:r>
            <a:r>
              <a:rPr lang="en-US" b="1" dirty="0" smtClean="0"/>
              <a:t>Biomarkers</a:t>
            </a:r>
          </a:p>
          <a:p>
            <a:pPr lvl="1"/>
            <a:r>
              <a:rPr lang="en-US" dirty="0" smtClean="0"/>
              <a:t>Troponin </a:t>
            </a:r>
            <a:r>
              <a:rPr lang="en-US" dirty="0"/>
              <a:t>I and T detect elevations within 3 hours and peak at 12 hours remaining elevated for 7 to 10 days.</a:t>
            </a:r>
          </a:p>
          <a:p>
            <a:pPr lvl="1"/>
            <a:r>
              <a:rPr lang="en-US" dirty="0" smtClean="0"/>
              <a:t>HS </a:t>
            </a:r>
            <a:r>
              <a:rPr lang="en-US" dirty="0"/>
              <a:t>troponin assays become elevated even more rapidly.</a:t>
            </a:r>
          </a:p>
          <a:p>
            <a:pPr lvl="1"/>
            <a:r>
              <a:rPr lang="en-US" dirty="0"/>
              <a:t>CK MB isoform levels rise to twice the normal at 6 hours and peak within approximately 24 hours.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single set of negative cardiac biomarkers is NOT sufficient to rule out MI; however using HS troponin assay, a level of &lt;6ng/L in </a:t>
            </a:r>
            <a:r>
              <a:rPr lang="en-US" dirty="0" smtClean="0"/>
              <a:t>patient </a:t>
            </a:r>
            <a:r>
              <a:rPr lang="en-US" dirty="0"/>
              <a:t>with </a:t>
            </a:r>
            <a:r>
              <a:rPr lang="en-US" dirty="0" smtClean="0"/>
              <a:t>CP </a:t>
            </a:r>
            <a:r>
              <a:rPr lang="en-US" dirty="0"/>
              <a:t>&gt; </a:t>
            </a:r>
            <a:r>
              <a:rPr lang="en-US" dirty="0" smtClean="0"/>
              <a:t>2hrs </a:t>
            </a:r>
            <a:r>
              <a:rPr lang="en-US" dirty="0"/>
              <a:t>can safely rule out AMI.</a:t>
            </a:r>
          </a:p>
          <a:p>
            <a:pPr lvl="1"/>
            <a:r>
              <a:rPr lang="en-US" dirty="0"/>
              <a:t>Interval testing is important to assess for serial elevation.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B6AC211-9E3C-47B2-92D6-19684C0D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4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1EECAA-F85A-4647-BBE3-76261168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2417"/>
          </a:xfrm>
        </p:spPr>
        <p:txBody>
          <a:bodyPr/>
          <a:lstStyle/>
          <a:p>
            <a:pPr algn="ctr"/>
            <a:r>
              <a:rPr lang="en-US" dirty="0" smtClean="0"/>
              <a:t>Investigations Other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2B7FD32-4DC7-459B-AA47-7A459DDB5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928"/>
            <a:ext cx="10515600" cy="4739422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D-Dimer</a:t>
            </a:r>
          </a:p>
          <a:p>
            <a:pPr lvl="1"/>
            <a:r>
              <a:rPr lang="en-US" dirty="0" smtClean="0"/>
              <a:t>Among </a:t>
            </a:r>
            <a:r>
              <a:rPr lang="en-US" dirty="0"/>
              <a:t>patients with suspected PE, this test can rule out a diagnosis if negative and can avoid further testing.</a:t>
            </a:r>
          </a:p>
          <a:p>
            <a:pPr lvl="1"/>
            <a:r>
              <a:rPr lang="en-US" dirty="0" smtClean="0"/>
              <a:t>elevated at baseline in </a:t>
            </a:r>
            <a:r>
              <a:rPr lang="en-US" dirty="0"/>
              <a:t>elderly and </a:t>
            </a:r>
            <a:r>
              <a:rPr lang="en-US" dirty="0" smtClean="0"/>
              <a:t>malignancies</a:t>
            </a:r>
            <a:r>
              <a:rPr lang="en-US" dirty="0"/>
              <a:t>, sepsis, recent major surgery or trauma, or </a:t>
            </a:r>
            <a:r>
              <a:rPr lang="en-US" dirty="0" smtClean="0"/>
              <a:t>pregnancy</a:t>
            </a:r>
            <a:endParaRPr lang="en-US" dirty="0"/>
          </a:p>
          <a:p>
            <a:r>
              <a:rPr lang="en-US" b="1" dirty="0" smtClean="0"/>
              <a:t>WBC</a:t>
            </a:r>
            <a:r>
              <a:rPr lang="en-US" dirty="0" smtClean="0"/>
              <a:t>: </a:t>
            </a:r>
            <a:r>
              <a:rPr lang="en-US" dirty="0" smtClean="0"/>
              <a:t>Elevated </a:t>
            </a:r>
            <a:r>
              <a:rPr lang="en-US" dirty="0" smtClean="0"/>
              <a:t>in inflammatory </a:t>
            </a:r>
            <a:r>
              <a:rPr lang="en-US" dirty="0"/>
              <a:t>or infectious etiologies of </a:t>
            </a:r>
            <a:r>
              <a:rPr lang="en-US" dirty="0" smtClean="0"/>
              <a:t>CP</a:t>
            </a:r>
            <a:endParaRPr lang="en-US" dirty="0"/>
          </a:p>
          <a:p>
            <a:r>
              <a:rPr lang="en-US" b="1" dirty="0" smtClean="0"/>
              <a:t>NT-proBNP</a:t>
            </a:r>
            <a:r>
              <a:rPr lang="en-US" b="1" dirty="0" smtClean="0"/>
              <a:t>:</a:t>
            </a:r>
          </a:p>
          <a:p>
            <a:pPr lvl="1"/>
            <a:r>
              <a:rPr lang="en-US" dirty="0" smtClean="0"/>
              <a:t>Above </a:t>
            </a:r>
            <a:r>
              <a:rPr lang="en-US" dirty="0"/>
              <a:t>100pg/ml are highly suggestive </a:t>
            </a:r>
            <a:r>
              <a:rPr lang="en-US" dirty="0" smtClean="0"/>
              <a:t>of HF</a:t>
            </a:r>
            <a:r>
              <a:rPr lang="en-US" dirty="0" smtClean="0"/>
              <a:t>; levels </a:t>
            </a:r>
            <a:r>
              <a:rPr lang="en-US" dirty="0"/>
              <a:t>below 50 </a:t>
            </a:r>
            <a:r>
              <a:rPr lang="en-US" dirty="0" smtClean="0"/>
              <a:t>high NPV</a:t>
            </a:r>
            <a:endParaRPr lang="en-US" dirty="0"/>
          </a:p>
          <a:p>
            <a:r>
              <a:rPr lang="en-US" b="1" dirty="0" smtClean="0"/>
              <a:t>Compression Venous-Doppler US</a:t>
            </a:r>
          </a:p>
          <a:p>
            <a:r>
              <a:rPr lang="en-US" b="1" dirty="0" smtClean="0"/>
              <a:t>Echocardiography TT/TEE</a:t>
            </a:r>
            <a:r>
              <a:rPr lang="en-US" dirty="0" smtClean="0"/>
              <a:t>: RWMA in ACS; </a:t>
            </a:r>
            <a:r>
              <a:rPr lang="en-US" dirty="0" smtClean="0"/>
              <a:t>Pericardial eff </a:t>
            </a:r>
            <a:r>
              <a:rPr lang="en-US" dirty="0" smtClean="0"/>
              <a:t>&amp; Tamponade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B302719-4D7E-4E38-8CD9-EEC8A92FF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BBF98D-060F-4005-885D-62D2584DA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Imaging for Aortic Dissection and Pulmonary Embolism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A9E13A1-1B5B-44A0-ACE5-DE2338079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Acute Aortic </a:t>
            </a:r>
            <a:r>
              <a:rPr lang="en-US" b="1" dirty="0" smtClean="0"/>
              <a:t>Dissection</a:t>
            </a:r>
            <a:r>
              <a:rPr lang="en-US" dirty="0" smtClean="0"/>
              <a:t>: </a:t>
            </a:r>
            <a:r>
              <a:rPr lang="en-US" dirty="0"/>
              <a:t>CT and </a:t>
            </a:r>
            <a:r>
              <a:rPr lang="en-US" dirty="0" smtClean="0"/>
              <a:t>MRI </a:t>
            </a:r>
            <a:r>
              <a:rPr lang="en-US" dirty="0"/>
              <a:t>sensitivity of 98%. TEE (94%) </a:t>
            </a:r>
            <a:r>
              <a:rPr lang="en-US" dirty="0" smtClean="0"/>
              <a:t>at </a:t>
            </a:r>
            <a:r>
              <a:rPr lang="en-US" dirty="0"/>
              <a:t>the </a:t>
            </a:r>
            <a:r>
              <a:rPr lang="en-US" dirty="0" smtClean="0"/>
              <a:t>bedside. </a:t>
            </a:r>
            <a:r>
              <a:rPr lang="en-US" dirty="0"/>
              <a:t>CT angiography is the most common initial study.</a:t>
            </a:r>
          </a:p>
          <a:p>
            <a:endParaRPr lang="en-US" b="1" dirty="0" smtClean="0"/>
          </a:p>
          <a:p>
            <a:r>
              <a:rPr lang="en-US" b="1" dirty="0" smtClean="0"/>
              <a:t>Pulmonary Embolism:</a:t>
            </a:r>
            <a:endParaRPr lang="en-US" dirty="0"/>
          </a:p>
          <a:p>
            <a:pPr lvl="1"/>
            <a:r>
              <a:rPr lang="en-US" dirty="0" smtClean="0"/>
              <a:t>CT-PA </a:t>
            </a:r>
            <a:r>
              <a:rPr lang="en-US" dirty="0"/>
              <a:t>is the gold </a:t>
            </a:r>
            <a:r>
              <a:rPr lang="en-US" dirty="0" smtClean="0"/>
              <a:t>standard; contraindicated </a:t>
            </a:r>
            <a:r>
              <a:rPr lang="en-US" dirty="0"/>
              <a:t>in </a:t>
            </a:r>
            <a:r>
              <a:rPr lang="en-US" dirty="0" smtClean="0"/>
              <a:t>contrast </a:t>
            </a:r>
            <a:r>
              <a:rPr lang="en-US" dirty="0"/>
              <a:t>allergy and renal insufficiency. Risk of </a:t>
            </a:r>
            <a:r>
              <a:rPr lang="en-US" dirty="0" smtClean="0"/>
              <a:t>AKI vs </a:t>
            </a:r>
            <a:r>
              <a:rPr lang="en-US" dirty="0"/>
              <a:t>benefit of immediate diagnosis </a:t>
            </a:r>
            <a:r>
              <a:rPr lang="en-US" dirty="0" smtClean="0"/>
              <a:t>weighed </a:t>
            </a:r>
            <a:r>
              <a:rPr lang="en-US" dirty="0"/>
              <a:t>with </a:t>
            </a:r>
            <a:r>
              <a:rPr lang="en-US" dirty="0" smtClean="0"/>
              <a:t>clinical </a:t>
            </a:r>
            <a:r>
              <a:rPr lang="en-US" dirty="0"/>
              <a:t>index of suspicion.</a:t>
            </a:r>
          </a:p>
          <a:p>
            <a:pPr lvl="1"/>
            <a:r>
              <a:rPr lang="en-US" dirty="0"/>
              <a:t>V/Q scan </a:t>
            </a:r>
            <a:r>
              <a:rPr lang="en-US" dirty="0" smtClean="0"/>
              <a:t>done </a:t>
            </a:r>
            <a:r>
              <a:rPr lang="en-US" dirty="0"/>
              <a:t>when a CT-PA is unavailable or contraindicated.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873F68F-3E67-46E4-A9A6-CAC2F811E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6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A198D0-94FC-4766-B285-B72D6C09D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6836"/>
          </a:xfrm>
        </p:spPr>
        <p:txBody>
          <a:bodyPr/>
          <a:lstStyle/>
          <a:p>
            <a:pPr algn="ctr"/>
            <a:r>
              <a:rPr lang="en-US" dirty="0"/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FC2835-B381-49CC-8228-F9F9945BB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1171"/>
            <a:ext cx="10515600" cy="4615792"/>
          </a:xfrm>
        </p:spPr>
        <p:txBody>
          <a:bodyPr/>
          <a:lstStyle/>
          <a:p>
            <a:r>
              <a:rPr lang="en-US" b="1" dirty="0" smtClean="0"/>
              <a:t>POCUS</a:t>
            </a:r>
            <a:r>
              <a:rPr lang="en-US" dirty="0" smtClean="0"/>
              <a:t> </a:t>
            </a:r>
            <a:r>
              <a:rPr lang="en-US" dirty="0"/>
              <a:t>– Bedside ultrasound is being used with increasing frequency and often helps to exclude or support a diagnosis. </a:t>
            </a:r>
          </a:p>
          <a:p>
            <a:pPr lvl="1"/>
            <a:r>
              <a:rPr lang="en-US" dirty="0"/>
              <a:t>It can be used to assess blunt trauma as part of the extended FAST to identify traumatic pneumothorax.</a:t>
            </a:r>
          </a:p>
          <a:p>
            <a:pPr lvl="1"/>
            <a:r>
              <a:rPr lang="en-US" dirty="0"/>
              <a:t>Can identify pericardial effusions and tamponade, wall motion abnormalities, right ventricular strain and pleural effusions.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D1CF914-00E6-4B68-8117-62AF26362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6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9070EE-E322-46B5-8C4E-EC1F1B5F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6836"/>
          </a:xfrm>
        </p:spPr>
        <p:txBody>
          <a:bodyPr/>
          <a:lstStyle/>
          <a:p>
            <a:pPr algn="ctr"/>
            <a:r>
              <a:rPr lang="en-US" dirty="0"/>
              <a:t>Approach To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A6861A5-10E5-4FA2-B1DC-6CFE1799E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3473"/>
            <a:ext cx="10515600" cy="4593490"/>
          </a:xfrm>
        </p:spPr>
        <p:txBody>
          <a:bodyPr/>
          <a:lstStyle/>
          <a:p>
            <a:r>
              <a:rPr lang="en-US" dirty="0"/>
              <a:t>Often </a:t>
            </a:r>
            <a:r>
              <a:rPr lang="en-US" dirty="0" smtClean="0"/>
              <a:t>definitive </a:t>
            </a:r>
            <a:r>
              <a:rPr lang="en-US" dirty="0"/>
              <a:t>diagnosis cannot be made initially and additional testing is </a:t>
            </a:r>
            <a:r>
              <a:rPr lang="en-US" dirty="0" smtClean="0"/>
              <a:t>performed; </a:t>
            </a:r>
            <a:r>
              <a:rPr lang="en-US" b="1" dirty="0"/>
              <a:t>in parallel </a:t>
            </a:r>
            <a:r>
              <a:rPr lang="en-US" dirty="0"/>
              <a:t>with management.</a:t>
            </a:r>
          </a:p>
          <a:p>
            <a:r>
              <a:rPr lang="en-US" dirty="0" smtClean="0"/>
              <a:t>History</a:t>
            </a:r>
            <a:r>
              <a:rPr lang="en-US" dirty="0"/>
              <a:t>, co </a:t>
            </a:r>
            <a:r>
              <a:rPr lang="en-US" dirty="0" smtClean="0"/>
              <a:t>morbidities and </a:t>
            </a:r>
            <a:r>
              <a:rPr lang="en-US" dirty="0"/>
              <a:t>description of symptoms help to narrow the </a:t>
            </a:r>
            <a:r>
              <a:rPr lang="en-US" dirty="0" smtClean="0"/>
              <a:t>scope of </a:t>
            </a:r>
            <a:r>
              <a:rPr lang="en-US" dirty="0" smtClean="0"/>
              <a:t>potential </a:t>
            </a:r>
            <a:r>
              <a:rPr lang="en-US" dirty="0"/>
              <a:t>diagnoses &amp;</a:t>
            </a:r>
            <a:r>
              <a:rPr lang="en-US" dirty="0" smtClean="0"/>
              <a:t> </a:t>
            </a:r>
            <a:r>
              <a:rPr lang="en-US" dirty="0"/>
              <a:t>to stratify </a:t>
            </a:r>
            <a:r>
              <a:rPr lang="en-US" dirty="0" smtClean="0"/>
              <a:t>risk </a:t>
            </a:r>
            <a:r>
              <a:rPr lang="en-US" dirty="0"/>
              <a:t>for life threatening </a:t>
            </a:r>
            <a:r>
              <a:rPr lang="en-US" dirty="0" smtClean="0"/>
              <a:t>condition.</a:t>
            </a:r>
            <a:endParaRPr lang="en-US" dirty="0"/>
          </a:p>
          <a:p>
            <a:r>
              <a:rPr lang="en-US" dirty="0"/>
              <a:t>The physical examination focuses on vital sign </a:t>
            </a:r>
            <a:r>
              <a:rPr lang="en-US" dirty="0" smtClean="0"/>
              <a:t>abnormalities; cardiac &amp; pulmonary </a:t>
            </a:r>
            <a:r>
              <a:rPr lang="en-US" dirty="0" smtClean="0"/>
              <a:t>findings </a:t>
            </a:r>
            <a:r>
              <a:rPr lang="en-US" dirty="0"/>
              <a:t>and may support a diagnosis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ECG and CXR are essential tools in diagnosis.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C3F869F-8834-49E7-9051-DF0BAB8B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6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535279F9-21FF-4EDD-996B-FF65F0F10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4488" y="0"/>
            <a:ext cx="8040029" cy="685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1E956C8-D894-4753-A573-47D56F60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4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535279F9-21FF-4EDD-996B-FF65F0F10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0374"/>
          <a:stretch/>
        </p:blipFill>
        <p:spPr>
          <a:xfrm>
            <a:off x="1172133" y="635621"/>
            <a:ext cx="10408920" cy="5694004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1E956C8-D894-4753-A573-47D56F60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33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8917" y="3277951"/>
            <a:ext cx="1696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ECG &amp;CXR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3028208" y="5652655"/>
            <a:ext cx="4286992" cy="10450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3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535279F9-21FF-4EDD-996B-FF65F0F10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070" b="38900"/>
          <a:stretch/>
        </p:blipFill>
        <p:spPr>
          <a:xfrm>
            <a:off x="1360875" y="602167"/>
            <a:ext cx="10128684" cy="4973443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1E956C8-D894-4753-A573-47D56F60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34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5042" y="3443804"/>
            <a:ext cx="1881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CXR: </a:t>
            </a:r>
            <a:r>
              <a:rPr lang="en-US" sz="3200" dirty="0" err="1" smtClean="0"/>
              <a:t>Dxtic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76192" y="1660579"/>
            <a:ext cx="2369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ECG</a:t>
            </a:r>
            <a:r>
              <a:rPr lang="en-US" sz="3200" dirty="0" smtClean="0"/>
              <a:t>: No </a:t>
            </a:r>
            <a:r>
              <a:rPr lang="en-US" sz="3200" dirty="0" smtClean="0"/>
              <a:t>ACS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7017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535279F9-21FF-4EDD-996B-FF65F0F10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711" t="66486" r="1711" b="9614"/>
          <a:stretch/>
        </p:blipFill>
        <p:spPr>
          <a:xfrm>
            <a:off x="747132" y="1817649"/>
            <a:ext cx="10503585" cy="4089359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1E956C8-D894-4753-A573-47D56F60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E182-67EA-4431-81C9-ECBF4FC83781}" type="slidenum">
              <a:rPr lang="en-US" smtClean="0"/>
              <a:t>35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0008" y="927002"/>
            <a:ext cx="2593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CXR Non-</a:t>
            </a:r>
            <a:r>
              <a:rPr lang="en-US" sz="3200" dirty="0" err="1" smtClean="0"/>
              <a:t>Dxtic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801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2402</TotalTime>
  <Words>1440</Words>
  <Application>Microsoft Office PowerPoint</Application>
  <PresentationFormat>Widescreen</PresentationFormat>
  <Paragraphs>217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Approach To A Patient With Chest Pain</vt:lpstr>
      <vt:lpstr>Introduction</vt:lpstr>
      <vt:lpstr>Differential Diagnosis Life Threatening Causes</vt:lpstr>
      <vt:lpstr>Acute Coronary Syndromes</vt:lpstr>
      <vt:lpstr>Acute Aortic Dissection</vt:lpstr>
      <vt:lpstr>Pulmonary Embolism</vt:lpstr>
      <vt:lpstr>Pneumothorax</vt:lpstr>
      <vt:lpstr>Mediastinitis</vt:lpstr>
      <vt:lpstr>Pericardial Tamponade</vt:lpstr>
      <vt:lpstr>Other Common Causes of Chest Pain</vt:lpstr>
      <vt:lpstr>History</vt:lpstr>
      <vt:lpstr>SOCRATES</vt:lpstr>
      <vt:lpstr>Risk Factors for ACS/ATS</vt:lpstr>
      <vt:lpstr>Physical Examination</vt:lpstr>
      <vt:lpstr>Physical Examination-2</vt:lpstr>
      <vt:lpstr>Physical Examination-3</vt:lpstr>
      <vt:lpstr>Investigations</vt:lpstr>
      <vt:lpstr>Electrocardiogram</vt:lpstr>
      <vt:lpstr>ECG Evolution in STEMI</vt:lpstr>
      <vt:lpstr>Electrocardiogram-2</vt:lpstr>
      <vt:lpstr>ECG-Pericarditis</vt:lpstr>
      <vt:lpstr>Electrocardiogram-3</vt:lpstr>
      <vt:lpstr>Chest Radiograph</vt:lpstr>
      <vt:lpstr>CXR - PE</vt:lpstr>
      <vt:lpstr>CXR - PE</vt:lpstr>
      <vt:lpstr>CXR - Aortic Dissection</vt:lpstr>
      <vt:lpstr>Investigations</vt:lpstr>
      <vt:lpstr>Investigations Other</vt:lpstr>
      <vt:lpstr>Imaging for Aortic Dissection and Pulmonary Embolism</vt:lpstr>
      <vt:lpstr>Investigations</vt:lpstr>
      <vt:lpstr>Approach To Diagnosis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A Patient With Chest Pain.  Principles of Management.</dc:title>
  <dc:creator>Suleiman Dino</dc:creator>
  <cp:lastModifiedBy>Shabir</cp:lastModifiedBy>
  <cp:revision>74</cp:revision>
  <dcterms:created xsi:type="dcterms:W3CDTF">2020-03-13T14:45:11Z</dcterms:created>
  <dcterms:modified xsi:type="dcterms:W3CDTF">2021-06-14T11:22:16Z</dcterms:modified>
</cp:coreProperties>
</file>