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84" roundtripDataSignature="AMtx7mio7SRwAdpfhqUYJ0aHSwrDNuE6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AFEEE1-5061-4292-8B31-29CA3A075BB0}">
  <a:tblStyle styleId="{99AFEEE1-5061-4292-8B31-29CA3A075BB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customschemas.google.com/relationships/presentationmetadata" Target="metadata"/><Relationship Id="rId83" Type="http://schemas.openxmlformats.org/officeDocument/2006/relationships/slide" Target="slides/slide7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slide" Target="slides/slide73.xml"/><Relationship Id="rId34" Type="http://schemas.openxmlformats.org/officeDocument/2006/relationships/slide" Target="slides/slide28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7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7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7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7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p7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8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26" name="Google Shape;26;p8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27" name="Google Shape;27;p8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7" name="Google Shape;37;p8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3" name="Google Shape;43;p8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8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0" name="Google Shape;50;p8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6" name="Google Shape;56;p8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7" name="Google Shape;57;p8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8" name="Google Shape;68;p8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9" name="Google Shape;69;p8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0" name="Google Shape;70;p8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1" name="Google Shape;71;p8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8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8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8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77" name="Google Shape;77;p8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8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8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7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7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8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7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PNEUMONIAS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371600" y="3352800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MBChB VI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r>
              <a:rPr b="1" baseline="3000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February 2021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 Marybeth C. Maritim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MBChB, MMed, DTMH, FCP (ECSA)  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Lecture Objectives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Define pneumonia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Classify and define types of pneumonia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Describe the etiologic organisms, risk factors for, clinical features, investigations, treatment, complications and preventive measures of the various types of pneumonias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Case 1 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066800"/>
            <a:ext cx="82296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JK, 70 yrs, male, admitted with 3 day Hx of cough, chest pain, fever and confusion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Has been living at an Old People’s home for the past 10 yrs.  Hx of smoking, 5-pack years but stopped several years ago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O/E sicklooking, tachypnoeic, RR-40b/min, BP -100/50mmHg, features of consolidation RT middle lobe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reasons, what is your diagnosis?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investigations would you do and why?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Case 2 </a:t>
            </a:r>
            <a:endParaRPr/>
          </a:p>
        </p:txBody>
      </p:sp>
      <p:sp>
        <p:nvSpPr>
          <p:cNvPr id="103" name="Google Shape;103;p4"/>
          <p:cNvSpPr txBox="1"/>
          <p:nvPr>
            <p:ph idx="1" type="body"/>
          </p:nvPr>
        </p:nvSpPr>
        <p:spPr>
          <a:xfrm>
            <a:off x="457200" y="1143000"/>
            <a:ext cx="82296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SM, 48yr old female, admitted 4 days ago with a 1-day Hx of inability to move the LT side of her body 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She has difficulty keeping food in the mouth and had NG Tube inserted for feeding on admission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 on the MWR,  she is found to have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onset cough, fever and breathlessness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reasons, what is your diagnosis?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investigations would you do?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Organisms</a:t>
            </a:r>
            <a:endParaRPr/>
          </a:p>
        </p:txBody>
      </p:sp>
      <p:sp>
        <p:nvSpPr>
          <p:cNvPr id="109" name="Google Shape;109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Case 1 – 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the likely aetiological organisms in case 1? Why?What treatment would you give?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Case 2 –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the likely organisms in case 2? Why? What treatment woul you give?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Pneumonia</a:t>
            </a:r>
            <a:endParaRPr/>
          </a:p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Acute respiratory illness associated with recently developed radiological pulmonary shadowing which is either segmental or lobar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Pneumonia may be bacterial, viral, mycobacterial or fungal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Classification</a:t>
            </a:r>
            <a:endParaRPr/>
          </a:p>
        </p:txBody>
      </p:sp>
      <p:sp>
        <p:nvSpPr>
          <p:cNvPr id="121" name="Google Shape;121;p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Community-acquired pneumonia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Hospital-acquired pneumonia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Aspiration pneumonia (including suppurative pneumonia)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Pneumonia in the immunocompromised host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Community-Acquired Pneumonia (CAP)</a:t>
            </a:r>
            <a:endParaRPr/>
          </a:p>
        </p:txBody>
      </p: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Pneumonia acquired in the patient’s home or in the non-hospital environment such as a nursing home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Mainly spread by inhalational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CAP - Definitions</a:t>
            </a:r>
            <a:endParaRPr/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Lobar pneumonia  -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radiological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pathological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term 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Refers to homogeneous opacification (red hepatisation) of one or more lung lobes often associated with pleural inflammation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Bronchopneumonia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patchy alveolar consolidation associated with bronchial and bronchiolar inflammation affecting both lower lobes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Lobar Pneumonia vs Bronchopneumonia</a:t>
            </a:r>
            <a:endParaRPr/>
          </a:p>
        </p:txBody>
      </p:sp>
      <p:pic>
        <p:nvPicPr>
          <p:cNvPr id="139" name="Google Shape;139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4039" l="0" r="0" t="-14039"/>
          <a:stretch/>
        </p:blipFill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0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-23377" l="0" r="0" t="-23377"/>
          <a:stretch/>
        </p:blipFill>
        <p:spPr>
          <a:xfrm>
            <a:off x="4648200" y="1600200"/>
            <a:ext cx="4038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CAP – Organisms I</a:t>
            </a:r>
            <a:endParaRPr/>
          </a:p>
        </p:txBody>
      </p:sp>
      <p:sp>
        <p:nvSpPr>
          <p:cNvPr id="146" name="Google Shape;146;p11"/>
          <p:cNvSpPr txBox="1"/>
          <p:nvPr>
            <p:ph idx="1" type="body"/>
          </p:nvPr>
        </p:nvSpPr>
        <p:spPr>
          <a:xfrm>
            <a:off x="5334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Etiologic Organisms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Streptococcus pneumoniae 30%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Chlamydia pneumoniae 10%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Mycoplasma pneumoniae 9%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 pneumophila 5%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Hemophilus influenza 3%</a:t>
            </a:r>
            <a:endParaRPr/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1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1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CAP – Organisms II</a:t>
            </a:r>
            <a:endParaRPr/>
          </a:p>
        </p:txBody>
      </p:sp>
      <p:sp>
        <p:nvSpPr>
          <p:cNvPr id="152" name="Google Shape;152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Etiologic Organisms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Others – Staphylococcus aureus, Chlamydia psittaci, Coxiella burnetti, Klebsiella pneumoniae, Actinomyces israeli all &lt;1%.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Viruses – 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Influenza virus 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7-8% of CAP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Parainfluenza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Measles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Respiratory syncytial virus (RSV) in 		infancy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Varicella (chicken pox)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Aetiological Organisms of CAP</a:t>
            </a:r>
            <a:endParaRPr/>
          </a:p>
        </p:txBody>
      </p:sp>
      <p:pic>
        <p:nvPicPr>
          <p:cNvPr descr="Screen Shot 2016-09-08 at 09.06.00.png" id="158" name="Google Shape;158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46262" r="-46262" t="0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</a:t>
            </a:r>
            <a:endParaRPr/>
          </a:p>
        </p:txBody>
      </p:sp>
      <p:sp>
        <p:nvSpPr>
          <p:cNvPr id="164" name="Google Shape;164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Cigarette smoking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 intake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Corticosteroid therapy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Old age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Recent influenza infection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Preexisting lung disease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 with sick birds (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Chlamydia psittaci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Farm environments (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Coxiella burnetti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 and Specific Pathogens I</a:t>
            </a:r>
            <a:endParaRPr/>
          </a:p>
        </p:txBody>
      </p:sp>
      <p:pic>
        <p:nvPicPr>
          <p:cNvPr descr="Screen Shot 2016-09-08 at 09.06.49.png" id="170" name="Google Shape;170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8037" l="0" r="0" t="-8037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 and Specific Pathogens II</a:t>
            </a:r>
            <a:endParaRPr/>
          </a:p>
        </p:txBody>
      </p:sp>
      <p:pic>
        <p:nvPicPr>
          <p:cNvPr descr="Screen Shot 2016-09-08 at 09.07.10.png" id="176" name="Google Shape;176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88" l="0" r="0" t="-189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Clinical Features - Symptoms</a:t>
            </a:r>
            <a:endParaRPr/>
          </a:p>
        </p:txBody>
      </p:sp>
      <p:sp>
        <p:nvSpPr>
          <p:cNvPr id="182" name="Google Shape;182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Cough – productive of rust coloured sputum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Fever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Malaise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Pleuritic chest pain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Headache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Confusion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Clinical Features - Signs</a:t>
            </a:r>
            <a:endParaRPr/>
          </a:p>
        </p:txBody>
      </p:sp>
      <p:sp>
        <p:nvSpPr>
          <p:cNvPr id="188" name="Google Shape;188;p18"/>
          <p:cNvSpPr txBox="1"/>
          <p:nvPr>
            <p:ph idx="1" type="body"/>
          </p:nvPr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Fever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Tachycardia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Tachypnoea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Hypoxemia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Hypotension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Confusion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Pleural rub</a:t>
            </a:r>
            <a:endParaRPr/>
          </a:p>
        </p:txBody>
      </p:sp>
      <p:sp>
        <p:nvSpPr>
          <p:cNvPr id="189" name="Google Shape;189;p18"/>
          <p:cNvSpPr txBox="1"/>
          <p:nvPr>
            <p:ph idx="2" type="body"/>
          </p:nvPr>
        </p:nvSpPr>
        <p:spPr>
          <a:xfrm>
            <a:off x="4648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Signs of consolidation – dull percussion note and bronchial breath sounds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Crepitations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Signs of a pleural effusion – stony dullness and absent or reduced breath sounds.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Pathological Basis for the Signs in Lobar Pneumonia</a:t>
            </a:r>
            <a:endParaRPr/>
          </a:p>
        </p:txBody>
      </p:sp>
      <p:pic>
        <p:nvPicPr>
          <p:cNvPr id="195" name="Google Shape;195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18186" r="-18185" t="0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Assessment of Disease Severity I</a:t>
            </a:r>
            <a:endParaRPr/>
          </a:p>
        </p:txBody>
      </p:sp>
      <p:sp>
        <p:nvSpPr>
          <p:cNvPr id="201" name="Google Shape;201;p2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Clinical parameters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Age of 60yrs or older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Respiratory rate &gt;30/min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Diastolic blood pressure 60mmHg or less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Confusion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More than 1 lobe involved in CXR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Presence of underlying disease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Assessment of Disease Severity II</a:t>
            </a:r>
            <a:endParaRPr/>
          </a:p>
        </p:txBody>
      </p:sp>
      <p:sp>
        <p:nvSpPr>
          <p:cNvPr id="207" name="Google Shape;207;p2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Laboratory parameters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Hypoxemia (PaO2 &lt;8kPa)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Leucopenia (&lt;4,000x10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/L)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Leucocytosis (&gt;20,000x10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/L)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Raised serum urea ≥7mmol/L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Positive blood culture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Hypoalbuminemia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Assessment of Disease Severity III</a:t>
            </a:r>
            <a:endParaRPr/>
          </a:p>
        </p:txBody>
      </p:sp>
      <p:sp>
        <p:nvSpPr>
          <p:cNvPr id="213" name="Google Shape;213;p2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4 cardinal markers of severity are:-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RR ≥30/ min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Diastolic BP ≤60mmHg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Serum BUN of ≥7mmol/L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Presence of confusion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Patients with 2 or more of the 4 cardinal markers of severity have a 36-fold higher risk of dying compared with patients without these signs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CURB – 65 Score</a:t>
            </a:r>
            <a:endParaRPr/>
          </a:p>
        </p:txBody>
      </p:sp>
      <p:sp>
        <p:nvSpPr>
          <p:cNvPr id="219" name="Google Shape;219;p23"/>
          <p:cNvSpPr txBox="1"/>
          <p:nvPr>
            <p:ph idx="1" type="body"/>
          </p:nvPr>
        </p:nvSpPr>
        <p:spPr>
          <a:xfrm>
            <a:off x="457200" y="1371600"/>
            <a:ext cx="82296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Based upon 5 easily measurable factors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onfusion (based upon a specific mental test or new disorientation to person, place, or time) = </a:t>
            </a: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point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 (BUN)  &gt;7 mmol/L = </a:t>
            </a: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point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RR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&gt;30 breaths/minute = </a:t>
            </a: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point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BP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(systolic &lt;90 mmHg or diastolic &lt;60 mmHg) = </a:t>
            </a: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point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 &gt;</a:t>
            </a: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years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= </a:t>
            </a: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point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CURB -65 and Mortality Risk</a:t>
            </a:r>
            <a:endParaRPr/>
          </a:p>
        </p:txBody>
      </p:sp>
      <p:graphicFrame>
        <p:nvGraphicFramePr>
          <p:cNvPr id="225" name="Google Shape;225;p24"/>
          <p:cNvGraphicFramePr/>
          <p:nvPr/>
        </p:nvGraphicFramePr>
        <p:xfrm>
          <a:off x="457200" y="1524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{99AFEEE1-5061-4292-8B31-29CA3A075BB0}</a:tableStyleId>
              </a:tblPr>
              <a:tblGrid>
                <a:gridCol w="2038350"/>
                <a:gridCol w="1390650"/>
                <a:gridCol w="2286000"/>
                <a:gridCol w="2438400"/>
              </a:tblGrid>
              <a:tr h="701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Score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Mortality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Risk Level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Site of Care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11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0.6 %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Low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Outpatient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2.7 %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Low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Outpatient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</a:tr>
              <a:tr h="150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6.8 %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Moderate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Short inpatient/Supervised inpatient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  <a:tr h="611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Moderate to High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Inpatient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or 5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27.8 %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High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Inpatient/ICU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Investigations I</a:t>
            </a:r>
            <a:endParaRPr/>
          </a:p>
        </p:txBody>
      </p:sp>
      <p:sp>
        <p:nvSpPr>
          <p:cNvPr id="231" name="Google Shape;231;p2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AutoNum type="arabicParenR"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Chest radiograph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Homogenous opacity localised to the affected lobe or segment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Useful in identifying pleural effusion, intrapulmonary abscess formation or  when empyema is suspected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Hilar lymphadenopathy is seen in </a:t>
            </a: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Mycoplasma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pneumonia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Investigations II</a:t>
            </a:r>
            <a:endParaRPr/>
          </a:p>
        </p:txBody>
      </p:sp>
      <p:sp>
        <p:nvSpPr>
          <p:cNvPr id="237" name="Google Shape;237;p2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2)Microbiological investigations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sputum microscopy, culture and sensitivity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aspiration of tracheal/ bronchial secretions during bronchoscopy for M/C/S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Blood cultures and sensitivity patterns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Arterial blood gas measurement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assessment of disease severity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Investigations III</a:t>
            </a:r>
            <a:endParaRPr/>
          </a:p>
        </p:txBody>
      </p:sp>
      <p:sp>
        <p:nvSpPr>
          <p:cNvPr id="243" name="Google Shape;243;p2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Complete blood count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Neutrophil leucocytosis suggests bacterial pneumonia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Leucopenia suggests viral etiology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Treatment</a:t>
            </a:r>
            <a:endParaRPr/>
          </a:p>
        </p:txBody>
      </p:sp>
      <p:sp>
        <p:nvSpPr>
          <p:cNvPr id="249" name="Google Shape;249;p2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Supportive and specific treatment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response to antibiotic therapy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there is delayed recovery suspect:-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complications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wrong diagnosis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proximal bronchial obstruction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recurrent aspirate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Supportive Treatment</a:t>
            </a:r>
            <a:endParaRPr/>
          </a:p>
        </p:txBody>
      </p:sp>
      <p:sp>
        <p:nvSpPr>
          <p:cNvPr id="255" name="Google Shape;255;p2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Oxygen- for all hypoxemic patients.  Use concentrations ≥35% in those without advanced COPD or hypercapnia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IV fluids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Physiotherapy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Pain relief with paracetamol or if severe then with pethidine or morphine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Empiric Treatment</a:t>
            </a:r>
            <a:endParaRPr/>
          </a:p>
        </p:txBody>
      </p:sp>
      <p:sp>
        <p:nvSpPr>
          <p:cNvPr id="261" name="Google Shape;261;p3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Pretreatment specimen samples (blood cultures and expectorated sputum) should be obtained for microbiological evaluation before starting empirical therapy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Combination empirical treatment is recommended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Empiric Antibiotic Use for CAP I</a:t>
            </a:r>
            <a:endParaRPr/>
          </a:p>
        </p:txBody>
      </p:sp>
      <p:pic>
        <p:nvPicPr>
          <p:cNvPr descr="Screen Shot 2016-09-08 at 09.12.45.png" id="267" name="Google Shape;267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45334" r="-45334" t="0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Empiric Antibiotic Use for CAP II</a:t>
            </a:r>
            <a:endParaRPr/>
          </a:p>
        </p:txBody>
      </p:sp>
      <p:pic>
        <p:nvPicPr>
          <p:cNvPr descr="Screen Shot 2016-09-08 at 09.13.02.png" id="273" name="Google Shape;273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52889" r="-52889" t="0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2018 KNH Guidelines</a:t>
            </a:r>
            <a:endParaRPr/>
          </a:p>
        </p:txBody>
      </p:sp>
      <p:sp>
        <p:nvSpPr>
          <p:cNvPr id="279" name="Google Shape;279;p3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Outpatient: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Amoxicillin or Amoxicillin /Clavulanic or Cefuroxime acetyl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Inpatient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Amoxicillin /Clavulanic or Cefuroxime or Ceftriaxone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PLUS 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Macrolide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9-02-07 at 11.53.24.png" id="284" name="Google Shape;284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207926" r="-224441" t="930"/>
          <a:stretch/>
        </p:blipFill>
        <p:spPr>
          <a:xfrm>
            <a:off x="457200" y="249237"/>
            <a:ext cx="8229600" cy="587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Pathogen Specific Treatment</a:t>
            </a:r>
            <a:endParaRPr/>
          </a:p>
        </p:txBody>
      </p:sp>
      <p:sp>
        <p:nvSpPr>
          <p:cNvPr id="290" name="Google Shape;290;p35"/>
          <p:cNvSpPr txBox="1"/>
          <p:nvPr>
            <p:ph idx="1" type="body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Antibiotic therapy – given after specimens have been obtained for microbiological evaluation</a:t>
            </a: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S. pneumoniae -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B-lactam antibiotic eg ceftriaxone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pneumoniae/ C.psitacci -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macrolide or tetracycline (doxycycline)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M. pneumoniae –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Macrolide or tetracycline</a:t>
            </a:r>
            <a:endParaRPr/>
          </a:p>
          <a:p>
            <a:pPr indent="-1397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Pathogen Specific Treatment II</a:t>
            </a:r>
            <a:endParaRPr/>
          </a:p>
        </p:txBody>
      </p:sp>
      <p:sp>
        <p:nvSpPr>
          <p:cNvPr id="296" name="Google Shape;296;p3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1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L. pneumophila –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Fluoroquinolone or macrolide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1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influenza –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B-lactam antibiotic, ciprofloxacin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1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Klebsiella pneumoniae - </a:t>
            </a: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gentamicin and ceftazidime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Actinomycosis – benzyl penicillin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Varicella pneumonia – acyclovir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Pathogen Specific Therapy III</a:t>
            </a:r>
            <a:endParaRPr/>
          </a:p>
        </p:txBody>
      </p:sp>
      <p:pic>
        <p:nvPicPr>
          <p:cNvPr descr="Screen Shot 2016-09-08 at 09.08.12.png" id="302" name="Google Shape;302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2157" r="-2156" t="0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Pathogen Specific Therapy IV</a:t>
            </a:r>
            <a:endParaRPr/>
          </a:p>
        </p:txBody>
      </p:sp>
      <p:pic>
        <p:nvPicPr>
          <p:cNvPr descr="Screen Shot 2016-09-08 at 09.08.38.png" id="308" name="Google Shape;308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5532" r="-5532" t="0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Indicators of Improvement</a:t>
            </a:r>
            <a:endParaRPr/>
          </a:p>
        </p:txBody>
      </p:sp>
      <p:pic>
        <p:nvPicPr>
          <p:cNvPr descr="Screen Shot 2016-09-08 at 09.13.42.png" id="314" name="Google Shape;314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3156" l="0" r="0" t="-3157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Complications</a:t>
            </a:r>
            <a:endParaRPr/>
          </a:p>
        </p:txBody>
      </p:sp>
      <p:sp>
        <p:nvSpPr>
          <p:cNvPr id="320" name="Google Shape;320;p4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Parapneumonic effusions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Empyema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Sputum retention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Pneumothorax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6-09-08 at 09.14.10.png" id="325" name="Google Shape;325;p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26318" r="-26318" t="0"/>
          <a:stretch/>
        </p:blipFill>
        <p:spPr>
          <a:xfrm>
            <a:off x="457200" y="1676400"/>
            <a:ext cx="8229600" cy="45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Patterns of Delayed Response and Causes I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Patterns of Delayed Response and Causes II</a:t>
            </a:r>
            <a:endParaRPr/>
          </a:p>
        </p:txBody>
      </p:sp>
      <p:pic>
        <p:nvPicPr>
          <p:cNvPr descr="Screen Shot 2016-09-08 at 09.14.28.png" id="332" name="Google Shape;332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43636" r="-43636" t="0"/>
          <a:stretch/>
        </p:blipFill>
        <p:spPr>
          <a:xfrm>
            <a:off x="457200" y="1676400"/>
            <a:ext cx="8229600" cy="452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Prevention of CAP</a:t>
            </a:r>
            <a:endParaRPr/>
          </a:p>
        </p:txBody>
      </p:sp>
      <p:sp>
        <p:nvSpPr>
          <p:cNvPr id="338" name="Google Shape;338;p4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Immunization with annual influenza vaccine for all people &gt;50yrs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Immunization with 23 polyvalent pneumococcal  and 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influenza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type B vaccines for all susceptible people e.g. 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elderly&gt;65yrs 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Co-morbidities like diabetes, immunocompromised, sickle cell disease or asplenia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Pneumococcal conjugate vaccine (PCV 13) is recommended as booster 1 year after PPV23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Treatment of water sources to prevent 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 pneumophila</a:t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Vaccine Recommendations I</a:t>
            </a:r>
            <a:endParaRPr/>
          </a:p>
        </p:txBody>
      </p:sp>
      <p:pic>
        <p:nvPicPr>
          <p:cNvPr descr="Screen Shot 2016-09-08 at 09.10.09.png" id="344" name="Google Shape;344;p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9456" l="0" r="0" t="-19456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Vaccine Recommendations II</a:t>
            </a:r>
            <a:endParaRPr/>
          </a:p>
        </p:txBody>
      </p:sp>
      <p:pic>
        <p:nvPicPr>
          <p:cNvPr descr="Screen Shot 2016-09-08 at 09.10.22.png" id="350" name="Google Shape;350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3972" l="0" r="0" t="-3973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Serotypes in Available Pneumococcal Vaccines</a:t>
            </a:r>
            <a:endParaRPr/>
          </a:p>
        </p:txBody>
      </p:sp>
      <p:sp>
        <p:nvSpPr>
          <p:cNvPr id="356" name="Google Shape;356;p4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1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PPV-23 </a:t>
            </a: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1,2,3,4,5,6B,7F,8,9N,9V,10A,11A,12F,14,15B,17F,18C,19F,19A,20,22F,23F and 33F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(23-valent pneumococcal polysaccharide 	vaccines for adults and children &lt; 2years)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1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PCV-13 </a:t>
            </a: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1,3,4,5,6A,6B,7F,9V,14,18C,19A,19F and 23F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(Polysaccharide-protein conjugate vaccines, better tolerated in children and induce an immune response)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1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PCV-10</a:t>
            </a: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1,4,5,6B,7F,9V,14,18C,19F and 23F</a:t>
            </a:r>
            <a:endParaRPr/>
          </a:p>
          <a:p>
            <a:pPr indent="-171450" lvl="0" marL="3429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Hospital Acquired Pneumonia (HAP)</a:t>
            </a:r>
            <a:endParaRPr/>
          </a:p>
        </p:txBody>
      </p:sp>
      <p:sp>
        <p:nvSpPr>
          <p:cNvPr id="362" name="Google Shape;362;p4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Nosocomial pneumonia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new episode of pneumonia occurring at least 2 days (48hrs) after admission to hospital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Occurs in 2-5% of all hospital admissions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Mortality is high ≈ 30%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HAP</a:t>
            </a:r>
            <a:endParaRPr/>
          </a:p>
        </p:txBody>
      </p:sp>
      <p:sp>
        <p:nvSpPr>
          <p:cNvPr id="368" name="Google Shape;368;p4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Etiologic Agents (Organisms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Gram negative bacteria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-Escherichia coli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-Pseudomonas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-Klebsiella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Staph aureus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including methicillin resistant </a:t>
            </a: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staph aureus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(MRSA)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Anaerobic organisms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 I</a:t>
            </a:r>
            <a:endParaRPr/>
          </a:p>
        </p:txBody>
      </p:sp>
      <p:sp>
        <p:nvSpPr>
          <p:cNvPr id="374" name="Google Shape;374;p4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Reduced host defences against bacteria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Reduced immune defences e.g. diabetes , malignancy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Reduced cough reflex( Post-operative)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Disordered mucociliary clearance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Bulbar or vocal chord palsy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 II</a:t>
            </a:r>
            <a:endParaRPr/>
          </a:p>
        </p:txBody>
      </p:sp>
      <p:sp>
        <p:nvSpPr>
          <p:cNvPr id="380" name="Google Shape;380;p5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Aspiration of nasopharyngeal or gastric secretions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Immobility or reduced level of consciousness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Vomiting, dysphagia, achalasia, severe reflux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Nasogastric intubations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 III</a:t>
            </a:r>
            <a:endParaRPr/>
          </a:p>
        </p:txBody>
      </p:sp>
      <p:sp>
        <p:nvSpPr>
          <p:cNvPr id="386" name="Google Shape;386;p5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Bacteria introduced into the lower respiratory tract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Endotracheal intubation/ tracheostomy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Infected ventilators, nebulisers, bronchoscopes.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Dental or sinus infections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Bacteremia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Abdominal sepsis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Intravenous cannula infections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Infected emboli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Clinical Features</a:t>
            </a:r>
            <a:endParaRPr/>
          </a:p>
        </p:txBody>
      </p:sp>
      <p:sp>
        <p:nvSpPr>
          <p:cNvPr id="392" name="Google Shape;392;p5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Cough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Fever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Sputum purulence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Breathlessness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Central cyanosis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Crepitations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Investigations</a:t>
            </a:r>
            <a:endParaRPr/>
          </a:p>
        </p:txBody>
      </p:sp>
      <p:sp>
        <p:nvSpPr>
          <p:cNvPr id="398" name="Google Shape;398;p5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Chest radiograph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mottled appearance in both lung fields in the lower zones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blood counts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neutrophil leucocytosis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Tracheal aspirates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cultures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Treatment</a:t>
            </a:r>
            <a:endParaRPr/>
          </a:p>
        </p:txBody>
      </p:sp>
      <p:sp>
        <p:nvSpPr>
          <p:cNvPr id="404" name="Google Shape;404;p54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Supportive treatment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Physiotherapy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Oxygen therapy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Fluid support and monitoring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Specific therapy</a:t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IV antibiotics guided by culture results.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Gram negative coverage which includes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-3rd generation cephalosporin + an aminoglycoside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or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imipenem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	or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a monocyclic β-lactam + flucloxacillin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2018 KNH Guidelines</a:t>
            </a:r>
            <a:endParaRPr/>
          </a:p>
        </p:txBody>
      </p:sp>
      <p:sp>
        <p:nvSpPr>
          <p:cNvPr id="410" name="Google Shape;410;p5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Category 2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Piperacillin/Tazobactam or Ceftazidime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PLUS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Amikacin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2018 KNH Guidelines</a:t>
            </a:r>
            <a:endParaRPr/>
          </a:p>
        </p:txBody>
      </p:sp>
      <p:sp>
        <p:nvSpPr>
          <p:cNvPr id="416" name="Google Shape;416;p5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Category 3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Imipenem/Cilastatin or Meropenem or Piperacillin/Tazobactam or Ceftazidime or Cefepime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PLUS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Amikacin</a:t>
            </a:r>
            <a:endParaRPr/>
          </a:p>
          <a:p>
            <a:pPr indent="-20320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Vancomycin / Teicoplanin/Linezolid if MRSA is suspected.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9-02-07 at 11.53.56.png" id="421" name="Google Shape;421;p5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223036" r="-229053" t="1423"/>
          <a:stretch/>
        </p:blipFill>
        <p:spPr>
          <a:xfrm>
            <a:off x="457200" y="387350"/>
            <a:ext cx="8229600" cy="5738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Prevention of HAP</a:t>
            </a:r>
            <a:endParaRPr/>
          </a:p>
        </p:txBody>
      </p:sp>
      <p:sp>
        <p:nvSpPr>
          <p:cNvPr id="427" name="Google Shape;427;p5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Improved pulmonary toilet in post-op patients through frequent suctioning, incentive spirometry and non-cough suppressant analgesia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Handwashing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Appropriate sterilization and handling of devices and respiratory equipment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Proper placement of NG tubes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Appropriate volume and rate of oral and enteral feeding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Elevation of head of bed to 30 -45</a:t>
            </a:r>
            <a:r>
              <a:rPr b="0" baseline="3000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Aspiration Pneumonia / Suppurative Pneumonia</a:t>
            </a:r>
            <a:endParaRPr/>
          </a:p>
        </p:txBody>
      </p:sp>
      <p:sp>
        <p:nvSpPr>
          <p:cNvPr id="433" name="Google Shape;433;p59"/>
          <p:cNvSpPr txBox="1"/>
          <p:nvPr>
            <p:ph idx="1" type="body"/>
          </p:nvPr>
        </p:nvSpPr>
        <p:spPr>
          <a:xfrm>
            <a:off x="228600" y="15240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Pneumonia resulting from introduction of foreign objects or substances into the lower respiratory tract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Etiologic Agents (Organisms)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Enterobacteriaceae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Staphylococcus aureus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Streptococcus pneumoniae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Haemophilus influenza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Mechanisms for Aspiration and Suppurative Pneumonia</a:t>
            </a:r>
            <a:endParaRPr/>
          </a:p>
        </p:txBody>
      </p:sp>
      <p:sp>
        <p:nvSpPr>
          <p:cNvPr id="439" name="Google Shape;439;p6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Primary bacterial pneumonias with pulmonary suppuration due to </a:t>
            </a: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Staph. aureus 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Klebsiella pneumoniae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Inhalation of septic material during operations on the nose, mouth or throat under general anaesthesia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Inhalation of vomitus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Bacterial infection of a pulmonary infarct or of a collapsed lobe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</a:t>
            </a:r>
            <a:endParaRPr/>
          </a:p>
        </p:txBody>
      </p:sp>
      <p:sp>
        <p:nvSpPr>
          <p:cNvPr id="445" name="Google Shape;445;p61"/>
          <p:cNvSpPr txBox="1"/>
          <p:nvPr>
            <p:ph idx="1" type="body"/>
          </p:nvPr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Gross oral sepsis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Bulbar palsy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Vocal chord palsy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Achalasia</a:t>
            </a:r>
            <a:endParaRPr/>
          </a:p>
        </p:txBody>
      </p:sp>
      <p:sp>
        <p:nvSpPr>
          <p:cNvPr id="446" name="Google Shape;446;p61"/>
          <p:cNvSpPr txBox="1"/>
          <p:nvPr>
            <p:ph idx="2" type="body"/>
          </p:nvPr>
        </p:nvSpPr>
        <p:spPr>
          <a:xfrm>
            <a:off x="4648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Oesophageal reflux disease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Alcoholics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IVDU – at risk of lung abscesses associated with endocarditis affecting the pulmonary and tricuspid valves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Clinical Features - Symptoms</a:t>
            </a:r>
            <a:endParaRPr/>
          </a:p>
        </p:txBody>
      </p:sp>
      <p:sp>
        <p:nvSpPr>
          <p:cNvPr id="452" name="Google Shape;452;p6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Cough – productive of large amounts of sputum, fetid and bloodstained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Chest pain (pleuritic)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Sudden expectoration of copius amount of foul sputum occurs if abscess ruptures into a bronchus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Clinical Features - Signs</a:t>
            </a:r>
            <a:endParaRPr/>
          </a:p>
        </p:txBody>
      </p:sp>
      <p:sp>
        <p:nvSpPr>
          <p:cNvPr id="458" name="Google Shape;458;p6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fever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clubbing may develop quickly in 10-14 days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Signs of consolidation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Pleural rub is common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loss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Investigations</a:t>
            </a:r>
            <a:endParaRPr/>
          </a:p>
        </p:txBody>
      </p:sp>
      <p:sp>
        <p:nvSpPr>
          <p:cNvPr id="464" name="Google Shape;464;p6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1)Chest radiograph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  <a:p>
            <a:pPr indent="-609600" lvl="0" marL="6096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Homogenous lobar or segmental opacity consistent with consolidation or collapse</a:t>
            </a:r>
            <a:endParaRPr/>
          </a:p>
          <a:p>
            <a:pPr indent="-609600" lvl="0" marL="6096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Large, dense opacity which may later cavitate and show a fluid level is the characteristic finding when a frank lung abscess is present</a:t>
            </a:r>
            <a:endParaRPr/>
          </a:p>
          <a:p>
            <a:pPr indent="-609600" lvl="0" marL="6096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preexisting emphysematous bulla may become infected and appears as a cavity containing an air-fluid level</a:t>
            </a:r>
            <a:endParaRPr/>
          </a:p>
          <a:p>
            <a:pPr indent="-609600" lvl="0" marL="6096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Sputum examination and culture</a:t>
            </a:r>
            <a:endParaRPr/>
          </a:p>
          <a:p>
            <a:pPr indent="-609600" lvl="0" marL="6096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Treatment</a:t>
            </a:r>
            <a:endParaRPr/>
          </a:p>
        </p:txBody>
      </p:sp>
      <p:sp>
        <p:nvSpPr>
          <p:cNvPr id="470" name="Google Shape;470;p65"/>
          <p:cNvSpPr txBox="1"/>
          <p:nvPr>
            <p:ph idx="1" type="body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Supportive treatment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Physiotherapy to assist in drainage of large cavities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Specific treatment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Ceftriaxone(gram positive+ negative) + clindamycin (anaerobic)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Modify treatment according to microbiology results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Treat for 4-6 weeks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Removal of any obstructing endo-bronchial lesion is essential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Surgical intervention for abscesses that fail to resolve despite optimal medical therapy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Complications</a:t>
            </a:r>
            <a:endParaRPr/>
          </a:p>
        </p:txBody>
      </p:sp>
      <p:sp>
        <p:nvSpPr>
          <p:cNvPr id="476" name="Google Shape;476;p6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Fibrosis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Bronchiectasis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Prevention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oral hygiene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 patients at risk of aspiration and nurse them with head of bed elevated between 30 – 45</a:t>
            </a:r>
            <a:r>
              <a:rPr b="0" baseline="3000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Pneumonia in The Immunocompromised Host</a:t>
            </a:r>
            <a:endParaRPr/>
          </a:p>
        </p:txBody>
      </p:sp>
      <p:sp>
        <p:nvSpPr>
          <p:cNvPr id="482" name="Google Shape;482;p6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Defined as:-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Pneumonia in patients receiving immunosuppressive drugs and in those with diseases causing defects in cellular or humoral immune mechanisms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Etiologic Agents( Organisms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Gram negative bacteria especially </a:t>
            </a: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aeruginosa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Unusual organisms normally considered to be of low virulence or non-pathogenic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Factors/ Etiologic Agents I</a:t>
            </a:r>
            <a:endParaRPr/>
          </a:p>
        </p:txBody>
      </p:sp>
      <p:sp>
        <p:nvSpPr>
          <p:cNvPr id="488" name="Google Shape;488;p6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Neutropenia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due to cytotoxic drugs, agranulocytosis or acute leukemia predisposes to pneumonia due to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Staph aureus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Gram negative bacteria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Candida albicans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Aspergillus fumigatus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Factors/ Etiologic Agent II</a:t>
            </a:r>
            <a:endParaRPr/>
          </a:p>
        </p:txBody>
      </p:sp>
      <p:sp>
        <p:nvSpPr>
          <p:cNvPr id="494" name="Google Shape;494;p69"/>
          <p:cNvSpPr txBox="1"/>
          <p:nvPr>
            <p:ph idx="1" type="body"/>
          </p:nvPr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T-cell defects 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due to lymphoma, CLL, immunosuppressive drugs, bone marrow transplant or splenectomy predisposes to pneumonia due to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C. albicans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Mycobacteria tuberculosis</a:t>
            </a:r>
            <a:endParaRPr/>
          </a:p>
        </p:txBody>
      </p:sp>
      <p:sp>
        <p:nvSpPr>
          <p:cNvPr id="495" name="Google Shape;495;p69"/>
          <p:cNvSpPr txBox="1"/>
          <p:nvPr>
            <p:ph idx="2" type="body"/>
          </p:nvPr>
        </p:nvSpPr>
        <p:spPr>
          <a:xfrm>
            <a:off x="4648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Pneumocystis carinii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Cytomegalovirus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Gram negative bacteria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Staph aureus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Strep pneumoniae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1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H.influenza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Risk Factors/ Etiologic Agent III</a:t>
            </a:r>
            <a:endParaRPr/>
          </a:p>
        </p:txBody>
      </p:sp>
      <p:sp>
        <p:nvSpPr>
          <p:cNvPr id="501" name="Google Shape;501;p7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Abnormalities in antibody production due CLL and myeloma predispose to pneumonia due to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encapsulated organisms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Strep.pneumonia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1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- H.influenza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Clinical Features</a:t>
            </a:r>
            <a:endParaRPr/>
          </a:p>
        </p:txBody>
      </p:sp>
      <p:sp>
        <p:nvSpPr>
          <p:cNvPr id="507" name="Google Shape;507;p7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Fever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Cough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Breathlessness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Investigations</a:t>
            </a:r>
            <a:endParaRPr/>
          </a:p>
        </p:txBody>
      </p:sp>
      <p:sp>
        <p:nvSpPr>
          <p:cNvPr id="513" name="Google Shape;513;p7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Chest radiograph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Sputum microscopy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culture and sensitivity.  May require sputum induction using hypertonic saline in patients with dry cough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Bronchoscopy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broncho-alveolar lavage (BAL) for M/C/S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Lung biopsy</a:t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Treatment </a:t>
            </a:r>
            <a:endParaRPr/>
          </a:p>
        </p:txBody>
      </p:sp>
      <p:sp>
        <p:nvSpPr>
          <p:cNvPr id="519" name="Google Shape;519;p7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Based on an established etiological diagnosis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Empirically 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broad spectrum antibiotic e.g. 3</a:t>
            </a:r>
            <a:r>
              <a:rPr b="0" baseline="3000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generation cephalosporin or a quinolone + an antipseudomonal penicillin(piperacillin-tazobactam, cefepime,imipenem or meropenem) + an aminoglycoside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cause is PCP treat with high dose septrin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9-02-07 at 11.54.07.png" id="524" name="Google Shape;524;p7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41174" r="-48527" t="0"/>
          <a:stretch/>
        </p:blipFill>
        <p:spPr>
          <a:xfrm>
            <a:off x="3124200" y="171450"/>
            <a:ext cx="2703512" cy="666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Prevention</a:t>
            </a:r>
            <a:endParaRPr/>
          </a:p>
        </p:txBody>
      </p:sp>
      <p:sp>
        <p:nvSpPr>
          <p:cNvPr id="530" name="Google Shape;530;p7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of GCSF factors eg filgrastim(G-CSF) and sargramostim(GM-CSF) in patients with neutropenia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reen Shot 2019-02-07 at 11.54.44.png" id="535" name="Google Shape;535;p7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3257" l="-15197" r="-17178" t="-4653"/>
          <a:stretch/>
        </p:blipFill>
        <p:spPr>
          <a:xfrm>
            <a:off x="381000" y="304800"/>
            <a:ext cx="8229600" cy="6402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7"/>
          <p:cNvSpPr txBox="1"/>
          <p:nvPr>
            <p:ph idx="4294967295" type="body"/>
          </p:nvPr>
        </p:nvSpPr>
        <p:spPr>
          <a:xfrm>
            <a:off x="457200" y="6858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i="0" lang="en-US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 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2008-04-14T08:30:23Z</dcterms:created>
  <dc:creator>comp2</dc:creator>
</cp:coreProperties>
</file>