
<file path=[Content_Types].xml><?xml version="1.0" encoding="utf-8"?>
<Types xmlns="http://schemas.openxmlformats.org/package/2006/content-types">
  <Default ContentType="image/jpeg" Extension="jpg"/>
  <Default ContentType="application/vnd.openxmlformats-officedocument.vmlDrawing" Extension="vml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oleObject" PartName="/ppt/embeddings/oleObject13.bin"/>
  <Override ContentType="application/vnd.openxmlformats-officedocument.oleObject" PartName="/ppt/embeddings/oleObject9.bin"/>
  <Override ContentType="application/vnd.openxmlformats-officedocument.oleObject" PartName="/ppt/embeddings/oleObject6.bin"/>
  <Override ContentType="application/vnd.openxmlformats-officedocument.oleObject" PartName="/ppt/embeddings/oleObject15.bin"/>
  <Override ContentType="application/vnd.openxmlformats-officedocument.oleObject" PartName="/ppt/embeddings/oleObject18.bin"/>
  <Override ContentType="application/vnd.openxmlformats-officedocument.oleObject" PartName="/ppt/embeddings/oleObject4.bin"/>
  <Override ContentType="application/vnd.openxmlformats-officedocument.oleObject" PartName="/ppt/embeddings/oleObject1.bin"/>
  <Override ContentType="application/vnd.openxmlformats-officedocument.oleObject" PartName="/ppt/embeddings/oleObject11.bin"/>
  <Override ContentType="application/vnd.openxmlformats-officedocument.oleObject" PartName="/ppt/embeddings/oleObject8.bin"/>
  <Override ContentType="application/vnd.openxmlformats-officedocument.oleObject" PartName="/ppt/embeddings/oleObject19.bin"/>
  <Override ContentType="application/vnd.openxmlformats-officedocument.oleObject" PartName="/ppt/embeddings/oleObject20.bin"/>
  <Override ContentType="application/vnd.openxmlformats-officedocument.oleObject" PartName="/ppt/embeddings/oleObject14.bin"/>
  <Override ContentType="application/vnd.openxmlformats-officedocument.oleObject" PartName="/ppt/embeddings/oleObject12.bin"/>
  <Override ContentType="application/vnd.openxmlformats-officedocument.oleObject" PartName="/ppt/embeddings/oleObject3.bin"/>
  <Override ContentType="application/vnd.openxmlformats-officedocument.oleObject" PartName="/ppt/embeddings/oleObject5.bin"/>
  <Override ContentType="application/vnd.openxmlformats-officedocument.oleObject" PartName="/ppt/embeddings/oleObject17.bin"/>
  <Override ContentType="application/vnd.openxmlformats-officedocument.oleObject" PartName="/ppt/embeddings/oleObject7.bin"/>
  <Override ContentType="application/vnd.openxmlformats-officedocument.oleObject" PartName="/ppt/embeddings/oleObject16.bin"/>
  <Override ContentType="application/vnd.openxmlformats-officedocument.oleObject" PartName="/ppt/embeddings/oleObject2.bin"/>
  <Override ContentType="application/vnd.openxmlformats-officedocument.oleObject" PartName="/ppt/embeddings/oleObject10.bin"/>
  <Override ContentType="application/vnd.openxmlformats-officedocument.oleObject" PartName="/ppt/embeddings/oleObject2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95" roundtripDataSignature="AMtx7mj5PLNhyLQgnlP5Cl+9T8H84euW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slide" Target="slides/slide78.xml"/><Relationship Id="rId83" Type="http://schemas.openxmlformats.org/officeDocument/2006/relationships/slide" Target="slides/slide77.xml"/><Relationship Id="rId42" Type="http://schemas.openxmlformats.org/officeDocument/2006/relationships/slide" Target="slides/slide36.xml"/><Relationship Id="rId86" Type="http://schemas.openxmlformats.org/officeDocument/2006/relationships/slide" Target="slides/slide80.xml"/><Relationship Id="rId41" Type="http://schemas.openxmlformats.org/officeDocument/2006/relationships/slide" Target="slides/slide35.xml"/><Relationship Id="rId85" Type="http://schemas.openxmlformats.org/officeDocument/2006/relationships/slide" Target="slides/slide79.xml"/><Relationship Id="rId44" Type="http://schemas.openxmlformats.org/officeDocument/2006/relationships/slide" Target="slides/slide38.xml"/><Relationship Id="rId88" Type="http://schemas.openxmlformats.org/officeDocument/2006/relationships/slide" Target="slides/slide82.xml"/><Relationship Id="rId43" Type="http://schemas.openxmlformats.org/officeDocument/2006/relationships/slide" Target="slides/slide37.xml"/><Relationship Id="rId87" Type="http://schemas.openxmlformats.org/officeDocument/2006/relationships/slide" Target="slides/slide8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slide" Target="slides/slide73.xml"/><Relationship Id="rId34" Type="http://schemas.openxmlformats.org/officeDocument/2006/relationships/slide" Target="slides/slide28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95" Type="http://customschemas.google.com/relationships/presentationmetadata" Target="metadata"/><Relationship Id="rId50" Type="http://schemas.openxmlformats.org/officeDocument/2006/relationships/slide" Target="slides/slide44.xml"/><Relationship Id="rId94" Type="http://schemas.openxmlformats.org/officeDocument/2006/relationships/slide" Target="slides/slide88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22.png"/></Relationships>
</file>

<file path=ppt/drawings/_rels/vmlDrawing2.vml.rels><?xml version="1.0" encoding="UTF-8" standalone="yes"?><Relationships xmlns="http://schemas.openxmlformats.org/package/2006/relationships"><Relationship Id="rId1" Type="http://schemas.openxmlformats.org/officeDocument/2006/relationships/image" Target="../media/image48.png"/></Relationships>
</file>

<file path=ppt/drawings/_rels/vmlDrawing3.vml.rels><?xml version="1.0" encoding="UTF-8" standalone="yes"?><Relationships xmlns="http://schemas.openxmlformats.org/package/2006/relationships"><Relationship Id="rId1" Type="http://schemas.openxmlformats.org/officeDocument/2006/relationships/image" Target="../media/image37.png"/></Relationships>
</file>

<file path=ppt/drawings/_rels/vmlDrawing4.vml.rels><?xml version="1.0" encoding="UTF-8" standalone="yes"?><Relationships xmlns="http://schemas.openxmlformats.org/package/2006/relationships"><Relationship Id="rId1" Type="http://schemas.openxmlformats.org/officeDocument/2006/relationships/image" Target="../media/image32.png"/></Relationships>
</file>

<file path=ppt/drawings/_rels/vmlDrawing5.vml.rels><?xml version="1.0" encoding="UTF-8" standalone="yes"?><Relationships xmlns="http://schemas.openxmlformats.org/package/2006/relationships"><Relationship Id="rId1" Type="http://schemas.openxmlformats.org/officeDocument/2006/relationships/image" Target="../media/image45.png"/></Relationships>
</file>

<file path=ppt/drawings/_rels/vmlDrawing6.vml.rels><?xml version="1.0" encoding="UTF-8" standalone="yes"?><Relationships xmlns="http://schemas.openxmlformats.org/package/2006/relationships"><Relationship Id="rId1" Type="http://schemas.openxmlformats.org/officeDocument/2006/relationships/image" Target="../media/image36.png"/></Relationships>
</file>

<file path=ppt/drawings/_rels/vmlDrawing7.vml.rels><?xml version="1.0" encoding="UTF-8" standalone="yes"?><Relationships xmlns="http://schemas.openxmlformats.org/package/2006/relationships"><Relationship Id="rId1" Type="http://schemas.openxmlformats.org/officeDocument/2006/relationships/image" Target="../media/image43.png"/></Relationships>
</file>

<file path=ppt/drawings/_rels/vmlDrawing8.vml.rels><?xml version="1.0" encoding="UTF-8" standalone="yes"?><Relationships xmlns="http://schemas.openxmlformats.org/package/2006/relationships"><Relationship Id="rId1" Type="http://schemas.openxmlformats.org/officeDocument/2006/relationships/image" Target="../media/image38.png"/></Relationships>
</file>

<file path=ppt/drawings/_rels/vmlDrawing9.vml.rels><?xml version="1.0" encoding="UTF-8" standalone="yes"?><Relationships xmlns="http://schemas.openxmlformats.org/package/2006/relationships"><Relationship Id="rId1" Type="http://schemas.openxmlformats.org/officeDocument/2006/relationships/image" Target="../media/image40.png"/></Relationships>
</file>

<file path=ppt/drawings/_rels/vmlDrawing10.vml.rels><?xml version="1.0" encoding="UTF-8" standalone="yes"?><Relationships xmlns="http://schemas.openxmlformats.org/package/2006/relationships"><Relationship Id="rId1" Type="http://schemas.openxmlformats.org/officeDocument/2006/relationships/image" Target="../media/image41.png"/></Relationships>
</file>

<file path=ppt/drawings/_rels/vmlDrawing11.vml.rels><?xml version="1.0" encoding="UTF-8" standalone="yes"?>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12.vml.rels><?xml version="1.0" encoding="UTF-8" standalone="yes"?><Relationships xmlns="http://schemas.openxmlformats.org/package/2006/relationships"><Relationship Id="rId1" Type="http://schemas.openxmlformats.org/officeDocument/2006/relationships/image" Target="../media/image58.png"/></Relationships>
</file>

<file path=ppt/drawings/_rels/vmlDrawing13.vml.rels><?xml version="1.0" encoding="UTF-8" standalone="yes"?><Relationships xmlns="http://schemas.openxmlformats.org/package/2006/relationships"><Relationship Id="rId1" Type="http://schemas.openxmlformats.org/officeDocument/2006/relationships/image" Target="../media/image46.png"/></Relationships>
</file>

<file path=ppt/drawings/_rels/vmlDrawing14.vml.rels><?xml version="1.0" encoding="UTF-8" standalone="yes"?><Relationships xmlns="http://schemas.openxmlformats.org/package/2006/relationships"><Relationship Id="rId1" Type="http://schemas.openxmlformats.org/officeDocument/2006/relationships/image" Target="../media/image51.png"/></Relationships>
</file>

<file path=ppt/drawings/_rels/vmlDrawing15.vml.rels><?xml version="1.0" encoding="UTF-8" standalone="yes"?><Relationships xmlns="http://schemas.openxmlformats.org/package/2006/relationships"><Relationship Id="rId1" Type="http://schemas.openxmlformats.org/officeDocument/2006/relationships/image" Target="../media/image47.png"/></Relationships>
</file>

<file path=ppt/drawings/_rels/vmlDrawing16.vml.rels><?xml version="1.0" encoding="UTF-8" standalone="yes"?><Relationships xmlns="http://schemas.openxmlformats.org/package/2006/relationships"><Relationship Id="rId1" Type="http://schemas.openxmlformats.org/officeDocument/2006/relationships/image" Target="../media/image59.png"/></Relationships>
</file>

<file path=ppt/drawings/_rels/vmlDrawing17.vml.rels><?xml version="1.0" encoding="UTF-8" standalone="yes"?>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18.vml.rels><?xml version="1.0" encoding="UTF-8" standalone="yes"?><Relationships xmlns="http://schemas.openxmlformats.org/package/2006/relationships"><Relationship Id="rId1" Type="http://schemas.openxmlformats.org/officeDocument/2006/relationships/image" Target="../media/image53.png"/></Relationships>
</file>

<file path=ppt/drawings/_rels/vmlDrawing19.vml.rels><?xml version="1.0" encoding="UTF-8" standalone="yes"?><Relationships xmlns="http://schemas.openxmlformats.org/package/2006/relationships"><Relationship Id="rId1" Type="http://schemas.openxmlformats.org/officeDocument/2006/relationships/image" Target="../media/image64.png"/></Relationships>
</file>

<file path=ppt/drawings/_rels/vmlDrawing20.vml.rels><?xml version="1.0" encoding="UTF-8" standalone="yes"?><Relationships xmlns="http://schemas.openxmlformats.org/package/2006/relationships"><Relationship Id="rId1" Type="http://schemas.openxmlformats.org/officeDocument/2006/relationships/image" Target="../media/image66.png"/></Relationships>
</file>

<file path=ppt/drawings/_rels/vmlDrawing21.vml.rels><?xml version="1.0" encoding="UTF-8" standalone="yes"?><Relationships xmlns="http://schemas.openxmlformats.org/package/2006/relationships"><Relationship Id="rId1" Type="http://schemas.openxmlformats.org/officeDocument/2006/relationships/image" Target="../media/image61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2" name="Google Shape;18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7" name="Google Shape;24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</a:t>
            </a:r>
            <a:endParaRPr/>
          </a:p>
        </p:txBody>
      </p:sp>
      <p:sp>
        <p:nvSpPr>
          <p:cNvPr id="248" name="Google Shape;248;p1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0" name="Google Shape;260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B</a:t>
            </a:r>
            <a:endParaRPr/>
          </a:p>
        </p:txBody>
      </p:sp>
      <p:sp>
        <p:nvSpPr>
          <p:cNvPr id="261" name="Google Shape;261;p1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7" name="Google Shape;267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B</a:t>
            </a:r>
            <a:endParaRPr/>
          </a:p>
        </p:txBody>
      </p:sp>
      <p:sp>
        <p:nvSpPr>
          <p:cNvPr id="268" name="Google Shape;268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6" name="Google Shape;296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2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7" name="Google Shape;347;p3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3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7" name="Google Shape;367;p3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3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3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9" name="Google Shape;409;p4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4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4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4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4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5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52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488" name="Google Shape;488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9" name="Google Shape;489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p5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p5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5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5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5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5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2" name="Google Shape;542;p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6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6" name="Google Shape;556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6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0" name="Google Shape;570;p6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6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6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6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6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6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7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7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7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8" name="Google Shape;628;p7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74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35" name="Google Shape;635;p7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36" name="Google Shape;636;p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RA MASS AIDS WITH TR</a:t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7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7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53" name="Google Shape;653;p7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4" name="Google Shape;654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7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7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1" name="Google Shape;681;p8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8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8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1" name="Google Shape;701;p8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8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3" name="Google Shape;713;p8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8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8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1" name="Google Shape;731;p8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90"/>
          <p:cNvSpPr txBox="1"/>
          <p:nvPr>
            <p:ph type="ctrTitle"/>
          </p:nvPr>
        </p:nvSpPr>
        <p:spPr>
          <a:xfrm>
            <a:off x="315913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48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0"/>
          <p:cNvSpPr txBox="1"/>
          <p:nvPr>
            <p:ph idx="1" type="subTitle"/>
          </p:nvPr>
        </p:nvSpPr>
        <p:spPr>
          <a:xfrm>
            <a:off x="849313" y="3049588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spcBef>
                <a:spcPts val="640"/>
              </a:spcBef>
              <a:spcAft>
                <a:spcPts val="0"/>
              </a:spcAft>
              <a:buSzPts val="2240"/>
              <a:buFont typeface="Noto Sans Symbols"/>
              <a:buNone/>
              <a:defRPr sz="3200"/>
            </a:lvl1pPr>
            <a:lvl2pPr lvl="1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9pPr>
          </a:lstStyle>
          <a:p/>
        </p:txBody>
      </p:sp>
      <p:sp>
        <p:nvSpPr>
          <p:cNvPr id="52" name="Google Shape;52;p90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92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9pPr>
          </a:lstStyle>
          <a:p/>
        </p:txBody>
      </p:sp>
      <p:sp>
        <p:nvSpPr>
          <p:cNvPr id="97" name="Google Shape;97;p92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9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92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3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9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93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9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94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9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94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95"/>
          <p:cNvSpPr txBox="1"/>
          <p:nvPr>
            <p:ph type="title"/>
          </p:nvPr>
        </p:nvSpPr>
        <p:spPr>
          <a:xfrm rot="5400000">
            <a:off x="4653757" y="2097881"/>
            <a:ext cx="6008687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95"/>
          <p:cNvSpPr txBox="1"/>
          <p:nvPr>
            <p:ph idx="1" type="body"/>
          </p:nvPr>
        </p:nvSpPr>
        <p:spPr>
          <a:xfrm rot="5400000">
            <a:off x="462757" y="116682"/>
            <a:ext cx="6008687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9pPr>
          </a:lstStyle>
          <a:p/>
        </p:txBody>
      </p:sp>
      <p:sp>
        <p:nvSpPr>
          <p:cNvPr id="112" name="Google Shape;112;p95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9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95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96"/>
          <p:cNvSpPr txBox="1"/>
          <p:nvPr>
            <p:ph idx="1" type="body"/>
          </p:nvPr>
        </p:nvSpPr>
        <p:spPr>
          <a:xfrm rot="5400000">
            <a:off x="2366169" y="-189707"/>
            <a:ext cx="44116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1pPr>
            <a:lvl2pPr indent="-308610" lvl="1" marL="9144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/>
            </a:lvl9pPr>
          </a:lstStyle>
          <a:p/>
        </p:txBody>
      </p:sp>
      <p:sp>
        <p:nvSpPr>
          <p:cNvPr id="118" name="Google Shape;118;p96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9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96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9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9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9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25" name="Google Shape;125;p97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9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97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9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spcBef>
                <a:spcPts val="640"/>
              </a:spcBef>
              <a:spcAft>
                <a:spcPts val="0"/>
              </a:spcAft>
              <a:buSzPts val="2240"/>
              <a:buChar char="●"/>
              <a:defRPr sz="3200"/>
            </a:lvl1pPr>
            <a:lvl2pPr indent="-353060" lvl="1" marL="91440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2pPr>
            <a:lvl3pPr indent="-335280" lvl="2" marL="13716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3pPr>
            <a:lvl4pPr indent="-323850" lvl="3" marL="1828800" algn="l">
              <a:spcBef>
                <a:spcPts val="400"/>
              </a:spcBef>
              <a:spcAft>
                <a:spcPts val="0"/>
              </a:spcAft>
              <a:buSzPts val="1500"/>
              <a:buChar char="▪"/>
              <a:defRPr sz="2000"/>
            </a:lvl4pPr>
            <a:lvl5pPr indent="-330200" lvl="4" marL="22860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5pPr>
            <a:lvl6pPr indent="-330200" lvl="5" marL="27432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6pPr>
            <a:lvl7pPr indent="-330200" lvl="6" marL="32004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7pPr>
            <a:lvl8pPr indent="-330200" lvl="7" marL="36576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8pPr>
            <a:lvl9pPr indent="-330200" lvl="8" marL="4114800" algn="l">
              <a:spcBef>
                <a:spcPts val="400"/>
              </a:spcBef>
              <a:spcAft>
                <a:spcPts val="0"/>
              </a:spcAft>
              <a:buSzPts val="1600"/>
              <a:buChar char="▪"/>
              <a:defRPr sz="2000"/>
            </a:lvl9pPr>
          </a:lstStyle>
          <a:p/>
        </p:txBody>
      </p:sp>
      <p:sp>
        <p:nvSpPr>
          <p:cNvPr id="131" name="Google Shape;131;p9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84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675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132" name="Google Shape;132;p98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9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98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9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38" name="Google Shape;138;p9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1pPr>
            <a:lvl2pPr indent="-317500" lvl="1" marL="9144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3pPr>
            <a:lvl4pPr indent="-304800" lvl="3" marL="18288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4pPr>
            <a:lvl5pPr indent="-309879" lvl="4" marL="22860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5pPr>
            <a:lvl6pPr indent="-309879" lvl="5" marL="27432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6pPr>
            <a:lvl7pPr indent="-309879" lvl="6" marL="32004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7pPr>
            <a:lvl8pPr indent="-309879" lvl="7" marL="36576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8pPr>
            <a:lvl9pPr indent="-309879" lvl="8" marL="41148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9pPr>
          </a:lstStyle>
          <a:p/>
        </p:txBody>
      </p:sp>
      <p:sp>
        <p:nvSpPr>
          <p:cNvPr id="139" name="Google Shape;139;p9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140" name="Google Shape;140;p9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1pPr>
            <a:lvl2pPr indent="-317500" lvl="1" marL="9144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2pPr>
            <a:lvl3pPr indent="-308610" lvl="2" marL="1371600" algn="l">
              <a:spcBef>
                <a:spcPts val="360"/>
              </a:spcBef>
              <a:spcAft>
                <a:spcPts val="0"/>
              </a:spcAft>
              <a:buSzPts val="1260"/>
              <a:buChar char="●"/>
              <a:defRPr sz="1800"/>
            </a:lvl3pPr>
            <a:lvl4pPr indent="-304800" lvl="3" marL="1828800" algn="l">
              <a:spcBef>
                <a:spcPts val="320"/>
              </a:spcBef>
              <a:spcAft>
                <a:spcPts val="0"/>
              </a:spcAft>
              <a:buSzPts val="1200"/>
              <a:buChar char="▪"/>
              <a:defRPr sz="1600"/>
            </a:lvl4pPr>
            <a:lvl5pPr indent="-309879" lvl="4" marL="22860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5pPr>
            <a:lvl6pPr indent="-309879" lvl="5" marL="27432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6pPr>
            <a:lvl7pPr indent="-309879" lvl="6" marL="32004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7pPr>
            <a:lvl8pPr indent="-309879" lvl="7" marL="36576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8pPr>
            <a:lvl9pPr indent="-309879" lvl="8" marL="4114800" algn="l">
              <a:spcBef>
                <a:spcPts val="320"/>
              </a:spcBef>
              <a:spcAft>
                <a:spcPts val="0"/>
              </a:spcAft>
              <a:buSzPts val="1280"/>
              <a:buChar char="▪"/>
              <a:defRPr sz="1600"/>
            </a:lvl9pPr>
          </a:lstStyle>
          <a:p/>
        </p:txBody>
      </p:sp>
      <p:sp>
        <p:nvSpPr>
          <p:cNvPr id="141" name="Google Shape;141;p99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9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9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100"/>
          <p:cNvSpPr txBox="1"/>
          <p:nvPr>
            <p:ph idx="1" type="body"/>
          </p:nvPr>
        </p:nvSpPr>
        <p:spPr>
          <a:xfrm>
            <a:off x="457200" y="1719263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1pPr>
            <a:lvl2pPr indent="-335280" lvl="1" marL="9144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9pPr>
          </a:lstStyle>
          <a:p/>
        </p:txBody>
      </p:sp>
      <p:sp>
        <p:nvSpPr>
          <p:cNvPr id="147" name="Google Shape;147;p100"/>
          <p:cNvSpPr txBox="1"/>
          <p:nvPr>
            <p:ph idx="2" type="body"/>
          </p:nvPr>
        </p:nvSpPr>
        <p:spPr>
          <a:xfrm>
            <a:off x="4648200" y="1719263"/>
            <a:ext cx="4038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spcBef>
                <a:spcPts val="560"/>
              </a:spcBef>
              <a:spcAft>
                <a:spcPts val="0"/>
              </a:spcAft>
              <a:buSzPts val="1960"/>
              <a:buChar char="●"/>
              <a:defRPr sz="2800"/>
            </a:lvl1pPr>
            <a:lvl2pPr indent="-335280" lvl="1" marL="914400" algn="l">
              <a:spcBef>
                <a:spcPts val="480"/>
              </a:spcBef>
              <a:spcAft>
                <a:spcPts val="0"/>
              </a:spcAft>
              <a:buSzPts val="1680"/>
              <a:buChar char="●"/>
              <a:defRPr sz="2400"/>
            </a:lvl2pPr>
            <a:lvl3pPr indent="-317500" lvl="2" marL="1371600" algn="l">
              <a:spcBef>
                <a:spcPts val="400"/>
              </a:spcBef>
              <a:spcAft>
                <a:spcPts val="0"/>
              </a:spcAft>
              <a:buSzPts val="1400"/>
              <a:buChar char="●"/>
              <a:defRPr sz="2000"/>
            </a:lvl3pPr>
            <a:lvl4pPr indent="-314325" lvl="3" marL="1828800" algn="l">
              <a:spcBef>
                <a:spcPts val="360"/>
              </a:spcBef>
              <a:spcAft>
                <a:spcPts val="0"/>
              </a:spcAft>
              <a:buSzPts val="1350"/>
              <a:buChar char="▪"/>
              <a:defRPr sz="1800"/>
            </a:lvl4pPr>
            <a:lvl5pPr indent="-320039" lvl="4" marL="22860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5pPr>
            <a:lvl6pPr indent="-320039" lvl="5" marL="27432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6pPr>
            <a:lvl7pPr indent="-320039" lvl="6" marL="32004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7pPr>
            <a:lvl8pPr indent="-320040" lvl="7" marL="36576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8pPr>
            <a:lvl9pPr indent="-320040" lvl="8" marL="4114800" algn="l">
              <a:spcBef>
                <a:spcPts val="360"/>
              </a:spcBef>
              <a:spcAft>
                <a:spcPts val="0"/>
              </a:spcAft>
              <a:buSzPts val="1440"/>
              <a:buChar char="▪"/>
              <a:defRPr sz="1800"/>
            </a:lvl9pPr>
          </a:lstStyle>
          <a:p/>
        </p:txBody>
      </p:sp>
      <p:sp>
        <p:nvSpPr>
          <p:cNvPr id="148" name="Google Shape;148;p100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10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00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10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260"/>
              <a:buNone/>
              <a:defRPr sz="1800"/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050"/>
              <a:buNone/>
              <a:defRPr sz="1400"/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120"/>
              <a:buNone/>
              <a:defRPr sz="1400"/>
            </a:lvl9pPr>
          </a:lstStyle>
          <a:p/>
        </p:txBody>
      </p:sp>
      <p:sp>
        <p:nvSpPr>
          <p:cNvPr id="154" name="Google Shape;154;p101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10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0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89"/>
          <p:cNvCxnSpPr/>
          <p:nvPr/>
        </p:nvCxnSpPr>
        <p:spPr>
          <a:xfrm>
            <a:off x="7315200" y="1066800"/>
            <a:ext cx="0" cy="44958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grpSp>
        <p:nvGrpSpPr>
          <p:cNvPr id="11" name="Google Shape;11;p89"/>
          <p:cNvGrpSpPr/>
          <p:nvPr/>
        </p:nvGrpSpPr>
        <p:grpSpPr>
          <a:xfrm>
            <a:off x="7493000" y="2992437"/>
            <a:ext cx="1338262" cy="2189162"/>
            <a:chOff x="4704" y="1885"/>
            <a:chExt cx="843" cy="1379"/>
          </a:xfrm>
        </p:grpSpPr>
        <p:sp>
          <p:nvSpPr>
            <p:cNvPr id="12" name="Google Shape;12;p89"/>
            <p:cNvSpPr/>
            <p:nvPr/>
          </p:nvSpPr>
          <p:spPr>
            <a:xfrm>
              <a:off x="4704" y="1885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" name="Google Shape;13;p89"/>
            <p:cNvSpPr/>
            <p:nvPr/>
          </p:nvSpPr>
          <p:spPr>
            <a:xfrm>
              <a:off x="4883" y="1885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" name="Google Shape;14;p89"/>
            <p:cNvSpPr/>
            <p:nvPr/>
          </p:nvSpPr>
          <p:spPr>
            <a:xfrm>
              <a:off x="5062" y="1885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" name="Google Shape;15;p89"/>
            <p:cNvSpPr/>
            <p:nvPr/>
          </p:nvSpPr>
          <p:spPr>
            <a:xfrm>
              <a:off x="4704" y="2064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89"/>
            <p:cNvSpPr/>
            <p:nvPr/>
          </p:nvSpPr>
          <p:spPr>
            <a:xfrm>
              <a:off x="4883" y="2064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89"/>
            <p:cNvSpPr/>
            <p:nvPr/>
          </p:nvSpPr>
          <p:spPr>
            <a:xfrm>
              <a:off x="5062" y="2064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89"/>
            <p:cNvSpPr/>
            <p:nvPr/>
          </p:nvSpPr>
          <p:spPr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89"/>
            <p:cNvSpPr/>
            <p:nvPr/>
          </p:nvSpPr>
          <p:spPr>
            <a:xfrm>
              <a:off x="4704" y="2243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89"/>
            <p:cNvSpPr/>
            <p:nvPr/>
          </p:nvSpPr>
          <p:spPr>
            <a:xfrm>
              <a:off x="4883" y="2243"/>
              <a:ext cx="127" cy="12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89"/>
            <p:cNvSpPr/>
            <p:nvPr/>
          </p:nvSpPr>
          <p:spPr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89"/>
            <p:cNvSpPr/>
            <p:nvPr/>
          </p:nvSpPr>
          <p:spPr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89"/>
            <p:cNvSpPr/>
            <p:nvPr/>
          </p:nvSpPr>
          <p:spPr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89"/>
            <p:cNvSpPr/>
            <p:nvPr/>
          </p:nvSpPr>
          <p:spPr>
            <a:xfrm>
              <a:off x="4704" y="2421"/>
              <a:ext cx="127" cy="128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89"/>
            <p:cNvSpPr/>
            <p:nvPr/>
          </p:nvSpPr>
          <p:spPr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89"/>
            <p:cNvSpPr/>
            <p:nvPr/>
          </p:nvSpPr>
          <p:spPr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89"/>
            <p:cNvSpPr/>
            <p:nvPr/>
          </p:nvSpPr>
          <p:spPr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89"/>
            <p:cNvSpPr/>
            <p:nvPr/>
          </p:nvSpPr>
          <p:spPr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89"/>
            <p:cNvSpPr/>
            <p:nvPr/>
          </p:nvSpPr>
          <p:spPr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89"/>
            <p:cNvSpPr/>
            <p:nvPr/>
          </p:nvSpPr>
          <p:spPr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" name="Google Shape;31;p89"/>
            <p:cNvSpPr/>
            <p:nvPr/>
          </p:nvSpPr>
          <p:spPr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89"/>
            <p:cNvSpPr/>
            <p:nvPr/>
          </p:nvSpPr>
          <p:spPr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89"/>
            <p:cNvSpPr/>
            <p:nvPr/>
          </p:nvSpPr>
          <p:spPr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89"/>
            <p:cNvSpPr/>
            <p:nvPr/>
          </p:nvSpPr>
          <p:spPr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89"/>
            <p:cNvSpPr/>
            <p:nvPr/>
          </p:nvSpPr>
          <p:spPr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89"/>
            <p:cNvSpPr/>
            <p:nvPr/>
          </p:nvSpPr>
          <p:spPr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89"/>
            <p:cNvSpPr/>
            <p:nvPr/>
          </p:nvSpPr>
          <p:spPr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89"/>
            <p:cNvSpPr/>
            <p:nvPr/>
          </p:nvSpPr>
          <p:spPr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89"/>
            <p:cNvSpPr/>
            <p:nvPr/>
          </p:nvSpPr>
          <p:spPr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89"/>
            <p:cNvSpPr/>
            <p:nvPr/>
          </p:nvSpPr>
          <p:spPr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89"/>
            <p:cNvSpPr/>
            <p:nvPr/>
          </p:nvSpPr>
          <p:spPr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89"/>
            <p:cNvSpPr/>
            <p:nvPr/>
          </p:nvSpPr>
          <p:spPr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" name="Google Shape;43;p89"/>
          <p:cNvCxnSpPr/>
          <p:nvPr/>
        </p:nvCxnSpPr>
        <p:spPr>
          <a:xfrm>
            <a:off x="304800" y="2819400"/>
            <a:ext cx="82296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44" name="Google Shape;44;p8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5" name="Google Shape;45;p89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4169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835" lvl="2" marL="1371600" marR="0" rtl="0" algn="l"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Google Shape;46;p89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Google Shape;47;p8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89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" name="Google Shape;56;p91"/>
          <p:cNvCxnSpPr/>
          <p:nvPr/>
        </p:nvCxnSpPr>
        <p:spPr>
          <a:xfrm>
            <a:off x="7962900" y="152400"/>
            <a:ext cx="0" cy="15240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57" name="Google Shape;57;p9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3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91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1950" lvl="0" marL="4572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4169" lvl="1" marL="914400" marR="0" rtl="0" algn="l"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  <a:defRPr b="0" i="0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835" lvl="2" marL="1371600" marR="0" rtl="0" algn="l"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  <a:defRPr b="0" i="0" sz="2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91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" name="Google Shape;60;p9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91"/>
          <p:cNvSpPr txBox="1"/>
          <p:nvPr>
            <p:ph idx="12" type="sldNum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  <p:grpSp>
        <p:nvGrpSpPr>
          <p:cNvPr id="62" name="Google Shape;62;p91"/>
          <p:cNvGrpSpPr/>
          <p:nvPr/>
        </p:nvGrpSpPr>
        <p:grpSpPr>
          <a:xfrm>
            <a:off x="8153400" y="152400"/>
            <a:ext cx="792162" cy="1295400"/>
            <a:chOff x="5136" y="960"/>
            <a:chExt cx="528" cy="864"/>
          </a:xfrm>
        </p:grpSpPr>
        <p:sp>
          <p:nvSpPr>
            <p:cNvPr id="63" name="Google Shape;63;p91"/>
            <p:cNvSpPr/>
            <p:nvPr/>
          </p:nvSpPr>
          <p:spPr>
            <a:xfrm>
              <a:off x="5136" y="960"/>
              <a:ext cx="80" cy="8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91"/>
            <p:cNvSpPr/>
            <p:nvPr/>
          </p:nvSpPr>
          <p:spPr>
            <a:xfrm>
              <a:off x="5248" y="960"/>
              <a:ext cx="79" cy="8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91"/>
            <p:cNvSpPr/>
            <p:nvPr/>
          </p:nvSpPr>
          <p:spPr>
            <a:xfrm>
              <a:off x="5360" y="960"/>
              <a:ext cx="76" cy="8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91"/>
            <p:cNvSpPr/>
            <p:nvPr/>
          </p:nvSpPr>
          <p:spPr>
            <a:xfrm>
              <a:off x="5136" y="1072"/>
              <a:ext cx="80" cy="7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91"/>
            <p:cNvSpPr/>
            <p:nvPr/>
          </p:nvSpPr>
          <p:spPr>
            <a:xfrm>
              <a:off x="5248" y="1072"/>
              <a:ext cx="79" cy="7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91"/>
            <p:cNvSpPr/>
            <p:nvPr/>
          </p:nvSpPr>
          <p:spPr>
            <a:xfrm>
              <a:off x="5360" y="1072"/>
              <a:ext cx="76" cy="77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91"/>
            <p:cNvSpPr/>
            <p:nvPr/>
          </p:nvSpPr>
          <p:spPr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91"/>
            <p:cNvSpPr/>
            <p:nvPr/>
          </p:nvSpPr>
          <p:spPr>
            <a:xfrm>
              <a:off x="5136" y="1184"/>
              <a:ext cx="80" cy="7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91"/>
            <p:cNvSpPr/>
            <p:nvPr/>
          </p:nvSpPr>
          <p:spPr>
            <a:xfrm>
              <a:off x="5248" y="1184"/>
              <a:ext cx="79" cy="73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91"/>
            <p:cNvSpPr/>
            <p:nvPr/>
          </p:nvSpPr>
          <p:spPr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91"/>
            <p:cNvSpPr/>
            <p:nvPr/>
          </p:nvSpPr>
          <p:spPr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91"/>
            <p:cNvSpPr/>
            <p:nvPr/>
          </p:nvSpPr>
          <p:spPr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91"/>
            <p:cNvSpPr/>
            <p:nvPr/>
          </p:nvSpPr>
          <p:spPr>
            <a:xfrm>
              <a:off x="5136" y="1296"/>
              <a:ext cx="80" cy="8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91"/>
            <p:cNvSpPr/>
            <p:nvPr/>
          </p:nvSpPr>
          <p:spPr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91"/>
            <p:cNvSpPr/>
            <p:nvPr/>
          </p:nvSpPr>
          <p:spPr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91"/>
            <p:cNvSpPr/>
            <p:nvPr/>
          </p:nvSpPr>
          <p:spPr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91"/>
            <p:cNvSpPr/>
            <p:nvPr/>
          </p:nvSpPr>
          <p:spPr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91"/>
            <p:cNvSpPr/>
            <p:nvPr/>
          </p:nvSpPr>
          <p:spPr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91"/>
            <p:cNvSpPr/>
            <p:nvPr/>
          </p:nvSpPr>
          <p:spPr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91"/>
            <p:cNvSpPr/>
            <p:nvPr/>
          </p:nvSpPr>
          <p:spPr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91"/>
            <p:cNvSpPr/>
            <p:nvPr/>
          </p:nvSpPr>
          <p:spPr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91"/>
            <p:cNvSpPr/>
            <p:nvPr/>
          </p:nvSpPr>
          <p:spPr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91"/>
            <p:cNvSpPr/>
            <p:nvPr/>
          </p:nvSpPr>
          <p:spPr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91"/>
            <p:cNvSpPr/>
            <p:nvPr/>
          </p:nvSpPr>
          <p:spPr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91"/>
            <p:cNvSpPr/>
            <p:nvPr/>
          </p:nvSpPr>
          <p:spPr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91"/>
            <p:cNvSpPr/>
            <p:nvPr/>
          </p:nvSpPr>
          <p:spPr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91"/>
            <p:cNvSpPr/>
            <p:nvPr/>
          </p:nvSpPr>
          <p:spPr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91"/>
            <p:cNvSpPr/>
            <p:nvPr/>
          </p:nvSpPr>
          <p:spPr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91"/>
            <p:cNvSpPr/>
            <p:nvPr/>
          </p:nvSpPr>
          <p:spPr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91"/>
            <p:cNvSpPr/>
            <p:nvPr/>
          </p:nvSpPr>
          <p:spPr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91"/>
            <p:cNvSpPr/>
            <p:nvPr/>
          </p:nvSpPr>
          <p:spPr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0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7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1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9.png"/><Relationship Id="rId4" Type="http://schemas.openxmlformats.org/officeDocument/2006/relationships/image" Target="../media/image2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vmlDrawing" Target="../drawings/vmlDrawing1.vml"/><Relationship Id="rId4" Type="http://schemas.openxmlformats.org/officeDocument/2006/relationships/oleObject" Target="../embeddings/oleObject1.bin"/><Relationship Id="rId5" Type="http://schemas.openxmlformats.org/officeDocument/2006/relationships/oleObject" Target="../embeddings/oleObject1.bin"/><Relationship Id="rId6" Type="http://schemas.openxmlformats.org/officeDocument/2006/relationships/image" Target="../media/image2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2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5.png"/><Relationship Id="rId4" Type="http://schemas.openxmlformats.org/officeDocument/2006/relationships/image" Target="../media/image2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1.jpg"/><Relationship Id="rId4" Type="http://schemas.openxmlformats.org/officeDocument/2006/relationships/image" Target="../media/image29.jpg"/><Relationship Id="rId5" Type="http://schemas.openxmlformats.org/officeDocument/2006/relationships/image" Target="../media/image2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vmlDrawing" Target="../drawings/vmlDrawing2.vml"/><Relationship Id="rId4" Type="http://schemas.openxmlformats.org/officeDocument/2006/relationships/oleObject" Target="../embeddings/oleObject2.bin"/><Relationship Id="rId5" Type="http://schemas.openxmlformats.org/officeDocument/2006/relationships/oleObject" Target="../embeddings/oleObject2.bin"/><Relationship Id="rId6" Type="http://schemas.openxmlformats.org/officeDocument/2006/relationships/image" Target="../media/image48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vmlDrawing" Target="../drawings/vmlDrawing3.vml"/><Relationship Id="rId4" Type="http://schemas.openxmlformats.org/officeDocument/2006/relationships/oleObject" Target="../embeddings/oleObject3.bin"/><Relationship Id="rId5" Type="http://schemas.openxmlformats.org/officeDocument/2006/relationships/oleObject" Target="../embeddings/oleObject3.bin"/><Relationship Id="rId6" Type="http://schemas.openxmlformats.org/officeDocument/2006/relationships/image" Target="../media/image37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vmlDrawing" Target="../drawings/vmlDrawing4.vml"/><Relationship Id="rId4" Type="http://schemas.openxmlformats.org/officeDocument/2006/relationships/oleObject" Target="../embeddings/oleObject4.bin"/><Relationship Id="rId5" Type="http://schemas.openxmlformats.org/officeDocument/2006/relationships/oleObject" Target="../embeddings/oleObject4.bin"/><Relationship Id="rId6" Type="http://schemas.openxmlformats.org/officeDocument/2006/relationships/image" Target="../media/image3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vmlDrawing" Target="../drawings/vmlDrawing5.vml"/><Relationship Id="rId4" Type="http://schemas.openxmlformats.org/officeDocument/2006/relationships/oleObject" Target="../embeddings/oleObject5.bin"/><Relationship Id="rId5" Type="http://schemas.openxmlformats.org/officeDocument/2006/relationships/oleObject" Target="../embeddings/oleObject5.bin"/><Relationship Id="rId6" Type="http://schemas.openxmlformats.org/officeDocument/2006/relationships/image" Target="../media/image45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2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vmlDrawing" Target="../drawings/vmlDrawing6.vml"/><Relationship Id="rId4" Type="http://schemas.openxmlformats.org/officeDocument/2006/relationships/oleObject" Target="../embeddings/oleObject6.bin"/><Relationship Id="rId5" Type="http://schemas.openxmlformats.org/officeDocument/2006/relationships/oleObject" Target="../embeddings/oleObject6.bin"/><Relationship Id="rId6" Type="http://schemas.openxmlformats.org/officeDocument/2006/relationships/image" Target="../media/image36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vmlDrawing" Target="../drawings/vmlDrawing7.vml"/><Relationship Id="rId4" Type="http://schemas.openxmlformats.org/officeDocument/2006/relationships/oleObject" Target="../embeddings/oleObject7.bin"/><Relationship Id="rId5" Type="http://schemas.openxmlformats.org/officeDocument/2006/relationships/oleObject" Target="../embeddings/oleObject7.bin"/><Relationship Id="rId6" Type="http://schemas.openxmlformats.org/officeDocument/2006/relationships/image" Target="../media/image4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vmlDrawing" Target="../drawings/vmlDrawing8.vml"/><Relationship Id="rId4" Type="http://schemas.openxmlformats.org/officeDocument/2006/relationships/oleObject" Target="../embeddings/oleObject8.bin"/><Relationship Id="rId5" Type="http://schemas.openxmlformats.org/officeDocument/2006/relationships/oleObject" Target="../embeddings/oleObject8.bin"/><Relationship Id="rId6" Type="http://schemas.openxmlformats.org/officeDocument/2006/relationships/image" Target="../media/image3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vmlDrawing" Target="../drawings/vmlDrawing9.vml"/><Relationship Id="rId4" Type="http://schemas.openxmlformats.org/officeDocument/2006/relationships/oleObject" Target="../embeddings/oleObject9.bin"/><Relationship Id="rId5" Type="http://schemas.openxmlformats.org/officeDocument/2006/relationships/oleObject" Target="../embeddings/oleObject9.bin"/><Relationship Id="rId6" Type="http://schemas.openxmlformats.org/officeDocument/2006/relationships/image" Target="../media/image4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vmlDrawing" Target="../drawings/vmlDrawing10.vml"/><Relationship Id="rId4" Type="http://schemas.openxmlformats.org/officeDocument/2006/relationships/oleObject" Target="../embeddings/oleObject10.bin"/><Relationship Id="rId5" Type="http://schemas.openxmlformats.org/officeDocument/2006/relationships/oleObject" Target="../embeddings/oleObject10.bin"/><Relationship Id="rId6" Type="http://schemas.openxmlformats.org/officeDocument/2006/relationships/image" Target="../media/image4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vmlDrawing" Target="../drawings/vmlDrawing11.vml"/><Relationship Id="rId4" Type="http://schemas.openxmlformats.org/officeDocument/2006/relationships/oleObject" Target="../embeddings/oleObject11.bin"/><Relationship Id="rId5" Type="http://schemas.openxmlformats.org/officeDocument/2006/relationships/oleObject" Target="../embeddings/oleObject11.bin"/><Relationship Id="rId6" Type="http://schemas.openxmlformats.org/officeDocument/2006/relationships/image" Target="../media/image44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4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vmlDrawing" Target="../drawings/vmlDrawing12.vml"/><Relationship Id="rId4" Type="http://schemas.openxmlformats.org/officeDocument/2006/relationships/oleObject" Target="../embeddings/oleObject12.bin"/><Relationship Id="rId5" Type="http://schemas.openxmlformats.org/officeDocument/2006/relationships/oleObject" Target="../embeddings/oleObject12.bin"/><Relationship Id="rId6" Type="http://schemas.openxmlformats.org/officeDocument/2006/relationships/image" Target="../media/image58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9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Relationship Id="rId3" Type="http://schemas.openxmlformats.org/officeDocument/2006/relationships/vmlDrawing" Target="../drawings/vmlDrawing13.vml"/><Relationship Id="rId4" Type="http://schemas.openxmlformats.org/officeDocument/2006/relationships/oleObject" Target="../embeddings/oleObject13.bin"/><Relationship Id="rId5" Type="http://schemas.openxmlformats.org/officeDocument/2006/relationships/oleObject" Target="../embeddings/oleObject13.bin"/><Relationship Id="rId6" Type="http://schemas.openxmlformats.org/officeDocument/2006/relationships/image" Target="../media/image46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5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vmlDrawing" Target="../drawings/vmlDrawing14.vml"/><Relationship Id="rId4" Type="http://schemas.openxmlformats.org/officeDocument/2006/relationships/oleObject" Target="../embeddings/oleObject14.bin"/><Relationship Id="rId5" Type="http://schemas.openxmlformats.org/officeDocument/2006/relationships/oleObject" Target="../embeddings/oleObject14.bin"/><Relationship Id="rId6" Type="http://schemas.openxmlformats.org/officeDocument/2006/relationships/image" Target="../media/image51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7.jp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vmlDrawing" Target="../drawings/vmlDrawing15.vml"/><Relationship Id="rId4" Type="http://schemas.openxmlformats.org/officeDocument/2006/relationships/oleObject" Target="../embeddings/oleObject15.bin"/><Relationship Id="rId5" Type="http://schemas.openxmlformats.org/officeDocument/2006/relationships/oleObject" Target="../embeddings/oleObject15.bin"/><Relationship Id="rId6" Type="http://schemas.openxmlformats.org/officeDocument/2006/relationships/image" Target="../media/image47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vmlDrawing" Target="../drawings/vmlDrawing16.vml"/><Relationship Id="rId4" Type="http://schemas.openxmlformats.org/officeDocument/2006/relationships/oleObject" Target="../embeddings/oleObject16.bin"/><Relationship Id="rId5" Type="http://schemas.openxmlformats.org/officeDocument/2006/relationships/oleObject" Target="../embeddings/oleObject16.bin"/><Relationship Id="rId6" Type="http://schemas.openxmlformats.org/officeDocument/2006/relationships/image" Target="../media/image59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70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vmlDrawing" Target="../drawings/vmlDrawing17.vml"/><Relationship Id="rId4" Type="http://schemas.openxmlformats.org/officeDocument/2006/relationships/oleObject" Target="../embeddings/oleObject17.bin"/><Relationship Id="rId5" Type="http://schemas.openxmlformats.org/officeDocument/2006/relationships/oleObject" Target="../embeddings/oleObject17.bin"/><Relationship Id="rId6" Type="http://schemas.openxmlformats.org/officeDocument/2006/relationships/image" Target="../media/image50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vmlDrawing" Target="../drawings/vmlDrawing18.vml"/><Relationship Id="rId4" Type="http://schemas.openxmlformats.org/officeDocument/2006/relationships/oleObject" Target="../embeddings/oleObject18.bin"/><Relationship Id="rId5" Type="http://schemas.openxmlformats.org/officeDocument/2006/relationships/oleObject" Target="../embeddings/oleObject18.bin"/><Relationship Id="rId6" Type="http://schemas.openxmlformats.org/officeDocument/2006/relationships/image" Target="../media/image53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vmlDrawing" Target="../drawings/vmlDrawing19.vml"/><Relationship Id="rId4" Type="http://schemas.openxmlformats.org/officeDocument/2006/relationships/oleObject" Target="../embeddings/oleObject19.bin"/><Relationship Id="rId5" Type="http://schemas.openxmlformats.org/officeDocument/2006/relationships/oleObject" Target="../embeddings/oleObject19.bin"/><Relationship Id="rId6" Type="http://schemas.openxmlformats.org/officeDocument/2006/relationships/image" Target="../media/image64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vmlDrawing" Target="../drawings/vmlDrawing20.vml"/><Relationship Id="rId4" Type="http://schemas.openxmlformats.org/officeDocument/2006/relationships/oleObject" Target="../embeddings/oleObject20.bin"/><Relationship Id="rId5" Type="http://schemas.openxmlformats.org/officeDocument/2006/relationships/oleObject" Target="../embeddings/oleObject20.bin"/><Relationship Id="rId6" Type="http://schemas.openxmlformats.org/officeDocument/2006/relationships/image" Target="../media/image66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6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vmlDrawing" Target="../drawings/vmlDrawing21.vml"/><Relationship Id="rId4" Type="http://schemas.openxmlformats.org/officeDocument/2006/relationships/oleObject" Target="../embeddings/oleObject21.bin"/><Relationship Id="rId5" Type="http://schemas.openxmlformats.org/officeDocument/2006/relationships/oleObject" Target="../embeddings/oleObject21.bin"/><Relationship Id="rId6" Type="http://schemas.openxmlformats.org/officeDocument/2006/relationships/image" Target="../media/image61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60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71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63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7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77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2.jp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72.jp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5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9.xml"/><Relationship Id="rId3" Type="http://schemas.openxmlformats.org/officeDocument/2006/relationships/image" Target="../media/image76.jpg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73.jp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75.jp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74.jp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80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79.jp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78.jp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"/>
          <p:cNvSpPr txBox="1"/>
          <p:nvPr>
            <p:ph type="ctrTitle"/>
          </p:nvPr>
        </p:nvSpPr>
        <p:spPr>
          <a:xfrm>
            <a:off x="315912" y="466725"/>
            <a:ext cx="6781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Arial"/>
              <a:buNone/>
            </a:pPr>
            <a:r>
              <a:rPr b="1" i="0" lang="en-US" sz="48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INVESTIGATIONS IN CARDIOLOGY</a:t>
            </a:r>
            <a:endParaRPr/>
          </a:p>
        </p:txBody>
      </p:sp>
      <p:sp>
        <p:nvSpPr>
          <p:cNvPr id="162" name="Google Shape;162;p1"/>
          <p:cNvSpPr txBox="1"/>
          <p:nvPr>
            <p:ph idx="1" type="subTitle"/>
          </p:nvPr>
        </p:nvSpPr>
        <p:spPr>
          <a:xfrm>
            <a:off x="849312" y="3049587"/>
            <a:ext cx="6248400" cy="236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DR. E. M. KARARI CARDIOLOGIST/LECTURER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DEPT OF MEDICINE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UNIVERSITY OF NAIROBI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/>
          </a:p>
        </p:txBody>
      </p:sp>
      <p:sp>
        <p:nvSpPr>
          <p:cNvPr id="168" name="Google Shape;168;p2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Investigations serve to confirm diagnosis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 not replace clinical skills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Must be interpreted within the clinical context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Include CXR, ECG (resting and stress), ECHO, cardiac catheterization, coronary angiogram, myocardial perfusion scans MRI, CT scan, LAB tests</a:t>
            </a:r>
            <a:endParaRPr/>
          </a:p>
          <a:p>
            <a:pPr indent="-342900" lvl="0" marL="342900" rtl="0" algn="l">
              <a:lnSpc>
                <a:spcPct val="15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Always treat the patient not the result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CXR</a:t>
            </a:r>
            <a:endParaRPr/>
          </a:p>
        </p:txBody>
      </p:sp>
      <p:sp>
        <p:nvSpPr>
          <p:cNvPr id="174" name="Google Shape;174;p3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Cardiac silhouette gives important information on size and state of heart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Should occupy less than ½ of hemi thorax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Know the chambers forming the borders</a:t>
            </a:r>
            <a:endParaRPr/>
          </a:p>
          <a:p>
            <a:pPr indent="-293687" lvl="2" marL="987425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LT – LV</a:t>
            </a:r>
            <a:endParaRPr/>
          </a:p>
          <a:p>
            <a:pPr indent="-293687" lvl="2" marL="987425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RT- RA</a:t>
            </a:r>
            <a:endParaRPr/>
          </a:p>
          <a:p>
            <a:pPr indent="-293687" lvl="2" marL="987425" rtl="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chemeClr val="accent1"/>
              </a:buClr>
              <a:buSzPts val="1470"/>
              <a:buFont typeface="Noto Sans Symbols"/>
              <a:buChar char="●"/>
            </a:pPr>
            <a:r>
              <a:rPr b="0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LT UPPER BORDER – LA/ pulmonary bay, aortic knuckle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Lung fields – help differentiate cardiac and respiratory causes of dyspnoea e.g, pulmonary oedema / pl. effusion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Ribs – e.g, notching in COA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18749" l="2927" r="47291" t="26042"/>
          <a:stretch/>
        </p:blipFill>
        <p:spPr>
          <a:xfrm>
            <a:off x="228600" y="914400"/>
            <a:ext cx="8555037" cy="533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5"/>
          <p:cNvPicPr preferRelativeResize="0"/>
          <p:nvPr/>
        </p:nvPicPr>
        <p:blipFill rotWithShape="1">
          <a:blip r:embed="rId3">
            <a:alphaModFix/>
          </a:blip>
          <a:srcRect b="12500" l="15226" r="39677" t="20832"/>
          <a:stretch/>
        </p:blipFill>
        <p:spPr>
          <a:xfrm>
            <a:off x="1066800" y="381000"/>
            <a:ext cx="7242175" cy="601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normal x ray chest" id="190" name="Google Shape;190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787" y="1447800"/>
            <a:ext cx="8369300" cy="47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7"/>
          <p:cNvSpPr txBox="1"/>
          <p:nvPr>
            <p:ph idx="1" type="body"/>
          </p:nvPr>
        </p:nvSpPr>
        <p:spPr>
          <a:xfrm>
            <a:off x="304800" y="4572000"/>
            <a:ext cx="79248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20"/>
              <a:buNone/>
            </a:pPr>
            <a:r>
              <a:t/>
            </a:r>
            <a:endParaRPr b="1" i="0" sz="26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1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is Dextrocardia  </a:t>
            </a:r>
            <a:endParaRPr/>
          </a:p>
          <a:p>
            <a:pPr indent="-249555" lvl="0" marL="34290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None/>
            </a:pPr>
            <a:r>
              <a:t/>
            </a:r>
            <a:endParaRPr b="1" i="0" sz="2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SzPts val="1470"/>
              <a:buNone/>
            </a:pPr>
            <a:r>
              <a:rPr b="1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420"/>
              </a:spcBef>
              <a:spcAft>
                <a:spcPts val="0"/>
              </a:spcAft>
              <a:buClr>
                <a:schemeClr val="dk2"/>
              </a:buClr>
              <a:buSzPts val="1470"/>
              <a:buFont typeface="Noto Sans Symbols"/>
              <a:buChar char="●"/>
            </a:pPr>
            <a:r>
              <a:rPr b="1" i="0" lang="en-US" sz="2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patient has Situs inversus; see gastric bubble </a:t>
            </a:r>
            <a:endParaRPr/>
          </a:p>
          <a:p>
            <a:pPr indent="-249555" lvl="0" marL="342900" rtl="0" algn="l">
              <a:spcBef>
                <a:spcPts val="420"/>
              </a:spcBef>
              <a:spcAft>
                <a:spcPts val="0"/>
              </a:spcAft>
              <a:buSzPts val="1470"/>
              <a:buNone/>
            </a:pPr>
            <a:r>
              <a:t/>
            </a:r>
            <a:endParaRPr b="1" i="0" sz="2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SC00736" id="196" name="Google Shape;196;p7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228600"/>
            <a:ext cx="4876800" cy="4608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MASSIVE CARDIOMEGALLY</a:t>
            </a:r>
            <a:endParaRPr/>
          </a:p>
        </p:txBody>
      </p:sp>
      <p:pic>
        <p:nvPicPr>
          <p:cNvPr descr="DSC00039" id="202" name="Google Shape;20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2800" y="1905000"/>
            <a:ext cx="4800600" cy="36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8"/>
          <p:cNvSpPr txBox="1"/>
          <p:nvPr/>
        </p:nvSpPr>
        <p:spPr>
          <a:xfrm>
            <a:off x="152400" y="2057400"/>
            <a:ext cx="312420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Differential diagnoses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include: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Dilated cardiomyopathy 		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Pericardial effusion	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SC00039" id="208" name="Google Shape;20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5800" y="3429000"/>
            <a:ext cx="3784600" cy="2838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normal x ray chest" id="209" name="Google Shape;209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400" y="533400"/>
            <a:ext cx="3914775" cy="220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"/>
          <p:cNvSpPr txBox="1"/>
          <p:nvPr>
            <p:ph idx="1" type="body"/>
          </p:nvPr>
        </p:nvSpPr>
        <p:spPr>
          <a:xfrm>
            <a:off x="0" y="4572000"/>
            <a:ext cx="86868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Cardiomegally </a:t>
            </a:r>
            <a:endParaRPr/>
          </a:p>
          <a:p>
            <a:pPr indent="-609600" lvl="0" marL="6096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 sided consolidation and effusion</a:t>
            </a:r>
            <a:endParaRPr/>
          </a:p>
        </p:txBody>
      </p:sp>
      <p:pic>
        <p:nvPicPr>
          <p:cNvPr descr="DSC01696" id="215" name="Google Shape;21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0200" y="1143000"/>
            <a:ext cx="5486400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10"/>
          <p:cNvSpPr txBox="1"/>
          <p:nvPr/>
        </p:nvSpPr>
        <p:spPr>
          <a:xfrm>
            <a:off x="8153400" y="0"/>
            <a:ext cx="990600" cy="1098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</a:pPr>
            <a:r>
              <a:rPr b="0" i="0" lang="en-US" sz="6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L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11"/>
          <p:cNvPicPr preferRelativeResize="0"/>
          <p:nvPr/>
        </p:nvPicPr>
        <p:blipFill rotWithShape="1">
          <a:blip r:embed="rId3">
            <a:alphaModFix/>
          </a:blip>
          <a:srcRect b="21873" l="15812" r="40262" t="21874"/>
          <a:stretch/>
        </p:blipFill>
        <p:spPr>
          <a:xfrm>
            <a:off x="538162" y="914400"/>
            <a:ext cx="7539037" cy="5429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2"/>
          <p:cNvSpPr txBox="1"/>
          <p:nvPr>
            <p:ph idx="1" type="body"/>
          </p:nvPr>
        </p:nvSpPr>
        <p:spPr>
          <a:xfrm>
            <a:off x="304800" y="228600"/>
            <a:ext cx="8534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b="1" i="0" lang="en-US" sz="30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CXR of a Pastoralist  from Lokichogio </a:t>
            </a:r>
            <a:endParaRPr/>
          </a:p>
          <a:p>
            <a:pPr indent="-209550" lvl="0" marL="342900" rtl="0" algn="l"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b="1" i="0" sz="30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hiringi rs 006" id="227" name="Google Shape;227;p12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47800" y="1219200"/>
            <a:ext cx="52578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prod-images.static.radiopaedia.org/images/2159417/22444d8b512538ea0b2df94cbd9d55_jumbo.jpg" id="232" name="Google Shape;23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84437" y="260350"/>
            <a:ext cx="3095625" cy="299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3"/>
          <p:cNvSpPr txBox="1"/>
          <p:nvPr/>
        </p:nvSpPr>
        <p:spPr>
          <a:xfrm>
            <a:off x="250825" y="3357562"/>
            <a:ext cx="8281987" cy="36306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CXR of a 23 year female with chronic dyspnoea and orthopnoea. </a:t>
            </a:r>
            <a:r>
              <a:rPr b="0" i="0" lang="en-US" sz="28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most likely valvular lesion is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Aortic stenosis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Aortic regurgitation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Mitral regurgitation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Mitral stenosis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Tricuspid regurgitation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echo in infective endocarditis" id="238" name="Google Shape;23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9800" y="260350"/>
            <a:ext cx="4017962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4"/>
          <p:cNvSpPr txBox="1"/>
          <p:nvPr/>
        </p:nvSpPr>
        <p:spPr>
          <a:xfrm>
            <a:off x="250825" y="3068637"/>
            <a:ext cx="8642350" cy="424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Echo of a 30 year old with rheumatic heart disease  presenting with acute decompensated heart failure, fever and noted to have tipped splenomegally. </a:t>
            </a: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Common complications of this condition include all the following except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Embolic stroke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Acute kidney injury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Pulmonary embolism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Anemia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Intractable heart failure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cor pulmonale echocardiography" id="244" name="Google Shape;24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750" y="765175"/>
            <a:ext cx="7632700" cy="5240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lateral stemi ecg images" id="250" name="Google Shape;25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600" y="404664"/>
            <a:ext cx="6991350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6"/>
          <p:cNvSpPr txBox="1"/>
          <p:nvPr/>
        </p:nvSpPr>
        <p:spPr>
          <a:xfrm>
            <a:off x="395287" y="3573462"/>
            <a:ext cx="8208962" cy="3046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ECG of a 62 year old patient who’s presented with 3 hour chest pain and diaphoresis. </a:t>
            </a:r>
            <a:r>
              <a:rPr b="0" i="0" lang="en-US" sz="24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following drugs are indicated except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Asprin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Clopidogrel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Alteplase 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Warfarin 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Artovastatin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lateral stemi ecg images" id="256" name="Google Shape;25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1600" y="404664"/>
            <a:ext cx="6991350" cy="260032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17"/>
          <p:cNvSpPr txBox="1"/>
          <p:nvPr/>
        </p:nvSpPr>
        <p:spPr>
          <a:xfrm>
            <a:off x="323850" y="3357562"/>
            <a:ext cx="8208962" cy="3170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ECG of a 62 year old patient who’s presented with chest pain and diaphoresis.  </a:t>
            </a:r>
            <a:r>
              <a:rPr b="0" i="0" lang="en-US" sz="28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ECG indicative of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Inferior STEMI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Anterior STEMI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NSTEMI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Posterior STEMI</a:t>
            </a:r>
            <a:endParaRPr/>
          </a:p>
          <a:p>
            <a:pPr indent="-152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Lateral STEMI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8"/>
          <p:cNvSpPr txBox="1"/>
          <p:nvPr>
            <p:ph idx="1" type="body"/>
          </p:nvPr>
        </p:nvSpPr>
        <p:spPr>
          <a:xfrm>
            <a:off x="395287" y="3357562"/>
            <a:ext cx="8748712" cy="3284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ECG of a 35 year old alcoholic patient presenting with heart failure. 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Noto Sans Symbols"/>
              <a:buNone/>
            </a:pPr>
            <a:r>
              <a:rPr b="0" i="0" lang="en-US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most appropriate drug for rate control in this patient is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Digoxin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Carvedilol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Atenolol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Amiodarone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2"/>
              </a:buClr>
              <a:buSzPts val="1680"/>
              <a:buFont typeface="Arial"/>
              <a:buAutoNum type="alphaUcPeriod"/>
            </a:pPr>
            <a:r>
              <a:rPr b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Flecainide </a:t>
            </a:r>
            <a:endParaRPr/>
          </a:p>
        </p:txBody>
      </p:sp>
      <p:pic>
        <p:nvPicPr>
          <p:cNvPr descr="Image result for atrial fibrillation ecg" id="264" name="Google Shape;264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9632" y="299916"/>
            <a:ext cx="6088652" cy="2952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9"/>
          <p:cNvSpPr txBox="1"/>
          <p:nvPr/>
        </p:nvSpPr>
        <p:spPr>
          <a:xfrm>
            <a:off x="611187" y="4005262"/>
            <a:ext cx="7777162" cy="26463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rhythm is on the ECG shown is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Atrial fibrillation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Atrial flutter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Sinus tachycardia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Atrial tachycardia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AutoNum type="alphaUcPeriod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Paroxysmal supraventricular tachycardia</a:t>
            </a:r>
            <a:endParaRPr/>
          </a:p>
        </p:txBody>
      </p:sp>
      <p:pic>
        <p:nvPicPr>
          <p:cNvPr descr="Image result for atrial flutter ecg" id="271" name="Google Shape;27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7584" y="404664"/>
            <a:ext cx="6734175" cy="3362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ELECTROCARDIOGRAM</a:t>
            </a:r>
            <a:endParaRPr/>
          </a:p>
        </p:txBody>
      </p:sp>
      <p:sp>
        <p:nvSpPr>
          <p:cNvPr id="277" name="Google Shape;277;p20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Very important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SAN, atrial tissue, AVN, His purkinje system, Lt/Rt bundles, ventricular tissue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Aids in diagnosis of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Ischemic heart disease especially ACS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Chamber enlargement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Arrhythmias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Electrolyte imbalance 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Pericardial disease - effusion 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Pulmonary thromboembolism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2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Analyzing ECG: Key questions</a:t>
            </a:r>
            <a:b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</p:txBody>
      </p:sp>
      <p:sp>
        <p:nvSpPr>
          <p:cNvPr id="283" name="Google Shape;283;p21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What’s the rhythm?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P waves present?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is the P wave related to the </a:t>
            </a:r>
            <a:b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QRS complex?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Is every P wave followed by a QRS complex with a normal P–R interval?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the R-R interval?- heart rate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the axis</a:t>
            </a: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Are ST Segments normal?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encrypted-tbn3.gstatic.com/images?q=tbn:ANd9GcSdZcSUuS9AlW1J7NcBj0v4BGQq_lJcpAMu_C5_GUJ1fjSrlzqPPqQnq9bM" id="288" name="Google Shape;28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990600"/>
            <a:ext cx="7061200" cy="5018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encrypted-tbn0.gstatic.com/images?q=tbn:ANd9GcQ3sRwUjwGtqAguulMGA13Sg2DQ9UqYJOtB3aER-FVqkf5K88p6i18aAhIM" id="293" name="Google Shape;293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66837" y="1111250"/>
            <a:ext cx="6710362" cy="487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encrypted-tbn3.gstatic.com/images?q=tbn:ANd9GcR6k40I1JVbpS08ErPLZJTck1oeYTu4hD7qdY3iSKojaeD4thMSGu36INgN" id="298" name="Google Shape;29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7487" y="1143000"/>
            <a:ext cx="7783512" cy="4772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ecg.utah.edu/img/items/Normal%2012_Lead%20ECG.jpg" id="303" name="Google Shape;30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371600"/>
            <a:ext cx="8286750" cy="3971925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25"/>
          <p:cNvSpPr txBox="1"/>
          <p:nvPr/>
        </p:nvSpPr>
        <p:spPr>
          <a:xfrm>
            <a:off x="1676400" y="381000"/>
            <a:ext cx="3679825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en-US" sz="4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NORMAL ECG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meds.queensu.ca/central/assets/modules/ECG/Normal_ECG.bmp" id="309" name="Google Shape;309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00" y="1676400"/>
            <a:ext cx="7477125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7"/>
          <p:cNvSpPr txBox="1"/>
          <p:nvPr>
            <p:ph type="title"/>
          </p:nvPr>
        </p:nvSpPr>
        <p:spPr>
          <a:xfrm>
            <a:off x="457200" y="0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RYTHM</a:t>
            </a:r>
            <a:endParaRPr/>
          </a:p>
        </p:txBody>
      </p:sp>
      <p:pic>
        <p:nvPicPr>
          <p:cNvPr descr="Rhythm illustration" id="315" name="Google Shape;31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1447800"/>
            <a:ext cx="729615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://www.practicalclinicalskills.com/picts/EKG-irregular.png" id="316" name="Google Shape;31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2787" y="3903662"/>
            <a:ext cx="7212012" cy="25003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2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RATE -Sinus bradycardia</a:t>
            </a:r>
            <a:endParaRPr/>
          </a:p>
        </p:txBody>
      </p:sp>
      <p:sp>
        <p:nvSpPr>
          <p:cNvPr id="322" name="Google Shape;322;p28"/>
          <p:cNvSpPr txBox="1"/>
          <p:nvPr/>
        </p:nvSpPr>
        <p:spPr>
          <a:xfrm>
            <a:off x="0" y="27765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23" name="Google Shape;323;p28"/>
          <p:cNvGraphicFramePr/>
          <p:nvPr/>
        </p:nvGraphicFramePr>
        <p:xfrm>
          <a:off x="609600" y="1981200"/>
          <a:ext cx="8229600" cy="3352800"/>
        </p:xfrm>
        <a:graphic>
          <a:graphicData uri="http://schemas.openxmlformats.org/presentationml/2006/ole">
            <mc:AlternateContent>
              <mc:Choice Requires="v">
                <p:oleObj r:id="rId4" imgH="3352800" imgW="8229600" progId="Paint.Picture" spid="_x0000_s1">
                  <p:embed/>
                </p:oleObj>
              </mc:Choice>
              <mc:Fallback>
                <p:oleObj r:id="rId5" imgH="3352800" imgW="8229600" progId="Paint.Picture">
                  <p:embed/>
                  <p:pic>
                    <p:nvPicPr>
                      <p:cNvPr id="323" name="Google Shape;323;p28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609600" y="1981200"/>
                        <a:ext cx="8229600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data:image/jpeg;base64,/9j/4AAQSkZJRgABAQAAAQABAAD/2wCEAAkGBxQTEhUUExQWFRQXGSAXGBgYGR0aGBkXHB0iHCEcGh4aHSggIBolHBwaIjEhJSorLi4uHCIzOjMsNygtLisBCgoKDg0OGxAQGzIkICQyOCwsLCw3NywsLCwsNjcwLC8sLCw3LCwsLCwsLCw0LCw0LCw0LDQsLCwvLDQsNDQ0LP/AABEIAIABiwMBEQACEQEDEQH/xAAbAAABBQEBAAAAAAAAAAAAAAADAAIEBQYBB//EAEcQAAECAQUNBQgBAgUEAgMAAAIBAxEABBIhMQUTIiMyQUJDUVJTY/AGYWJxgRQzVJGhsdHhwQckFTRyc/EWRGSCJZN0g9L/xAAZAQADAQEBAAAAAAAAAAAAAAAAAQIDBAX/xAA+EQABAgIHBQUHBAEEAwEBAAABAAIRUQMhMUFSYfASImJxsQQTgZHhFDJCocHR8QUjU3KiFUOCkiQzY9LC/9oADAMBAAIRAxEAPwD3GQhZLtl2icmzzAiYCBJE0VBIywwGoScBVFEVY0KRIqjgrnEKl/63nKHBRBQW8jSRFVRcdnLjeEiRwSbaVI5ihtqEIz/bN2gtBxm+CC3yNHFn7ULMCiSIJUKaIhKiKSWpIQpr93nzuc1OWXQE1cBslJpFQqbwsrgo4qIqKUYiRCqpUsFkIVdOe3LwOTkMAgAaLTqgSAptEAPGSxoqIqZlRFakZKKpmEIl2O184ZA1aJqdIM2nbt8aFBFCYRqiS0jgoirhISAqxqhWipIQpF1O0k6acfHFIDKNmpkKwoTl1AAygVQsoL5HZFAFYpXIQg3X7amwLVFxucQcIn3GmzoJNgNAKxSQTRTyoqK3o60sQQok87ZzoFfWIC2hTgW3CAb2l5eRtIKjtIlQViVIRTYtUhCK925dFTQSbeFG3kacAVovvCc3bbUUEiiKOPkCokYqCw2SELXdk7qrOZq24dTlYOJRUYOAqgWCVaIqoqoi1wVJCFbyEJSEJSEJSEJSEJSEJSEJSEJSEJSEJSEJSEJSEJSEJSEJSEJSEJSEJSEJSEJSEJSEJSEJSEJSEJSEJSEJSEJSEJSEJSEJSEJSEJSELhFBIrUiSELshCUhCUhCp5zd6g6rd5NYKiRQm4LGltcRdHP9JZGlgYQ6Lvo+wbdGH7YFtzroZZqC72pSDZLNzVSVIRJqpVbU6sO2CQzVL6Sjv7Kui6B+kxLh3gqydcQJZ6tRT7TQQlvB4KKuU1mBD4ni7/4kzT5dFI/S4kfuCvJ15IlkhJ2jFScH2YrVEsJrCggW4dfvO+zzgd/XCHTV6Z/St0O7wViNjs8uHV7ne1CCMfZzqJBhSah7y97/AF5VyDTwu6Tghn6VtGHeCyNjsO1LXOpFDtIiqiXg64aTWlSTieHrOd9l0UO/TYAnvBfc66GWajsdqRqFJsaJREoITVVITOGX4PrmsVe0ZdFq79JgI94LSLHXECWaJOe1CCLirNzWiJLBSarRAQ68OyuGf+JM08Aauiln6VtOa3vBXAWOvMJZLo9pERERJuaJBdJqpBURgmMswusx32XRT/pn/wBB5OvBMsk0u1KU0H2c646TWZ1G9/xR/Vcl39cIdJwVD9K3S7vBdc69pdLLRqRW+0iKqJeHK0HSa0lLmeHrOxTZdFDv02Aj3gvuddDLNBm3a1CbE7waUkjltQyFPfjm2fiSHaIiMOi1f+kltIWd4KsnThJde7VoMcQ5pabWiCHv9/Vkg08LuiTP0ou/3Bdc68wkiH2ngsLw5auk1mIR4ni6tk+/y6KB+mREe8Hk68EyyTWu1SLHEOZVHLa4it7/AHdWyBTxu6KnfpRb/uCyNjpRlr5Ln/VSYOIOuhptadLx+H/iS7/Loj/SjX+4Ko3OuhlmknarBRbw5Wkctrh09/u6WqR3+XTmj/Sq4d4PJ04S181xe1aRPEOYEdNquACW/wCLv/hDv7auif8ApJg39wV5OmRLJOf7VUUXEHVS02tEkHf7+rZM08LuiTP0raI/cFcLnXgmWScnafkOWomU1ncUOJ3dWyO/y6Kf9M/+g8nSjLXyTGu1aKSDeDrEVy2tKl4/D/xnQp67Oip36UQ0nvBaRY66GWaSdqqo3g7I5bXDvm/19JHf5dEf6VXDvB5OnCWvmknavBUrw5BEVcprMIlv+LrMd/l0T/0oxh3g8nTIlko877SY1rEHUpxw2syoG/tL6bK0ff5dFI/SiREPF1zrwTLLVilj2nr9wdqJltZ3FDf7o9Rkd/l0Qf0yH+4PJ0oy18kybdq6cMQdcNNvPS2n4Pr5RQp43dFVJ+lFkf3B5Oyyz1cw+1yIgreDrhpt5275v+n7qke0ZdJRTH6QSSO8FWTsWzLXKtEc7UwpYg8FCXLa0REt/wAXWZ9/l0UN/S4w/cFcLnXkiWS5/wBVVkl4PBJRy2sxCO/4vp6ou/y6J/6VUD3grEbHXgmWSTnapET3B2omW1ncVvf7o/quR3+XTkhv6UT/ALg8nXN2pa+Sc32ojRxB10dJrSQl3/D1nYp43dEnfpcI/uCqNzroZZoY9rY6g8lCy284Ke/3Q/dUl7Rl0Vn9Jh/uC2FjrjCWuVac/wBq0FDW8HgoS5bWiIlv+L/nMGnhd0Us/Si4gd4K4XOvJEsk7/qjkOZ9JrMYhv8Ai6SuT7/Lol/pf/0Hk6RMslxO1OEiXg61hltb6hv93Vsjv67OiZ/S92PeDydKMs9WLjfapFo4g60FctrSEi3/AA9Z13+XRDv0oiP7gqjc64gSzTG+10RpXg7I5bfDvm/151SPaKow6KnfpBDtnvB5OnCWvmnO9q0FYXg9LTb0UFd/xf8AMg08LuiTf0kuEe8F1zr45ZJ69qK4Xg7VTLazGgb/AH9Wyff5dFI/S6v/AGDydKMtfJNa7VUlheDthltb5Bv+Hq2SFPG7om79K2R/7BZGx0gZZ6sTU7WJg4g8Kjpt6SEtWH4f+JHf5dE/9JNf7gqjc66GWa6vauqN4OyOW3w75v8AXnVI7+qzoj/Sq4d4PJ04S180i7WIikl4PBjpt5kFd/x9/wCDv8uiB+kkgHvBXk6+OWS672qoxxB1KqZbeY0Df7+rZBp4XdEm/pRdD9weTpRlr5Jw9qIrC8OWomW1nNQ3/D1bJ9/l0SP6XAR7weTrgDLNDHtaiwxB1iJZbekhLv8Ag+vzXtGXRWf0kj/cFpFjriBLNRbs9pKc3fFGDirRokSbh7mnXA4wrzIvzqkGny6JN/SS4gCkFdVjrzsyUkO1sURfZzrRVy281Dx+P6ecD2jLomf0mBh3g8nZ5Zav4Xa1b4IezkkVJIqbei6Le9DSjbbVWlaHtFcIaimP0ncLu8F1xvaXSy0alazO6tMEK9kkY1Um8yw35aNpIiMFw0vZNhxbtDyP2VFdF0faSxgpWGkzVW5vAq/Ov6Sxed+3ovToGu9nG6b7nSbIqnddSixjByg02eAfgzLVX95YkiAr6SXoNYdqk3TYbnYxnrkpDzo0XcYOSWmxwQswPSr8yokQNfSSxYx0WbptFz8RzQ23RvjuMHLPTY2MeCFifTzko1mvpkrc13ds3TYLnceevJcn7o0Cxg+8TTZ+JTweuz0kOIhb0mihY7bG6bJO/j565qUy6NMcaNgabG854Oo+UqBEbeixex2wd033Pk3NQJs4NNMYPu2tNnhPeDavnXthKAa7bhKRXVSNds+6bXXOxNzRroOjen8YOQemzwB2B6VfmTcRsmvpJZ0DHd5R7ptFzsZz6o19GrGDYWmxvN+DqGyTiJ9FnsOr3TaLnydnrmo7jo34cYOnps/FB4Nldf2kojaFfSYWrWO7o7puud/Gc9c1Lm7o0xxo2Bpsbzng6+UqBEbemawex2yd033Pk3NV9z3U9mbxg5CVUmeCe0I91e3bKGEbAr6SXVTtPtDt02ydiGcNST584MVxg2npMcBNgekhxznKQU0LXQG6brn4zmpLro0veDaekxxQ8GzqEZUTn0msmsds+6brn4TnrmgzZ0cLGD73fY+ILaHr+oSQOd+U1pSNdVun3ZPwDPXNInRwMYNrOkzvH4Pv6yKqq5SzQGu3t0/Fc6Qz1ckLo0Bxg2JpMcBfBG2r91yIiFvSSCx22d0+TsfPXJMN1Iv4wbC0mOE34PSr8yCba+kgmGmFHum65+J2evJPug6NE8YNjmkzxA2B15SboV19JqaBrtpu6fhudI565oqOjH3g5aaTHxBeDZX+qpEc+k1Gw6HumyT8Az1zQpu6l9HGDkN6bHN2h9/XNJA129M1o9p7s7ptdc7hz1dekDo0Bxg2JpM8BfBHrbIEIW9JJFrts7p8nYxnrkmNuje1xg5C6THCb8Hn8pERC3pIKnMd3g3TaLnYnZp04dG+DjBtc0mOKHg9f1GQYRtnKaTGu7s7p+G5+E565wRW3Rj7wcsdNjjku561bdknHPpNQ5joe6bDc/AM9c0C5jowDGDamkxzdoffb5QTCJ9M1r2hrou3Tfc/hzQ3nUoBjBtTSZ+HXwbav3KSRAV9JKmNO07dPk7Hz1yUmcOjjMYNh6bG434O7Ns2xlZNtfTJYsa7d3Tdc+bs9ckwXRpuYwfeFpMV4xvwevp5yQIia+mSotdsN3TYLnSdmuTh0YLjByw0mPiF8H69JIkT6TTY10fdNhufgGeuaKw6MQxg2Bpsbrng++3ylQhVX0zWb2Og7dN9z5tzUVtwYrjByB0meAVWR6fuuUxE+klu5roDdNpudjGeuSLP3RoPYwchzSY4bewPt94ybzbXOUgooGu2mbptbc/E7PXJEvo1YwbS02OKC7nr6bIyIifSajYdXum65+E565poOjfExg27zHHLwQ7/ANVScRG3pNMtdsHdPk/AM11h1MDGDYGmzuObQ++3bJA2V9M0Pad7dN9zptz1yUebujekxg5G8z8OngjbV+5IHdt6SWr2u707ptk7Hz1yRJ46NJcYOs0mdwNgQ2/KrPJuOc5ZKKJjtn3T8NzpnPV9yMbox94OUumxxx8GyvZ6SZOfSagMdD3TYLnYDnrmhTN0Y+8HLTSY45+DryhJNIn0mqpWuh7psk/AM9c01HUg3jB1ekzun4PvtrrhJRsrlLNVsmLt0/Fc6Yz1yTldGguMHJXSZ4H+iNtX7k41W9JJbLtv3TbJ2PnrkuG6NJ3GDp6TG414Pt6Z5EazX0yQGu2WbpuufN2evJdnjowLGDaWkzxx8Gyv9SHET6TRRMdEbpuudhOeuaK06NJMYOUOmxxT8Hr+oSYNdvSazc12z7psNzsIz1zUZp1IjhimLb0mNx3wdecJSCJ9M1s5pgd02m502565RXJ44N7dwxyC0mI/5cfDG2qr7xWSdDZPpJOia7vGVXi5+M565LrTg0BwxyS0mOV4eoecmDV+MknNdtGo2i5/FnryTHjG/hhja5pMfEh4Yd9f2ikkSNrzlNU1ru5dum652A565rSXJMb0OGOfSY3l8MulhELei8jtLXd6avk+XNDugZe0lhLaGsVM7lXul+VfmspdHbNevJXQBvs4qncOHiCpnjKgxhLlBrCqxB2Yn87O+WRJgNXcl6DQ3apKrjcMY4vtNSXzKDuEuSWsXghydnlKiTXXqHJYsa2LKrxcMR4kIDK+vYS5ZawtjHJ6h80I7R5/bJWQ3u2VXC4cfFrop+ZUCwl94OsX4r/Z9eoSHEw1PkihDdsVXG4fx/2181JYMqY4a2BrC3nOTKgTG2X1yWLw3YNU7hJvEoM3MqaYS+6a1hcJ7ldRz5oFvgOhyXVSBuxZ8TrhiZxa6lugZXt/CXIPWFwA5NdXl/Mm4mB8enJZ0Ab3lHVeLhjPF90amVWGthaxd5vkycTPXko2W11SuEncSA4ZX4MJdPWF8UHK2/nukq9rU+S0aG9y6qVw/jPFr5qVNzKmOEtjesLa5yZUCY1ZfXJYPDNk1TuEm8Sg3NMvZm8JchNYVWJPleef8yhhOyNXcl1U7W+0OqvkMQ4vonT4yiuGunrC4A8nr6yHE65clNC1sBVK4YzxKS6ZUlw1tPWLxQ5PX0kyTrmMlk0N2bJXcJ4kGauFhYS+94hfEFyfX690k36/XkrpGtqq+GQwDi180lMsDCW1nWFvHyfzDvzFdXhfzyRBu9ViuEhxJAZUBwlsSq+L8OvJ2VdRkRMNS5IIbtmr5cY4tfJMNwov4S2FrC4LfJr+n8qXnVwyVBrYUdUrhidxJ90DOieEq1OaxeIHJ/5+km6MPPryU0AZtNqw3CR4kUTKOWuWmsL4heTtr6hJgmOp8lBDYWXSGAcWvmgzdwr6OEuQ3rF2u7Geu+NUtNY5C/nktHtb3ZqvdcOHi116BFQHCWxNYvAXlbPx3yATDUuSRDds1fLjHFr5JgGV7XCXIXWFwW+T6Q6Urh65DJUWt7wVXi4YncWunZy4V8HDWMXNYvFb5PVvdIMY6mMkqNre7NWG4YXcWvmjNuFFMJcsYYwuOXJ6+knE6OfJQ5rYWXG4YBxKPcxwoBhLCrWKnF5K9/z+SaTrxyWvaGti6qd39eLXVjxlQDCW1NYvwy8rZ+O+SMYDV3JUxrdp1Xy4/wC2rclInDhQcw1sPWruN8ny/WejGvUslkxrd2qVwm7iTBMqbmEvvCjjF4jfJ29bVExNeqsky1uw2q4XcLuJJ9woZS5YaxfiC5O3890gx0c+SGNbGy43cA4tWZos3cKIYa2BrC3XOT1H5MXeH1yUva2Dqp3CbeJRWzKvCXIHWLwC5WzrPKQTrlyWzmtqqvN3GOJFn5lQdwlyHNYteLb5NebZJujA+N/oooWt2mVXtu4ncSJfCqw1tLWrxQ5O3rNJ6+fJRstlK4YTxa+aaDhXwcJbU1i8cuTt6zSBGOp8ky1vdmr5cA4kpuZQbwlsDWFw3OT1H5Jpsr15Ie1sXVTuE28SBNzK9JhLkcQvh05Xp9O+SB3dS5LV7W97ZfIY/wC2vknzwypZS6zWFuByuu6FbdHr9MlNE1uzZhuEzxIxmUVw1yi1hcceT1b3SZJjqfJZhrYWXC4YDxa+aHMjKOUuWmsLjnyevoiaTrnyVUrWwsukMDeJMQyg1hLa3rC3T5VX19cwCYCGX1yVbLYvqxXCY4k4jKguEuTxC+HTlbKvp3yK4alySDW7QqvkMf8AbXyXDMqTuEunrC3GuT+PpWRrOpZIDW7LKpXCbuLXR09MoFhLaWsLjjytv57pMx1z5IomtiKpXDAeLVmaK0ZUkw1tHWFxj5PX0QBMdTOSzc1uzZO4YRxKK0ZRHCX3besLcd5PX2kHXnktnNbA1Xm4TbxJTw1vbuGuQWsWz2ceVs/HfIdYa9Q5J0TRts3bxdxni18kmXFoDhrkFrF5XK69KwGq3VWSHNG2arxd/biTHzK/hhra5rP/ACQ5W3890gx2rdR5JsDe5dVK7gPFqzNae5Dy3ocLbrF2rypdDDu6+y8ftTB3pq+WX9lGug4ntJVuWhYk5ha5ZRq+VVsM8pcd/wDK1oGn2YWX4OGdfnXNUzrqUGK3MoM054B9VfaWJNQ9ZL0WtO1SWWHBjGq+qkvupRdrdySzTngh1X9oSsmo+slixpiyy0fx4jr1Qm3Evr1buWWac7GLc8fOuzulMaz65K3NPdsssGDj1opT5xKBVu+8TNOfie//AJj3ybjV45zRQtO2LLDg/j1+FKYdSmNbtgZp1vOevXnKga/zmsXsOyfdv/jk1QJs4lNK3PdNZpxwnutlsKoyzBr8BORXTSNOwbPedgxM11rgi3QdRWn63cg8054A7avn61QlTjUfWSigaRSUdlowYzqrqjX2yt2w8063m+ukk46ryWezbULv45OQHHUvwe90805j/mm/X998pPvD1mtWtPdGy7B/G7XopTDqUxrdsDNOt5zrpZUDXf8ANYPadk1Nv/jk1QLnOf2zdblQJmnMPclsq+WbulDTuD1kumnb/wCQ6y3gxDx1NPnrta1uaeac8EdvW2qEm46rkpoW1CoXYMR10rUh51KVrtp5p1xQ6/cqJrv+c1m1phdd/HhOvRCmriYVbnvdk5+ILZn+se+Ug9c5q6RpqqHu8GAa9EldTArctZzTnePpIemeRGzwmgNO9UPiwSGuq4LiUBrcsTNOeAvp+u6RGr8yQWnbNn+GMa9U03MJ+tytCzTnhN2/v7QkRt9ZBMNqo6hdgxO1V1iiXQdSidbljlqTmrGBbHrbXIcdVzSoGnabUPhwSOvRER1I2u5aZp1Xj16/cZOOq5qC0wus/wDngGvRBmziXwK3MhvNOebsr6WGeSBr/Oaukae7NQtdg4ddbk5txKA1u2JmnPAX0/XdIjV+ZIc07Zs/wxjXqhtupe1rc92tcJzD3TfWz0hIiIfmQVOae8FQt4MTtesU6cOpfBrctczTnjB1521wkE7w9ZpMb+2ah8ODC7XSqKKDtdruWOadccuvPvkwdVzWZbVdYf48A16IFzXKgrctSxJzzdn8d/fJNJq9c1r2htbqh/hwz18kN5zAbrctTNOfh19P13SRsHrLX4VMbvuqH+GMa9VJnDvvK3Mk8064bfVfdmhKibfGeSyo2+7ULR/HN2vWKYLiU3K3PeFmnNWMbt74etmeElExPrkmWnYbULBgk7XpFcfdqWtzLDNOfiF68++QTquabG12Cw/x4Br0RZu7WFblgZp1sc2fx3wzyYNnrmoe2p1Qv/jm3WgorbltbmQOaccAvp37O6MpjquS2c2yoWnBjGvVFug7gvVuZDlqTnhhbH+arI1Qk3Go+M8lFA3eZULW4MR10riiq7ZW5aWadcUOvPvhJx1XNRs5C7+PCdeiaDmMSty3ZOeOXr+++MiNf5mmW7hs/wAMA16Lk3d93W5YGac8NzZ/HfCqMkDZ6pvZ71QvwTbr1ggTdzFJW5kbJx8Onp+u6SB3fzJaPb+7dbwY/PU0SduYS1uazNOd0NtfVeaTca/OeSmibu2D4cEzrpeim7Xa5lFmnPHHrz75MnVc1mG1XWDBgOvRDmbqRtcy0zTnjns69YyTTquaulbVdZwYG69IJqOVN1uavNOdw7P16VRko2eE809mt1Q+LBMar8a4JxOYC1uWbJz8Onp+u6TjV+ZJBu+LP8MevyuG7hO1uaeac7jXVfdHNIjWfXJMM3WVC7BN2tFdnblRVuWlmnNWPHb1HvkOOq5pUTaxZdgwHXoitupSSty0c054p9fuMnGv8zUOadm6/wDjwjXoozLtY1ue7bzTncd2f8WwqjKQdV5rZzKjULTgm3XWuC5PHsW7W5kFV/c/DjtSHzzd0hx3T6yRRM/cZZaMGM69V1p7AGtzILNOeV3dVd0gGr85IczeNQtGDi1orjhxfCCuWufER/zIbUj8s/ihIPvec5ptbChdZdgwHXotLclVvQ5ef4jeXul0Ms/K8btUO9Nn+EkKfsks5LBRawX3ZLnc5qRz7PSEk4Hb9Oea0oXtHZxXO8SbwqmdZKixgplBqy4B82vrNVLEgwH2y5r0GvbtUldxvGMcOuakvsFRdwUyS1ZcEObKiDX9suaxY9sWV3i8YjwoTbJX17BTLPVlsY5vfZ0iAO0dSzVue3u2V3C8cfClP2CvZYKe8TVl8V/u7fx3yHAw8ZZ80UL27YruN4/j/rq1SmWCpjgpYGqLec5sqAMfTnmsXvbsGud4k3hUCbMlTTBT3TWrLhPc3u9bfOADHwHQ5rqpHt2LfideMTOFFuiwV6fwUyD1ZcANrv3j9YSbgYH7Zc1nQPb3lHXeLxjPCjXgsHASwtUW83zevOTgdDlms9ttdcrxJ3DrkgGyV+DBTT1ZfFBzdq/x3yRB2hq8ZrUPb3RrleP4zw6tUubsFTHBSxvVFvOc3r0lQBj6c81g+kZsmud4k3hVfc5kvZmlopkJqy4B577s7tnckoaNwfbLmuqne32h4jfMYhwp8+YKK4KWnqy4A83/AIkOB0Muamhe2FsrxjPCpDzBUslLT1RV40Ob19ZUQZaiM1k17dm2V4wnhQpqwUSwU97wi+ILm9WbVkgD8/rzV0j21V/DiGAcK5eCxeClrOrLePm9d0iBq8NWp7bd6vFeJDhSBkqA4KWJqy+HXm7Pz3SIGFmoc0F7ds1/MY/66+aabBRfwEsLVFwW+b+ftIINerhmmHthR1y+IYncKfdBkqJ4KWOasuIHN6865Dga/HrzU0D27Ta8N4wnh1yRRYKOSmWmqKr+4Lm9Wd8qAMbNR5qC9sLbpjAOFBmzJX0MBMhvVFzeb13ShoMRyH1zWlI9vdmu9144eFIGSoDgpYmrL4debs/NlUnAw1Lmgvbtmv5jH/XXNNBgr2WCnu11ZcJvm9fYgYakM0y9veCu8XjE7hXZywV9HBS1zVlxm04vX1kEGPn15pUb292a8N4wu4UZtgo5KZY6oqseXN27fLvkwNQz5rNz2wtuN4wDh1ao9zGCgGDGzVnzub16VywGWq81t2h7YurneOHhQ32SoN4KWpqy+GXm7Pz3SRBgNXc1THt2nV/MYxw6sUmcMFjMDMeqLht83r1lRBr1LNYse3drleJu4UwWCpuYKe8LVlxGub16yIGJq1VmqL27Da7heMLuFKcMlDITLDVl8QvN6s75BGvHmmx7Y23G8YBw6tRZuwUQwEsDVFuuc3r0kAGrU81m97YOrneJt4VFbZKvB0B1ZfDlzere6UwMtQ5rdz2wFd5vGMcKLdBkqD2BoOasuG3zfv8AzKnCo6lmooHt22V3tvGJ3CiXgqsDOWqLjBzevWTgdc+ajbbOV4wnhXBYK+JgpamqKrHlzevrJQMdT5pl7e7NfzGAcK5N2SxeAlgasuG5zevooAatfVD3t3q53ibeFR5uyV5TB0OGXw6c3q2yqSAOzqXNave3vbb5jH/XXNEnrJUshNZqy3A5vX2bgY+f0zU0T27NuG8TdwoxslFcFMotWXHHm7eo1ycDrnzWYe2FtwvGA8OvkhzJko5KZaasuO5zevrJNBjqfNVSvbC26YwN4UxGSg1gJa1qy3D5vX3UDAeH1zVbbYvrxXiY4U5WSoLgpkrqy+HTm7Os0nAw1LmkHt2xXfMY/wCuvmuGyVJ7B39WW41zevlBEGJ1LNMPbssrleJu4U6eslAsFLS1ZV48ebt/Ftcm4ER1fzSoXtiK5XjAeHXKpFaYKkmCmUGrLjHzevrJwOhnzWbnt2bbjeMI4VGZZKI4Orb1ZbjvNlIBjrPNbPe2BrvN4m3hXJ60V7dwdAtWfw48zr6STgdk6u5p0T294yu8XjGeFJpkqA4OgWrPlc3r1kwDDWWaHPbtmu8Xji4U15kr+GDnc1Z1/wByHM2/jvkiDtefXmmx7e5dXK8fxnh1bktHclkr0ODt1Z7y8yXQwbq8jtT296a/mJf1UK6TSe0ngjaGgysa3N5xF9VrqrzSh43z6Zrp7O4+zCs33uk2Q1cqV5pKLGCOUGgzwDXiV7a4fOWRFQ9JL0GuO1SVmw3uxjLXJK6DwgqDexximCYDFSpNqcanPCvz2yvZiCftJcwpi2ko2xNZm7EctckVtpL47gDllq2ORzO/6+cJAG0aumS3c892ys2C93HkuT5pKBYA+8HQZ+J7nOvKuScKrOk0ULjtis2G938fLXNSmGUpDgDYGrYrwnOZ1DylQFf4zzWL3nZNZvvfJvCqmZrF8hoBAWWSTFsxiTT9uMhoou36SNgbIM+Uke0PdSvoyagZuvcI3ZKZdBpL2/gDkHoMcENjlXpH5yTgIGrpJbUDz3lHWbRe7EckZGUqwBsLVsbzfM9PXzk4aqyzWe2a6zde+TuFBNpL8OAOlVQZ+JDmen6rlMBGzpNaB57o1m6938Zy1zTrlOg7RIQSEUGtti0HHgXWWRFfSHdLTYDTDlJcwpi+jLgT8V7uHJAuc0ns7a0RyU0GeCWdTj32fWWTRuj0kuynce/dWbZuxDLXJPnrSRXAHT0GOCmxzqO2TcBLpLmponmqs3XvxHLXJNu28LLTrt7Fb2LhwoMpGiYLCo12Q9aopKw0Ew+y5305o6MuiTCF7sJyRJsykSwB97uMfEFzOvKuUAD55TW9I91VZ92b8Ay1zSVlMDBG1rQY3j5n3+lUiqrwkjbO9WfivfIZJC0lAcAbE0GeAvM9f3VIqh+JILztms2zdjGWuSg3UnQtEqK2K31y9JgM1KrAlGo1sor87YyICv0kEbbgKOs3XuxOy1yU6ftJRPAGxzQY4gbHOvKMh4ED6TRQvO02s/De6RyRhZSOQOWmrY468zryrk4DUJqC8w942Tfg5a5oM2ZG+BgjkN6DHN2uff6QSSEI/jNXSPd3ZrNpvfw5KI1ORV1GL2MUZF2NBmwmiGGX4Y2x7oycKvxJJ1IdsiJ83Y+WuSkNtJe1wByFroMcJvmdearJQELOkgrc894KzbN2J2SfOGUvg4A2uaDPFDmQ7v1GQQI/ialjz3ZrPw3uwnLXNEBkY5A5Q6tjjlzNnUJOGXSagvdD3jYb34BlrmqyYzoEfaYvaRJtXaVBmwDIVSs4V3xFrWNUhjavxmr7RSO2iIm+93BlmpLzSUAwBtTQZ+HXmev1tqlJFQ9JLRjjtO3j5uxjLXKtSJwyOMwBsPVsbjfM6+cqItq6fdZMe7drN17puyTBZSmeAPvC0GeI3tc9P1JQrPpkmXu2G1mwXuk7JQ5tOhdV8UbRLy+LS4DOEt8E45aVQNEqinfCTc0Q/E0qOkcXQiagb3YAZet9qsGGhiGANgatjdc5n3/EgDLok97oOrN97ptyUZtpK8BMgdBngFtc9f3KYdMpLZzzVXeb3Yxlrkiz5pKLuAOS5oMcMNjn2+8ZNwqNXT7qKF52mVm0XuxHJR5pORN15pGxRWSQVWgzXSJst/MiwqVfvJwGoTWYpHTN17sJyUoGRppgDbuMw9+XMh1shIgI2dJqi92waz5uwDLXNJhpMDBGwNBjcPmeskBZ6Jved6s33um3JAm7SXpMEcncZ+HTx+v1tqkmgbP4ktHvPeGs2zdj5a5KNMp0L7YOo2IoaOFCgzVggm/1Hzk3AR/CiheS20/De6ZyVkbSRyByl0GOOKcT0+llcmQNQmoDzC02C92A5a5oczZSOQOWmgxxj5nXlXJNA1CauleYWmybsIy1zTEaSDeCOr0Gd0/HX6/SqRAVeie0YurPxXumMlFuVOhfYVxAFEi4EKDNrYE2q1mi2gpWZ41rIIq/ElDaRxdabZuxwlqxSzaGk7gjp6DG41zOvnAgIn0yVhztllZuvdN2SdPGkgWCNpaDHHFN/wBPpZXIcBqE0qJ5iKzde7Cctc1HurOhm7LjytiSNihqlBmtEcNcxrbCGezyWTAr/E1lSUjmsJibDe7CMkRtlIpgjkBoM7jvM6+UZAr/ABmty8wNZtN7ptyXJ4yl7dwByC1bPw47HIxz1feqQ4VGrpJOiee8ZXeL3YzlrkutMpQHBHILVs8rmdR84AFX4ySc87ZrNovdxZKFdqcCxF1W0JARw1FAaSMJwGw1zVfquTDYvAh0mk6lLezudE1AXuwHIazWyuS0N6HAHPoM7y+OW7ANmzovJ7S93enele6XJRrozkEnJY4EVFCpTZSjW5vAqpCq2uuUucNu3otaCjeezDcN9zq/dkdQVM7OgoMY4KiDWM8A/BVBaq/vLIuEBX0kvQbRO2qTcNhudjGeuShXenoX6bpfgXGOrlsw/wAkSZgzqsNma2uWsRsur6LhdRuFNQ7htk7Ec/H0Vi3Ogvr2ODLJUw2bIMeCFiLZVV3LLMOETX0yXW6if3bNw2C53HnqPJKfToKBY4Fxiaxiv+5jubK9npIc4Qt6TToaJ+2Nw2G538fPXNSmZ2FMce3YGsY3nOX5fPylQcI2ylmsX0L9k/tm+58m5qiudPAWdOpfRSDM3TLZtvU48EKlJE2196ScRsNr6SWTaN3tNKNg+TsQzvVndCdhen4PBkHrGK8QKVQDzSr8yhzhA19JLroKJ/eUe4bRc7Gc+qN7WFWObsLWMbzfg8/lsk9oT6LPun17huufJ2euaA5Ogvorfghh102fiQXchZXXs2SW0NoV9JhaNon90dw3XO/jOfh6qJ2QnoK0i34Ei4a1mykIzl9c4LtRfXylo4gOtlLNcHZ6Nx7PUwmt1zss9Q5o9zp0Ps7eODISqmzwTqVFCNtVe3bLJhGyK+kl6VPRO9oduG2TsQzhqSfPZyEVxwaemxwRTMHp0shxE+klNFRPgNw3XPxHNV/bSegk0nGOBYgY5bKrhOtjohGxVX02S1YQX29Fxdpo3CgMWEWXOkZnXNWc3nQ4WOD3vEY+IJc4bK/1BJZhwnflNdb6J9W4fdk/AM9c1z2ocDHBa1rGMxH4M3ftrzSIiquUk+6dvbh+K58hnq5IZyFAccFiabHAVNyNtX7kbQhb0kg0T9s7h8nYxnrkqDtbOxQ2lR0F/uh02ltm6DHBCyuEbPWKyIxjX0kpLHBtHFptFzsRmfXwV/dGdBRPHAtTmmxXjA2B15SHEQNfSaqgon7Tdw/Dc6Rz1zRUnQR98GWmsY46rubK/wBQk9oT6TWZonw9w2SfgGeuaFNpyN8DHBkN13xjm7Q++2vNJBwjbKWa0pKJ3dncNpufw5681RNzwUuhC+jXMwrptWoJpCNCGey2vbJg7tvSSg0bu9I2Dfc7GK7Y/RXYzkb2WOCNBdNjhN+C3N6eckHCFvSQWhond4Nw2yfidnryXZxOQvg44LXK6bHFDwQrSv8AUZBI2rek0Mon92dw/Dc/Cc9c0UJ0EffBlDrGKseS7liW/qQHCfSazNE+HuGw3PwDPXNZticil0prjASM3dSNJmCYxFhGjRRas9chhEPxmn2ljtuGybDVB3BnH6K5enI0G8aFqabHw6puen7lJIhb0ktmUbtp24fJ2Pn4+ikzidBjMcFh6xjODdmBnhm2ecqJFdc5ZLJlE/d3Ddc+bs7kwZyNNzHB7woYbFeG3Xkevp5yURE19JhM0b9hu4bBc+Ts1Q3BnQ326CX0E/vALLaSNbdaRCCpUtY1W1Qk3EQt6TUUTHF53TYbnfxiq3rWtExOgiGOCwNYxuueC1Iwr2+UgETlLNN9E+Dtw33Pm3NRm5wNeNDIHTZtvBJDI9P3XKQRPpJbOo3VbhtNzsYz8fREn85Ci7jQXAc02K8WFkAz91dW2Mm5wga5ykFFDRv2mbhtbc+Zz1yVPcSdD7XPsaKY0NNlIwRraEIW2QSrzjZgAK+kwsGNc4uGwaoCx1W6c433q7GchTTHBbvsVY4l3Nlf6lIIjb0mtTRv2DuHyfhGeua4xOgwMcFgaxjcPaHlbt2wkNIqr6Jvon724b7nTGeuSjszsUZ96FQWU2fh08Ebav3JNIhb0krpaN4pCdg2ydj565Kp7KTgfYptjRjeyVYk0kIgFUFFVRY1V11VZ5N5AdCM5ZLLszXOog7ZNezc6ZkdXrQnOgj74MotYxxx8Gyv9SNoT6TQKJ8PcNgufhOeuaHM50EffAmGmsY4xrnDZX+oSGuE+k1dLRPh7hsk/CM9c0xJyEGsaFresZqwT8Gbv211wkoiquUk+6fF+4fiudMZ65Kk7FTofYBVXQiRPEqUmkWJUyhAhVbVhbBc0JU+Aqj0ksOzh1IA4NNZk7HzhV+Yq8OcjSdxwaWsYrwGrMDzs2ecpiImvpktxRO2WbhuufN2evJdnk6CBY4FrLWMcYfBsr/Um4ifSaVFRPiNw3XOwnPXNU/badD7BO4OiSq0qQQ2VVYuHYggi541bdkJU0jaFfSawp2ObROJYbDc7CJmHn1Vq3OgpJjgyA02Nx3aHelu2uuEoiI29M10mjds+4bTc6bc9XVRTJ5OQvbuNBcAky2K/wC3GrJj3VfeKyTiNk19JKqKjf3jN02i5+M565JzU5CgONCNEtNjleHz+XnIBELemSTqJ+0dw2i5/FnryVH24nAqw5BwVRUMVVCaKop02miKZlj6RsikrZA0ggZymuftG1R9kdFpHuix17CLzrmvQLlODehwxz6TG8vglqwjZt6Lg7S13eHdN1zpc0yfuL7SXmGsNM7mxpYfWQ47+s8k6Fo9nHjcJN4lTPOLQY/1BrD4Bpwvzs75Yk1DV3Jei1o2qTkbhjHFq1UHaydKk9mQ7VnC5ZLZNW0tVvYWZK+62WwO47Vy85zR7RQ/YYjn9Vo23Vvr3+stYexjldffKJ2jqWS7nNHds5C4cfElP3SoF/uJrD+K/wBrq3ukOJhqfJFC1u2ORuH8f9lKYdWmPkGsc3nOVKga/XnksXtbsnxuEm8SyPZ+dKt0Z2m63NkyySr2U1zNqq5S7NldsrJ3G6uWDGj2mm+wxDNaS6Dq3p//AEHrD4Acr8Sycajq7ku2ga3vKPmLhjPEjX1avI9Ye83ypOOo8slnsivwuEncSCbhX4P/AH1h/FBytv5tqkonaGrwtA1vdO8Lh/GeJUP9LZ0pTJktqxXDJK1eeWwW127fvVq87/l9V53Zmg9m/wC1wymRr53FznV9mb/0JrD4B5r1s780NqyxYdwau5L1ado9odzkMQ4k+fOLFfM9YfAHldfKQ4/XoMlNC0Q8rhjPEqP+pbypMH47eIa/9yyudtE+v4ltR+/5rz+1tHs5/wCNwkeI681ezJ5VivNj7w/iCXhdW90sgev15LupGiA/rIYBxa+a6ri4HmzrD3j5X5/BLw+uSeyN7/lcJDiSFxaA+Saw/h1ThbPx3yI1alySLRtn7DH/AG18lk+384gTFVs9b0zW1kUzgnz+meVD4tXLGlOz3ImRcB8ZkStbdFxaJ+TmsNdYHK6+kpcbfHryW1A0bTf+Nwwni180UXFj/wC6aw/iC5XX0kwTHU+SgtEPCQwDiQZs4t9D/Q3rD5vK674ylprHh9clpSNHdnm64cPEsu2+v+MCmf2BFjTKpEEs9COeyHrnlfwR1ZyXNEe0ub9BjGcNWLStuLe1/wBtdYfCb5XX3i7UhkupzR3g5i4YncS7OHFvo+bmtPjByuvorJMfPryRRtHdn/jcMJ4kdt1Y/wDsMMYfxBcrr6SYNep8lk5oh4G4YBxLHBOP/l5kn/juaZVRM1tvcc2xZDPcjq9T2n/3luUhw3RymFpX3FoB5prD+GVOF1Z3yg2DV3JdTGjbd9hj/tq1SZw6sHPJzWHuN8qVE26lksWNEW8xcJu4kwXFpuf7hRxh8Rrld3UJAJidSVFo2G8hcMLuJZXsvOIzi6f/AOY3pkmsROGqrZasF7s0qfUB4dVj2bec7/lcMEJj681r5s6sQ8m9Ye65yuvnKQbNTyV0jRB3jcJt4lEbcWv/AGx1h2Xg+V19ZKJjqS3c0VczcMY4kW6Dq0Hv9DmsPht8qvNsk3Go+PTkooGjbZzbcMTuJUPZx+M8uhDjDHDJOClt7itaZ0T82+NWr+S4+zgEv5yGE8X3WhB0r4PmmsPjlX7rr6SiNep8l1Frdg/YYBxJTdxYN+Qaw+G5yvz/ACgDZr6Ie0Rd43CbeJQXJwozUl2NKvvDhBJtsvWz8d8k2zUuSfaQAXH6DH/bXyVV2NcX2Ca/7R6ZJoBmRtU2Z88nSHe81HZGjum8m3CZzC0purFf9Raw+OPK29ZpETrnyQGiHgLhgPFr5ocycWP/ALprD458rr6INNep8ldK0Q8JDA3iQ1eVBbXZe9Ye45yvz/KIWDw+uSbmjf8A+Vwm3iWc/pu6v+Fteb2maZjSxAX790rpLTq5cvYgDRtP0GPmOi0puLSd/wDfWHuNcrr0rgms6lkusNGyzwuE3cSdPHFgX+otYfHHldW90m4mvV/JTRNERyFwwHi1Zms//UN5UubOv9Aplmtr5JYraItu1P4S6P3ly9qAFCT9BJuZVxMnlg2vKa1h8N3ldesUzjXrPJdmyNjxNwm3iTp66t7dr1ZawvhxTO11Z3yTjUdXclVE0d4zmLhjPEutOrQGvQLWFyuV16SAatZZIc0bZqvFw4uJZn+pM4VJuUc5EmWq/wDdtlnbTZ/NVi6UZ/cHj1XJ2toHY3c2XcPM6816Tcl5b0OFt1hby8qWjDu6+y4+0sHemqVwl/ZRroUvaSy7Qs9osi5ZRq+VVsM8pdHbPrmtqDZ9nFl+CTZ1+fiqV2lRYy8oIf5ngH1V9pZGwesivQbs7VJZYcGMar6rK9sTL/EpimHVflrv+dgE0sLNm9aoS1Huu9ZLznge0UMBV/xxGVXn4VrXN0r69l5ZfE7GPWMNtf0lmPePrku92z3bLLBg49aKU+UqBZfvB+J+K76v59ZJ1n5mih2dsWWHB/Hr8KUxSppl2B8VvOdfPvlYjH85rF+zsmy/+OTdaCw3ZYyW6c9yslnj10ZuSaOF8/SqVH3G+slzsH/k0pP/APOITq8vGta+6Clen8vIOP8AmeAO2r5/aEs3RgfWS7qDZ7yjstGDGdVdUbCqy4wL4reb7uvOEnXqOSz3a7Lv45OUWdmqHHDqRxbZylk5BevzKfiHrNXFooXWXYP4zr0Wf/pIRews5SQKFV/4jq6ur5d/fLZ/v+U/ovP7KAOzwMPit2OHFXrkr+51L2drLyEh/mOCWzB+VXpLBsdkesl6lPs+0Pst4MQ8dTTp9SiuXadf9zwE29bapN2rZKaHZgLLsGM69VnP6qmSTFxMOs4Vq/xQXTwc2f7y2o/e85rz+1gGggIR3bNiRlXqS0NyyJQjE1iaL/3PHXZV1tlkI/POa76TZqs93gwDXoirSwMu1n4nePqr0zyUvCeaBs71nxYJDVfikNK9jl2J8TwF9OtkiuH5kg7O2bP8MY16rG/1HIqU3TC/zjZLG/1QBsdP/XbbYmdJaMjB3rJcnaNnaoLLRhxGX4+a2V0KVE8uxz4niBt69ZZujqM110GztNs+HBI69EUVKOnlp8Tx16/cZOvUZqDswus/+eAa9EKbUr4GXkN/E83ZX8vTPJC2P3zV0mz3Zstd/Hw663LINEq3aTKqmNHXVqgIX+rSsshXYstP9sesvNcbYe2Ps/xxjw+vitY3Sva5fu1+J4TfWz0hLO78yC7nbPeCy3gxO16xTpwpXwcu1z4nit+vVdcJBjH8zUs2e7Nnw4MLtdKooralHTyh+J45dfuTr1Gah2zC6w/x4Br0WJFS/wAZmS4UEYNNdnV1YRys1g/mVN9zxzWHaCPanir3eGY8PP7LVu0qAZdqfE/Dr6dbIyzMYD1lr8Lubs7TrP8ADHr8qTOFLGZdh/E8Nvb/AD65pUY1+uSxZs7tlo/jm5MBSpnl+8L4niN9fuElXE+uSs7Ow2ywYJO16RWP7HUvaLprhpGdtlr87xJHBrWy0q6qq5aUsavCc1x9hLTtWWuwYc6vKqdS2s3Uohl2B8Tsc2etnpnlAjV65rofswdZf/HwqI2q15eQHxHALry7pTq+S3dCqy04MY16o0/pUXsvIc+J4be3+e6NUJN1h8ZqKHZ2mWWtwYnaq8K1lOxrpLPLorh1vrnf0XUDRwlydKvNaktaS71yXn9jIJpIwt4JOnV5VeC1oUqaZdv/AJPGL+eoyzrj+ZruOzsGz/DCNei5N6WLy7A+J3HNn8elUZIRq9U37O9Zfgm3XrBVN2SJJg+sT/y5/EfC9+D86vSTorR6y1+Fn26GzSWWHBiPjqahdi0JJjN0w6gdHXpYgpYNWaxO6OaRSe8fGaOxw7lsYfDhmZ16qWmOlHTyl+J449bY98gx1GaobMLrBgwHXohzOlHTy0+J457OvWMk2OozV0uzC6zgwN16KPOzJGhVVJICFf8AcIiYtz0T09KoyBGrwmlSbOzSWWOwTGutazv9NEJLmAi00grtWOqwSWwMHP8AmqWlL7x9ZLl7BDumRh/jjzr1VWtQdKk7l6fxO411X65pZ1xPrkuwbOyyy7BN2qvuuzylAsvKL4njjt6j3yHatnr8pUWzEWWDBgOvRZ3+oyGtz3xRDVSoJDHrHHkthVL69+eMtaL3vzmuHt5Aoaof4SbKvy6K3uWRKDSxP3LXxHDc2fxVsqjLKuP5zXc3Z7u604Jt11rgjTxSvbuXkFnnHw47Uh883dCSdGB9ZK6IN7xllowYzr1XWlKgNZ5BZ5zyu7r5SBGH5yScG7RstGDi1orJ/wBUSX2eulllCKvVL7QO+kOq65aUce8HjOa5O2w9jdCHwYcOWvBenXFJVYBYuLFFX/uNqy0Z7v5XH2n/ANps/wAJKNdc0CcrTVsYqEKQW1uV1vJHzq9M6cDt+nPNaUNIwdnETO/+vCVi5/dlxKJtttuTZg2gcIWyU1cJklKjB1UUW2yEl2xWyEJTsDZEdVc1t7STS0mwahGNdxcKwYQt5381X9sTQbosEqJARVVgCokCaSuF8WO2352SCDX49Am1zSWmN7b+N2Q6K0bnhzx54Zm6KCMXFdBpCEiJGUEEpGqQwYklqRSuK1AbAkkaqUUlPttY2jdCAETEGvfgLPPwUibXaB2bUnFZbdQhV1uFbZ+04QrF6NSouaz5yT2EVQ1Hmtezdoo3OB2rj8QuZDDr5J1xbqvm8wrjLYszhEJgkbKMEJxW0OL2U43E0shCjK9iWrc1yjtMWxcajGFdYMGxB3a8oZrMdn5+2zPpybpAAFRGkQ4MaBiie8SCqtVa/hYAJ+XRdLnNa4uJh714FjxkrSfz991icTxhRJgVMEbRrANoQFtx2lTUkVMIhgqoqCkYxqpzIiEK4fRY0XaIUjaRzoNBF4rAcYmycYWVK6urdUW2qTd6ccVFBsKOW6ZtCA1PRgpKleZIr5IMJPp6q6TtDGtJDo1j4sncKrnZ46vtDb7YC60DiqotlQMCeBUMYuqsKVIYRWFHvkFu8CBV6pspv2HNe6uqw2juzcR55qr7EXZZmkzG+k2JJSMRIYkdE3IoOMSksaoIlaqieY0EkHl9VNLSUdE1wjCs3wubkdfKbc2cPTdubnODC8PhWptoKNOXlVAAJDSIqKmkSWMRRbFhJBoLd3VSqkp3N7R+86smwGw7QMss61Nu3PzUxamyMuOkjpqigSiLYMCiqtF5a1JRRO9VWuEJGxaSNQTHaK2so3VmFZMQIOMmjXzo+3U8V+YgSggEROUwoQUDDCIFVXFyVRc2y2MqgWk6vChtI2kY2BlfH4XcI1JWc3uwNEJuybSzo3BbQKCkQrfVIiJEdjAQrrSC1JnjJMZXXqvmqp+0N2QKN1cIW2blpELq77lJmDxtHeZwYqoqwbZm2gkbRKdZQcEYiSGlUKkSzOnNqBAlq1Ojp4PexzrA6uIFoFXu21IU/uo+q0Jq009e2UdcWgS2tEiNhRdhTURcWK2Kg1LGCAZVWLfslS9oG2dh1lZrjEbV1Qr1mqbtmt+JpxuioRV1CQFRIIUzTiLmJUh399VsB3tXLHtFI0mhMc7eM5DXKu4uvdhH1ViaG2Zlfb6QBEmW0McKCuqlJSgIoqWrGuCqklsASRrzW7KdrntYx8CYVxBhAGPw6tugZdxroKhOsvkCOsOoFIwQVMb9SFyCOokVRVRURIRFYQky2uIGo81LKYbMHurrvh8Ah8MoePkoE0u27fUeJlpJmhgxfKJKWU42jkL7BQV2kNWaC2RSUtZdfrNN/aYtJBi0kio1x3Yk7tll2fKup3q6JPOqINi2QKqiqIn9pNyTWeJa4549yXsxowIagufvGDtbyTfPMZaszM/2l6dC57IQo0y0pXxttCF11GgxSqplAERMJUgUVSC2okBsBvDVS6KSm7yk/afYReDElxIu1G2qufMLstPo05FsVVDUhUYKBK63ESRXqlRYp6LbbJOYQ6yd2fNa0XaKM0RO1h+IYTwqKd3HkNx4WWlmTLogblA1OCPFSMER2CgJKgqlqwLZXYZcdV81zP7Ta4GLaxbXHZET7tg5XE5Kucg3PmHnKItgkFJQWiiXqcFFcZWkEVbUs+ba07Aq15pdppGjtTiTcLxlw66S5zPSnRAzNXBQBFCcfaBDUTvCoLaUjIVigmpZ0RE2yzLYAbQ1BdPfd493dPszBHv1XcuimzK7YnNjdevTZiLqOhRVFFxsQE0RFejlCsP5k3NMTVqrNTRdoYGtLnWQjWLi6Pwplxrovk6iThltq/kRNIgEpKSG2StlF2CEgUSqXeTNGT2bYaszUtpzBocai2IgbBsuqO7bnfCydLcectzdycE8QNo4bRIpjBP8w8udxIVAWexM1sqpWk2CXVYdhpqNpO06HvXgXHh18lNSfzkmynoCl4aUaDSNxF5gaaG6SqdKlBHCFBJEVETbIDYQEK1TqcuDqQPg2uq+oiN19UFbN3SZokd8Zoo2KxhmRgo67u+fyllsOshqHNdru0UWyHbV5+IYhw6+agza6j5IqTlhpoX2nTZgBKsb2BUDpOwp3tRNPI6qpW9lRgsOy9ojSUYJtIIruiaju28rfCJpuzN0W2ZzOieJtsXCUkUxgiks7dXO4kMEduaHetPBMNSzXP2d7WF5c6AjMC0Py1arJ66D7quTmawJlhYtiLaKE5g6qlFVNVopWgqKpFUW1JJrYERGorWkpS5jnMfUM4xg0Rrh4WW15KW92hbvbfsysvPHegabRKyIhNEpIjsUREWK1fKxZbRmWvNXS9ro4Eh1Zj8QvI4dVqunU9cKZTpl4GxeBmKoAFBWnGKIOIpOVRgqLUsFRc0Ek2thAjVSVPSF+3RvNdhgajF1wh9fuhXJu2xN5tRcNtHAKc4tRw1WmoogpfYqpEKonlnkOYS6rVidB2ijo6GLnQsvFcC6yrWSsUKdsq0/OIUXnKLzatpQm9J0aNBUNCKDlESpKtqwhbJkRMANR5rNtKWgOe+qqqM2mF13zthcps5uqLTZGCNuOU0RttBrNwnzQRSD2dVSvZ85QxhJs+WZzW/ae00bGx2rriMLRhVbPJ+6M3fCcA2LrTQuJewKBNK05A0pORSCoQqm0Y2VSYb7pFlSh1NFtK1x3gHX1GsWVTz8ZRezl02ZtNTB42wIVdKio4Sija5KX1I11VJbtlTmlxq1UooaZlEys2ZyddVWjuuztpPaXhQUM6LrF7Sgy2aNChItOmpopN0okqW1bJLREiCptKWtZSOfu1VRFhLoVwtF864BWF3LqrSRqbo068ZHVRWiAo8iqZ0XVWjYiJnpInfILbYjUeasU4i1rHVmHxcBt3dFQp7PFnE2ITbEXQdFp0EAsB1DMlRCvlYqlaLnRU742xsHazzXH2qmD6IRiK55Cv3bDdqAG+0IAw0DF6dnSssADNFaSmrZ2ojsYIhISrCzZKAwk2VfnNdj+0sFHAOriRaLy2Ed2yrqpc4v02UhfdvjTrbiI4baAovIwJIA0TRKKgqwjFUoZ4yTmxaYDUEUNKWU1GHujEi8CEHnKw6KPPLoHRZbmwNuumh1KJUQAb0pGdF1VhkiibV+Q1hhWNVZqqXtDe82WurJmIVbXCsx20n6vsCBggPC64DraCWC4J01SKnWMK0WqqEqaNmkHj1WVK8UvY3c2isi5pyFvzXrPZptVmrK0bQRfdln/wD2Stg3dfdcvaXt701/Mf8A5US68xZKckpsgSxCtQm6xVVcjlFGuq2uqvNKTAPPotqKLuztiYwjD3qvdy6KmOZsoDKI0CIpDGATdEXEHHS9a/vLEwMD9pL0aPaaaRoNUDVvYxlrksb28uAxNZu46wJiZOCCIRNqCIQVIIoS0US+LZVUmxZbMrd+JLzu0xZQbuWKreIvEAMqls7nzJoVIb0MBVUTBYqwWKqy71+fnLKA2jV0yXeH0jaGjAdCoXv48tQ5J10JgwokqsBG+JaE3+JhmKNlWz0kyYCr6TU0bS942q6jiwZjXNFfuTN3UvZtJRIQSpJuiphOVoqHUtSLFNid0mAAah0zWdKXuZBzrzju2YXXfhYIrktM3SmbACqtk3fipq2axQXCtUoQpEi1rGrylTPdPLJY9p2hSUYB+J17riJ1+Pqt5dCbNXt/FCmAejN+AOwo1V2bdsZZODYGrpJd1BSUveUY2jaL34zlrkkNzpuiiqMNpUVd7m2834vP5+crjG36ZLnazZMRUYjFJ2SrruXAm85MAcbJExnu1ZAoLOBG0Tsgq21VJmSMpEA6r6TWpDn0ZLjEiFcX4DEWRgYCIvvrVN2Dmzaz2doraEjTiNjEWltccLTKFY0a02fPWA2BV0XBtv7+kgYQHF9B1WjmE1aWbtxaFcFFWIsLXeTtiUe/9wliwANBh0kvU7S57qdwLqo2b+IZQ1JdnUxZFVosgNZ2BN01KLmLMtf7k3mNucpLPswLK2mFlm1iOWuSqO1fZqbEj04oELgtvLgq0IRTARVETgqoJqkUSNQwqSVRu+01iATvExNV78JrshHM3JdgWmzmbThNCpOFTXBY0n1qwiRYQqs+kqpANqHKSx7G6kFFtbUI7V7pZDXNXLkxZW9xaBa2rQm62kcdLPVbsrzSzEBCGUl1v2nx2zH3rdo3DLVy6zMmUAYMilSWBN01Crvba/3IMCK/pJNu0xxDTDltY+Xh6LLdrbhTdtuePtgouIKwTFUEqZNYAhKiLSRaxTSW2Kw0YYuh9pLk7QzYoRSRztfe4xtEK4CNlkVaXAmjY3PYi2NJWKRLQYylVtVtKNqqlcFlFIAY1dJrp7E6kDWAGHu4sJygrlbnsKsVYBcNErCbLr1Te2VfqTBhUPpNQ9pfW4xML9vAMtc0FuYMESArQqKtgipQm8FRb7HShX/HckpENoHlLNa0m13Lmxqi6rfhDdyWF7SXDZYWZA0JQdnAU6atmqoQNUq6SrYMa1REitmbVlbTyykuHtILKVojGLpuPxCeQA8Fu25s1e1xY5C6LHCbXf8AP57YyxgIWdJBekX0geAHXi9+J2WuUE2dTBhXRiyFauaE34oePZV67IyomB/EwsWsDmEmBNWLC7LXNHbmTNl5GFJEhQm8FS/km/nTqElVbDpNEXhmyDAQNW/gGWua897TXFZYYm6NCWNnLYlSVsqiR0FRFUlJKkSqpE7qpa0RBj6Lk7e00bgGm0wtcbhPmbOU1uXps0gBBsUrTRY+HXx7a/3LBwEPxJenRupAXAO+b8fLw9EWc3PYw1vARga5E33G4aXetm1e+Vxt9JBcrWbRBMCYjFN2Sjz+5E3fRxtxrBvhQooyJDBxuFEkNFRYRSKbVtRVkhAE1dMlpSbT2M2nWAG19sHZLIncxlu6rDIhFsGRKBI0SxR8grWkqLESzrWvdBZau9yOeU1xUW0O1bEag0n4sPKNpl81u2Jq1EMWNgaE33XPH5LX+JZANqq6LtfSUsHb073zblrzUELnsKq4gMgdXN7bwSxrLbX+5AJ1CSHUQytOLGMvD0Trt3KYcadAmkggmSQFgVQhBtUVFE4oqLGtNq98g7sSB0yQ0OpNhrjERbe+ZsqqKyDNxmm7qsMgCq22zfIFeiVca8GFEqJe8S1Y1JmSWnwx+0wuIkinDMgfiua7KN8vmtyE3bpjiht3JvxiTfhZV+oSygI2dJrvNJSbB3vm/CMtc0ybzJnAxQWBXQm+454vvs8pMQ1BQ7aBJBnim3JVc97PzacNArgKhAMUUFaBfciVcDrSkiLBUX51STTBv4krpml9NFxjda+zbss1yVH2Mmbd9nqqCLRfebSKNLUBKSWlBMvRqshGFWlKBV6ZLj7A5xLzGwgfFNxuGf3WzdmjKqqK0KpSWqhN+OPi9P1XKIAGodJrpLnvbBzoiAtL8Jy8fnagzG57CFG8txQ00JvxjTe2VfqEmDqqaT2bNbaquLCMtc1Aux2em05BsXG1TISkF5AoEBxrE64wRYLUtFI5kkmmEIZSVUjTSF22Yw2r32RFVlkwqPsvNAWdz6ICqBARiLUUpNmca1hUudI2bZaPADByykuXs73Op3iRGLFy1yWscmjVJ1L0MMPQm+414u9bNvnLKABMB0yXbt0jmNDnRjC983Za8kpxMWRQqLIJWVgTdNeOwtlX6rk3mIPpNR2cFjhsmFQs2sBy8fVV90ezk2Ny/q2qGIoiUVZEVw3EiQodFVgsIqi2JmRJUDd9prGlYTF8a4Tfc0Quz+apf6ZMgU1QjbFVMo2NLVB1NMkXRT5eUSkA2ofbNHY6R5oA8GEScU2yGvNaefTJpW3YsguAUIgxb7ONeXG2ur7yzMACR9JLqaXPewPMREWlx+MzGuS5NrnsoAwZBMAq0bYr914+o+cnaK/pkpgWPJaYVizaGLLUOSoe1vZ9giN6gQGLby4N7EVUXFFIiJwWCGSRhHJhUkmDBwA+k1D6MPonPcYmAvdgOVvPO9bvsoArM2MBPdpos/ycfnLZgGz+F53anO7073zd9k+6M4hOSxiJWGmwkK3N4I/OuScd819FrQUcezjdnc7hkfRU7s4wWMNMoNYxwDTczWV/eWJNQr6SXoNo96k3bjc7GM9clS/1BcpTUkpouPZjhsrnZTRBF/j6y1Y7e/Elw9poY0YGzK52IzKvW5zjHcYmWWsY2MeCFiZqqu5ZZg1mvpkut1H+2zduFz+PPXklPpzgFjE94msY+JRdz12elUhzqrek0UNHvjduk7Bz1zUpmdYY4xLA1k3qwnPB1HylQNf4zWT6LdO7O58m5rHPOf8Ay80KklUzKum1u2Ro0UtsVI98kxwgeQkjtFCS9lXxPudNucb5wyWnuhOcU/jEXAPWMcAUzB6VbJJzqjX0ktqCj/co928XPxnPqje1WYwbC1k33m/BJx1Us+6t3ZXPk7NAcnOOHGJp13xj4kF3O6P6lMd4V9JrRtH+0d2Vzv4znrmqXsY5RnU/VTRIzkF94zw4xiQQVUjm+8tdqoCPRcLaDepHbOVjrgJHO9W1z5x/btpfEyEqpscE9oR7q9u2WTTuivpJejT0f/kO3b5OxDOGpJ89nNa4wdPTY4I7A6hVXIcc+klNDR1DdN1z8RzTbrvxbdRHEWIO6xiuJjsDrylUa7ek1iKPd92VzsJmdc1T/wBP3aNz5slNEwQXLZSEXlWwgVfn61SbnbxrvympoqEiibu/DJ17cjDU1dlOEwMYNrWsYqwj8H39ZTtWVyktxRne3cVz5DPVy6E4wBxiWJrGOAqbke76W1yW1Vb0kg0e+d35PxjPXJU/a9+M0nyU0XFlVTZXVN7oRX09M8rozv29Mlzdso//ABvduk7E6Z6/ZWKuILKChiiIBImMY3w2BsTpJS91tc5Lfs9EQW7p+G52E565qYM5SPvBy01jHHVdzryhJxrt6TSNEYe7dJ+DnrmhTac4wcYOQ3rGObtD7+uaSDq7ZSzV0lH+2d02uufw56uvVFd4kJyY4SLByOWzVCbEuYNqQr8ra5aMdumu7KS4+1Uf79Hu/EbnTOeuSum5zi1xg5C6bHCb8H7q85ZRqt6SC7XUf7g3b5PxOz15J04nGMHGDa5rGOKC7nr+oyCa7ekwhlH+2d0/Dc/Cc9c0UJzX7wcodYxxy8Hf0lUntZ9JrM0dXumw3PwDPXNZftAiGkxGkKp7Yyq4bNiX9a4DV6xSvPVC6E1Gu7JYfqVHFzN34pOkM+n3V89OMAMYlqabHw6puen7lkTUK+kl3Mo95278n4xnrkpD8595jBsPWMbjfgzwzfmVE219Mlkyi93dN1z5uzTBnOG5jB94Wmxvt+Duj0sVGs135TVGj3W7psFz5OzWdnEFupTUxwZsCRps556VmDCxNlXlVLQn9u2/Ka46Oj/8w7vwSdh5x1NaabzmsMYNgayb7HPB35/xKAc+ma6X0dTt033Pm3NRgnCV4wcgdNjgF4PT91ykOz6SWxozhvNz8Qz1yRJ9OMF3GDkOabGdtvYGfu2SbnVGvoooaPeZu3i5+J2aohCN1VdppVNkFFvjOecqq6FHYtn0lrH9u2/JcJoj7V7vwydI5x+fzWgGc4aYwbeIxxiXc68pZxrt6TXYaPcO6fJ+EZ65pMTnIwxsDWMbjm0PSvbthIDrK+iH0fvbs7nzbnrkgTecYpMNMjfZ+HTwR7v3KQd23pJavo/3Tu3ydj565Ki7MjQ9pWkiKc6nRZbNcVGC1hnTZVshLWldZXdkuHsFHU/d+IXOmc9XrTHOa/eJlLrGOMPg9dnpKCc+k10Cjq924XPwnPXNDmc5r94mWmsY4xrudeUJDTn0mqpaOI926T8Iz1zTPaKmsMar3psVYJ+D77a64SUbPCSru637uK50xnq5UfZ3BcnxUxwnYZbMVhNkVNDxZu9LZaPdut5ZLi7LRfv0hh8QudMZ9eivTnGE7jB09YxuNeD7fmWcazX0yXaKPdZuyufN2evJdnk5qLGJaWmxxxXMHr+pNxz6TSoqOsbtwufgOeuaf7RHWDaOsY4p+DqOyEgOrt6TWb6LdO7cbn4Rnrms32CWhM5ulMUxYllsplX5dIVWNdi/iFUh3z6ZrLsVH/4rap3Om2R15q8nb6Xt3DFcAkhTY+HFIVBG2qr7yzcaj6SXZRMIpGVXi5+M565LrT6UBwxyC02OV4P3V5yAavxkhzDtHdNoufxZ68lAu+4ii5hjW2/DCZWMXh3R9ftVVIjvD0mkWH2d26brnYDM+HWtaTsY8nsE2i4Mb0Om1s7wj85dLTVb0Xj07SXkhpNlzpc1Mug6XtJW2hDGOJnc2NrDySMk4nb19ldA1vs48bhw8SpnXSoMW5QaxzgHy6vT9yxJqGruS9BrG7VJyNzcY4k+6bKOtuC4NIUWmiX13KBtsxWpvMQivf5Sok1+suSxaxsWcxc3GeJObdK+vW5ZaxzYxyuvlFAnaP3OWStzG92zkLm8fEuT90r2VvvE1jnxScrq3ukOJh+Z8k6Brdscjc3+P+ylMPFTG2wNa7vOcqVA1+V5zyWD2N2D43Nk3iVSzNxV8HVHGCwDYlfHYoBtuKSJi4VqA5tGGdZQCfkOhyXVSMbs/wDJ1wxM4lNug6V6ftyD1ji6geVX9PlJuJgfuZclnQNb3lHzFzcZ4ka/FVbYWtc3m+VJx1Hlko2G1+FzZO4lHN0r8FS6esc+Kb5e3821SUTtD7mfJaBre5Phc3+N3En3Nm4tuEQBRV0gcPGu4R4YRWLdWCKJVs2rKgTH855LB7G7J8bmybxIFznV9mbthQTWOcE816hZH5eayhhOwNXcl1U7G+0O5ybiHEnT51Yrbaesc4A8r/n0kOJ1y5JULBAeFzcZ4kedGqxRUii00VL65Yrocrq3ulRNf5nyWLGN2fK5uF3EolyGkZbRpsaIAaAA312CCL6oiVtrZtXztqkgT8/ryVvo2gAcMhgHFr5o6ulgW2s6xzePldd9clLwnnkmGN3v+VzZDiXBdKgNtiaxz4dU4ez8d8nEw1Lkgtbtn7Nx/wBtfJAng3xJwBoqiQkipfXeE3sa7u78gcQSdWDJJ1Cx7GNNhhcMTuJSLoOlRO2xzWub4bWuvpIcTqM+SdAxu03/AI3NkeJFF4o58tNa58QvK6+knE6JnyWZY2HhJuAcSDNXivoW5Detc5vK6741IRiPD65LSkY3uzzdc3h4kMgpC2SpWCRFb65VGbki1I3s6zyYcYfmXJQ+hY6kibjIYv7Z/W1ObeK9Lb7tdY5wW+V9PxXINXqZDJauY3vBzFwxO4k6culfRttc1rnGb5W3qqEmSdr1zGSVGxvdn/jcMLuJFbeKKW5Y61yvHlyuvpJgnXPks3MbDwNzcA4lBmjSGjKkirezExxriQJEeSNTWwi2/hMcRZq3JX2qiY5xjdXYOHirT33Soh5prHPhl5XX1lJJgPWXJasY3ad9hj/tr5KROXlxlth61zcb5XX3ok1+P0yWNGxu74fC2buJNF0qblvvC1jnEb5XX3I1nV4yVFrdhvIXNwu4kB5pKSuomGqtgpX1zJScmSJ7qFpFX3x7pMuMIat5KWULO8279kiwYP7asUubvLELbA1rm65yuvsA2eH1ySewQd4/C2beJRWnVrt92Osc+HLl7OoVyga8uS3c1tXM3DGOLXNFug6VB63Ic1ri6tvleXUJU4mB1JZ0DG7TObbhidxJqNpfL5BaaooKV9dyUfFUT3ULVWvv9JPaMIat5LLuWbW1fACwYTxIoPFfB8+K5xy5XXnJAmP5nyVljdg/YYBxLk3dXF22BrHOG5yquvNBps1PJN7BveNzZt4kCbureUtyOI58Oma99Wd8pB3dS5LV7R3vjIY/7atyTTbRtSQBVEInjXGurEiEFJa2869JCVOJOj9llQUTWtqvgbBM8SmOOlFbcotY5xx5W3890nEx/M+SkMbDwFzcB4tWZocydKOfLTWOcdzldfRE01/mfJXSsbDwk3A3iQ0dWDVtresc3D5dX1komA8Prkq2RF//ACubNvEmMtIAuKKKinEyxrqxL2ZBjW3sRPt3yZcSNS5LNtExr4i8yGP+2rbUU3VpO26esc3GuV16VqNZ1LJWGDZZ4XNm7iXZ68UCttLWOcceVt/PdJuJr9Z8kqJjYjwubgPFqzNFadKklto6xzjHyuvojBr/ADPkocxuz4G5uEcSgzAEbRsARUAWmxFL45UKA6iavZ0sYpO0SYnVuSsUTGM2W2Am4TbxIk8eW9u16stYfw47WurLK5JxMDq7ktKJg7xlV4uGM8S6y8tAa9EtYfK5Xl0lbBq9eWSTmDbPMXDi4kGeKpOoJWLfEVL4dizgI13qKbPrakJIne878+SpjG9y7wuGA8WrLK1ouzw3ubtthUAJRFL6awEVVEStvYkulpMNfZeP2ijaKQiErhL+ytJ+E2A1J1xQKgrqxeMYNtrhFClBBGmkcyUu+WhYCYrgb2qka3ZEIch9slCZWYG4rIvITjSKRBfzUgQEoKqpTqghQjmjJd01X7dTVmIrtqE4ymjI3MyCkjsQNtXYo+aoTVFEU406xo0a/KT7tqB22lELKuFvOU1FmM7uc7SJqcCdRESg+a5KCpKqoeZECK5qpLumo9tpoAVVZDPLM+anu3PmyCKkRUTIaMXTgREVIYRKtVOCp3yO6agdtphZDyEoSlUoD90LnNiDhToREkFQJZwaIQrSoqi07Fw4eSyfdt0Uj2ylIhV/1b9skxueXMpKiTgKQtoa48oo0LamhLh5KNkpbILJd01Ue3UxtI8hfWbsgpALMXGlNHkJoiRtSv5qKkcAQVw7VwUhnqkd03RSHbqYEEQqs3RzlNOnbkxbMgcfQDAVMhWcGiiNRKqpTiiQFF9IyfdtS9spcv8AqPtmgTKc3OegTT4uKpKIqL5lhKQkqIqHbTIFhtVJLump+3U0IVeQlCUqk9J1MEdFv2hL6UEEPaDpLAiFERKe/THzikn3bdEpHtlKaqv+rftkjOTWZtqLSnRVEREC/GlUKKVUt1YeS98l3TYQVHt1MSXEiJyHOU0adXPmwxvhKmCRrSeNMFEQSJYnZCCKsjumpDt1MLIf9ROMpoCJMlVMeKqoq4n9wVYRpKSYeTEFWPhXZJ921HttLl/1HKUipE0ubNnBQ2iUgJYoQPGoqtJSjFDhGlFfOS7tqD22mNsPIShKSjvBMgjSdo0EVVi+aUUaSkSrh1UEOPdGR3bUe3U2XkL7bskyMxo++SCJxzsRVY38xRb86pHdNR7dTRjV5CcZTTmwmRrAXUJTopBHzVSvgRHTrpNhFNqD3SO6aj26mqsqyHOUyUL2i55XxL+K3pVRxL+eDhoi0sOrDREXvkd03RQO20wsh5C6qSLOFmLawN9AVTowKcGmGiocKztRSRf/AG75Hdt0Ue20uX/VsoSkhNP3PvhNi+N9bgJCj50hgVBEVKcUgTiD5n3yO6ag9tpiIGHkL/DIJzxTACBsnkEjJWwFXzRSNMUoolO2uhDvhI7pqPbqaMav+onGU0Z6bTMHEZJyi4aQFtXzQiRUowRKcYKgonp3SO6aj26mjGryHOWaitTq5x0yGcAV7KiapOCWgRmiIi4dVJxETvVJHdt0Ue3U0IVeQuqlIqfNJlNnKd7NToHQOi84tFwVp0SgdRIpIsO+R3bUe20uX/UShKSMFxGUhBDSFkHXM0fF4l+ayBRNCD26mNsPIfbIJf4EzBEgcEsxjlWDQ3t1YeUjump+3U0YxHkJxlOtdW4rSx95XGONcriiIulsRPlI7tqQ7bSiX/Vv2zXP8DZ2Haq+9ctVUVVyrYonySR3TUe3U2XkPtmV1biMrahrWi+9ctQqSaW9XI7tqB22mFkPIShKSQ3FaSCpfKoQxrmaMNLvX5yO7ag9tpTL/q37ZJqXCZ2Hs945YiUd7dVU9ZHdNT9vppjyE4ymnHcRlYoqGtJFRYuuVoqIixws6Iiekg0bSkO3UwhCFWQurlmktxWvH/8Aa5nVC3tqIvpI7tuiUe20uX/UcpSKSXEajGBx/wB1zapb21VWR3bUe200IVeQlCUkhuIykIIdUIY1yqCKiaWxVT1kd01B7bTGXkPtkmpcFlEhA4WQvjkIUaO9u1eUjumpnt9MTGIjyE4ynWulcNlbUNbda5nREXSzoifKR3TUh26mFkPIXeGa6txWvHbH3rlqrS3t5EXzkd21HttLl5CUJSSG4jKWIaVx965bFS3t5VX1kd01B7dTG2HkJQlILiXDZqqOqEMY5VBFRIYWZFX5yO6aj26mrrFeQv8ABL/A2YQgcP8Acc3aO9u1SO6aj26mjGryE4ymktw2a6jrjHGuVxREWOFsEfkkju2o9upqrKshnlmUiuGytqGuf3jmdaW9vIi+cjumoHbqYWQ8hKEpLqXFa8f/ANrmZVJNLaqr6yO7boo9tpcvIShKS4NwmUzHUiJ7xyxEVETKzIRfOR3TUz26mN48h9sguFcJlUVFQ1RalS+OVoo0V0t1ETykd01A7dTAggirITjKda6lw2dh50945YsPF4U+SSO6al7dTZeQ+2ZXFuCzFFgcUjBb45FIkhrBaWckRfNEkd01P2+mhCIhyEoSlUpLVzwFIJTRE5h//wBSoMAWTu0PcYmHkPsqPtd2TSeqsXFD+2em6QpJhPK2qEtEkpCN7rBalj3SpYKG92OeUZy2k4QW5wpouC4pCDpopogq7eqVGkiFQzxWNaKIRrldln5sbatPgQto4CI40qre3XBcgigYoiiqEKVQgqVVViE2edir4KCTy1e1VjSBYzlymlYmiwCxRsLukIVzPLkqbTDdOF6No4wyr2qLC2qMPSQhZy5XYFWGybF/BVlhtEoQQSaOmZDBbDJVWjmUlWNchCkXT7IOOuT1RfEQnYEKoqORClNxYjBHUbKCihVhHNFKlkIUe6PYBXaYrOjFojV2ym5fLyLQxNxSigqhklUUiMFSjWIVrcq4LzTqkrrRAbl/cxa01dVpG1QFUlQRiNJFrWGDHPIQohdjSvTIX5KTM3vIEoRxqONuA5ClYJNJg542pIQu3P7IGw80bbyUAbabISvlIr3SpEqg6IkRU1XDEq664yEKfOriu30ybcBAdSiaGFIhGuNBY2xIre5IQSQhNuz2ZR4yNFEVJhWaxWKlSEhIiEhJaNCpI55CFnl/pwq5TyKhK44aEhrTedF4YnA0iIo9BFGiUBhGuoQtJci4BNMiCvuUr8b5EKolNTMjUCpIsQiXcqwzWSEKru12Gv8AODdR2gJuNuKNCNSDe3RjGx1sWxsqoxrkIXF7CD7Vf77g3++0KNVCKOo3b8Sl9jDOqQzyEJlyuwqzd4XgeFSGnRQm6o1izSgSRRtkjDvjGrOISc7BISrSeUxInFIDRSCi7OQnFEBUoAlEVBYWxRc0FEJsx7FPMG4YThs1cQ2yV5pTg0Sio6UCNBGCqtR4MUSFYhGXsi9j0R8IOGroIqOrRO/C8MRv1CERgqiIqsbUriITE7Iv0gNHmxNXFNwhE0qJ5XVEUp0SGC0YOIteF3SEKcvZ55XnDV1pRfvavJelpIrSQxSqa0UWq2KitJUWKpAQqxOwpmwLDrzag2y3N26LaoqttmJ0jiapTWgFkERaS1xSAhXfZDs+UzB5CcvpvO38yo0YmTbYGsIrlGBF3UoZoyEK+kISkISkISkISkISkISkISkISkISkISkISkISkISkISkISkISkISkISkISkISkISkISkISkISkIX/9k=" id="328" name="Google Shape;328;p29"/>
          <p:cNvSpPr txBox="1"/>
          <p:nvPr/>
        </p:nvSpPr>
        <p:spPr>
          <a:xfrm>
            <a:off x="155575" y="-936625"/>
            <a:ext cx="6019800" cy="1952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jpeg;base64,/9j/4AAQSkZJRgABAQAAAQABAAD/2wCEAAkGBxQTEhUUExQWFRQXGSAXGBgYGR0aGBkXHB0iHCEcGh4aHSggIBolHBwaIjEhJSorLi4uHCIzOjMsNygtLisBCgoKDg0OGxAQGzIkICQyOCwsLCw3NywsLCwsNjcwLC8sLCw3LCwsLCwsLCw0LCw0LCw0LDQsLCwvLDQsNDQ0LP/AABEIAIABiwMBEQACEQEDEQH/xAAbAAABBQEBAAAAAAAAAAAAAAADAAIEBQYBB//EAEcQAAECAQUNBQgBAgUEAgMAAAIBAxEABBIhMQUTIiMyQUJDUVJTY/AGYWJxgRQzVJGhsdHhwQckFTRyc/EWRGSCJZN0g9L/xAAZAQADAQEBAAAAAAAAAAAAAAAAAQIDBAX/xAA+EQABAgIHBQUHBAEEAwEBAAABAAIRUQMhMUFSYfASImJxsQQTgZHhFDJCocHR8QUjU3KiFUOCkiQzY9LC/9oADAMBAAIRAxEAPwD3GQhZLtl2icmzzAiYCBJE0VBIywwGoScBVFEVY0KRIqjgrnEKl/63nKHBRBQW8jSRFVRcdnLjeEiRwSbaVI5ihtqEIz/bN2gtBxm+CC3yNHFn7ULMCiSIJUKaIhKiKSWpIQpr93nzuc1OWXQE1cBslJpFQqbwsrgo4qIqKUYiRCqpUsFkIVdOe3LwOTkMAgAaLTqgSAptEAPGSxoqIqZlRFakZKKpmEIl2O184ZA1aJqdIM2nbt8aFBFCYRqiS0jgoirhISAqxqhWipIQpF1O0k6acfHFIDKNmpkKwoTl1AAygVQsoL5HZFAFYpXIQg3X7amwLVFxucQcIn3GmzoJNgNAKxSQTRTyoqK3o60sQQok87ZzoFfWIC2hTgW3CAb2l5eRtIKjtIlQViVIRTYtUhCK925dFTQSbeFG3kacAVovvCc3bbUUEiiKOPkCokYqCw2SELXdk7qrOZq24dTlYOJRUYOAqgWCVaIqoqoi1wVJCFbyEJSEJSEJSEJSEJSEJSEJSEJSEJSEJSEJSEJSEJSEJSEJSEJSEJSEJSEJSEJSEJSEJSEJSEJSEJSEJSEJSEJSEJSEJSEJSEJSEJSELhFBIrUiSELshCUhCUhCp5zd6g6rd5NYKiRQm4LGltcRdHP9JZGlgYQ6Lvo+wbdGH7YFtzroZZqC72pSDZLNzVSVIRJqpVbU6sO2CQzVL6Sjv7Kui6B+kxLh3gqydcQJZ6tRT7TQQlvB4KKuU1mBD4ni7/4kzT5dFI/S4kfuCvJ15IlkhJ2jFScH2YrVEsJrCggW4dfvO+zzgd/XCHTV6Z/St0O7wViNjs8uHV7ne1CCMfZzqJBhSah7y97/AF5VyDTwu6Tghn6VtGHeCyNjsO1LXOpFDtIiqiXg64aTWlSTieHrOd9l0UO/TYAnvBfc66GWajsdqRqFJsaJREoITVVITOGX4PrmsVe0ZdFq79JgI94LSLHXECWaJOe1CCLirNzWiJLBSarRAQ68OyuGf+JM08Aauiln6VtOa3vBXAWOvMJZLo9pERERJuaJBdJqpBURgmMswusx32XRT/pn/wBB5OvBMsk0u1KU0H2c646TWZ1G9/xR/Vcl39cIdJwVD9K3S7vBdc69pdLLRqRW+0iKqJeHK0HSa0lLmeHrOxTZdFDv02Aj3gvuddDLNBm3a1CbE7waUkjltQyFPfjm2fiSHaIiMOi1f+kltIWd4KsnThJde7VoMcQ5pabWiCHv9/Vkg08LuiTP0ou/3Bdc68wkiH2ngsLw5auk1mIR4ni6tk+/y6KB+mREe8Hk68EyyTWu1SLHEOZVHLa4it7/AHdWyBTxu6KnfpRb/uCyNjpRlr5Ln/VSYOIOuhptadLx+H/iS7/Loj/SjX+4Ko3OuhlmknarBRbw5Wkctrh09/u6WqR3+XTmj/Sq4d4PJ04S181xe1aRPEOYEdNquACW/wCLv/hDv7auif8ApJg39wV5OmRLJOf7VUUXEHVS02tEkHf7+rZM08LuiTP0raI/cFcLnXgmWScnafkOWomU1ncUOJ3dWyO/y6Kf9M/+g8nSjLXyTGu1aKSDeDrEVy2tKl4/D/xnQp67Oip36UQ0nvBaRY66GWaSdqqo3g7I5bXDvm/19JHf5dEf6VXDvB5OnCWvmknavBUrw5BEVcprMIlv+LrMd/l0T/0oxh3g8nTIlko877SY1rEHUpxw2syoG/tL6bK0ff5dFI/SiREPF1zrwTLLVilj2nr9wdqJltZ3FDf7o9Rkd/l0Qf0yH+4PJ0oy18kybdq6cMQdcNNvPS2n4Pr5RQp43dFVJ+lFkf3B5Oyyz1cw+1yIgreDrhpt5275v+n7qke0ZdJRTH6QSSO8FWTsWzLXKtEc7UwpYg8FCXLa0REt/wAXWZ9/l0UN/S4w/cFcLnXkiWS5/wBVVkl4PBJRy2sxCO/4vp6ou/y6J/6VUD3grEbHXgmWSTnapET3B2omW1ncVvf7o/quR3+XTkhv6UT/ALg8nXN2pa+Sc32ojRxB10dJrSQl3/D1nYp43dEnfpcI/uCqNzroZZoY9rY6g8lCy284Ke/3Q/dUl7Rl0Vn9Jh/uC2FjrjCWuVac/wBq0FDW8HgoS5bWiIlv+L/nMGnhd0Us/Si4gd4K4XOvJEsk7/qjkOZ9JrMYhv8Ai6SuT7/Lol/pf/0Hk6RMslxO1OEiXg61hltb6hv93Vsjv67OiZ/S92PeDydKMs9WLjfapFo4g60FctrSEi3/AA9Z13+XRDv0oiP7gqjc64gSzTG+10RpXg7I5bfDvm/151SPaKow6KnfpBDtnvB5OnCWvmnO9q0FYXg9LTb0UFd/xf8AMg08LuiTf0kuEe8F1zr45ZJ69qK4Xg7VTLazGgb/AH9Wyff5dFI/S6v/AGDydKMtfJNa7VUlheDthltb5Bv+Hq2SFPG7om79K2R/7BZGx0gZZ6sTU7WJg4g8Kjpt6SEtWH4f+JHf5dE/9JNf7gqjc66GWa6vauqN4OyOW3w75v8AXnVI7+qzoj/Sq4d4PJ04S180i7WIikl4PBjpt5kFd/x9/wCDv8uiB+kkgHvBXk6+OWS672qoxxB1KqZbeY0Df7+rZBp4XdEm/pRdD9weTpRlr5Jw9qIrC8OWomW1nNQ3/D1bJ9/l0SP6XAR7weTrgDLNDHtaiwxB1iJZbekhLv8Ag+vzXtGXRWf0kj/cFpFjriBLNRbs9pKc3fFGDirRokSbh7mnXA4wrzIvzqkGny6JN/SS4gCkFdVjrzsyUkO1sURfZzrRVy281Dx+P6ecD2jLomf0mBh3g8nZ5Zav4Xa1b4IezkkVJIqbei6Le9DSjbbVWlaHtFcIaimP0ncLu8F1xvaXSy0alazO6tMEK9kkY1Um8yw35aNpIiMFw0vZNhxbtDyP2VFdF0faSxgpWGkzVW5vAq/Ov6Sxed+3ovToGu9nG6b7nSbIqnddSixjByg02eAfgzLVX95YkiAr6SXoNYdqk3TYbnYxnrkpDzo0XcYOSWmxwQswPSr8yokQNfSSxYx0WbptFz8RzQ23RvjuMHLPTY2MeCFifTzko1mvpkrc13ds3TYLnceevJcn7o0Cxg+8TTZ+JTweuz0kOIhb0mihY7bG6bJO/j565qUy6NMcaNgabG854Oo+UqBEbeixex2wd033Pk3NQJs4NNMYPu2tNnhPeDavnXthKAa7bhKRXVSNds+6bXXOxNzRroOjen8YOQemzwB2B6VfmTcRsmvpJZ0DHd5R7ptFzsZz6o19GrGDYWmxvN+DqGyTiJ9FnsOr3TaLnydnrmo7jo34cYOnps/FB4Nldf2kojaFfSYWrWO7o7puud/Gc9c1Lm7o0xxo2Bpsbzng6+UqBEbemawex2yd033Pk3NV9z3U9mbxg5CVUmeCe0I91e3bKGEbAr6SXVTtPtDt02ydiGcNST584MVxg2npMcBNgekhxznKQU0LXQG6brn4zmpLro0veDaekxxQ8GzqEZUTn0msmsds+6brn4TnrmgzZ0cLGD73fY+ILaHr+oSQOd+U1pSNdVun3ZPwDPXNInRwMYNrOkzvH4Pv6yKqq5SzQGu3t0/Fc6Qz1ckLo0Bxg2JpMcBfBG2r91yIiFvSSCx22d0+TsfPXJMN1Iv4wbC0mOE34PSr8yCba+kgmGmFHum65+J2evJPug6NE8YNjmkzxA2B15SboV19JqaBrtpu6fhudI565oqOjH3g5aaTHxBeDZX+qpEc+k1Gw6HumyT8Az1zQpu6l9HGDkN6bHN2h9/XNJA129M1o9p7s7ptdc7hz1dekDo0Bxg2JpM8BfBHrbIEIW9JJFrts7p8nYxnrkmNuje1xg5C6THCb8Hn8pERC3pIKnMd3g3TaLnYnZp04dG+DjBtc0mOKHg9f1GQYRtnKaTGu7s7p+G5+E565wRW3Rj7wcsdNjjku561bdknHPpNQ5joe6bDc/AM9c0C5jowDGDamkxzdoffb5QTCJ9M1r2hrou3Tfc/hzQ3nUoBjBtTSZ+HXwbav3KSRAV9JKmNO07dPk7Hz1yUmcOjjMYNh6bG434O7Ns2xlZNtfTJYsa7d3Tdc+bs9ckwXRpuYwfeFpMV4xvwevp5yQIia+mSotdsN3TYLnSdmuTh0YLjByw0mPiF8H69JIkT6TTY10fdNhufgGeuaKw6MQxg2Bpsbrng++3ylQhVX0zWb2Og7dN9z5tzUVtwYrjByB0meAVWR6fuuUxE+klu5roDdNpudjGeuSLP3RoPYwchzSY4bewPt94ybzbXOUgooGu2mbptbc/E7PXJEvo1YwbS02OKC7nr6bIyIifSajYdXum65+E565poOjfExg27zHHLwQ7/ANVScRG3pNMtdsHdPk/AM11h1MDGDYGmzuObQ++3bJA2V9M0Pad7dN9zptz1yUebujekxg5G8z8OngjbV+5IHdt6SWr2u707ptk7Hz1yRJ46NJcYOs0mdwNgQ2/KrPJuOc5ZKKJjtn3T8NzpnPV9yMbox94OUumxxx8GyvZ6SZOfSagMdD3TYLnYDnrmhTN0Y+8HLTSY45+DryhJNIn0mqpWuh7psk/AM9c01HUg3jB1ekzun4PvtrrhJRsrlLNVsmLt0/Fc6Yz1yTldGguMHJXSZ4H+iNtX7k41W9JJbLtv3TbJ2PnrkuG6NJ3GDp6TG414Pt6Z5EazX0yQGu2WbpuufN2evJdnjowLGDaWkzxx8Gyv9SHET6TRRMdEbpuudhOeuaK06NJMYOUOmxxT8Hr+oSYNdvSazc12z7psNzsIz1zUZp1IjhimLb0mNx3wdecJSCJ9M1s5pgd02m502565RXJ44N7dwxyC0mI/5cfDG2qr7xWSdDZPpJOia7vGVXi5+M565LrTg0BwxyS0mOV4eoecmDV+MknNdtGo2i5/FnryTHjG/hhja5pMfEh4Yd9f2ikkSNrzlNU1ru5dum652A565rSXJMb0OGOfSY3l8MulhELei8jtLXd6avk+XNDugZe0lhLaGsVM7lXul+VfmspdHbNevJXQBvs4qncOHiCpnjKgxhLlBrCqxB2Yn87O+WRJgNXcl6DQ3apKrjcMY4vtNSXzKDuEuSWsXghydnlKiTXXqHJYsa2LKrxcMR4kIDK+vYS5ZawtjHJ6h80I7R5/bJWQ3u2VXC4cfFrop+ZUCwl94OsX4r/Z9eoSHEw1PkihDdsVXG4fx/2181JYMqY4a2BrC3nOTKgTG2X1yWLw3YNU7hJvEoM3MqaYS+6a1hcJ7ldRz5oFvgOhyXVSBuxZ8TrhiZxa6lugZXt/CXIPWFwA5NdXl/Mm4mB8enJZ0Ab3lHVeLhjPF90amVWGthaxd5vkycTPXko2W11SuEncSA4ZX4MJdPWF8UHK2/nukq9rU+S0aG9y6qVw/jPFr5qVNzKmOEtjesLa5yZUCY1ZfXJYPDNk1TuEm8Sg3NMvZm8JchNYVWJPleef8yhhOyNXcl1U7W+0OqvkMQ4vonT4yiuGunrC4A8nr6yHE65clNC1sBVK4YzxKS6ZUlw1tPWLxQ5PX0kyTrmMlk0N2bJXcJ4kGauFhYS+94hfEFyfX690k36/XkrpGtqq+GQwDi180lMsDCW1nWFvHyfzDvzFdXhfzyRBu9ViuEhxJAZUBwlsSq+L8OvJ2VdRkRMNS5IIbtmr5cY4tfJMNwov4S2FrC4LfJr+n8qXnVwyVBrYUdUrhidxJ90DOieEq1OaxeIHJ/5+km6MPPryU0AZtNqw3CR4kUTKOWuWmsL4heTtr6hJgmOp8lBDYWXSGAcWvmgzdwr6OEuQ3rF2u7Geu+NUtNY5C/nktHtb3ZqvdcOHi116BFQHCWxNYvAXlbPx3yATDUuSRDds1fLjHFr5JgGV7XCXIXWFwW+T6Q6Urh65DJUWt7wVXi4YncWunZy4V8HDWMXNYvFb5PVvdIMY6mMkqNre7NWG4YXcWvmjNuFFMJcsYYwuOXJ6+knE6OfJQ5rYWXG4YBxKPcxwoBhLCrWKnF5K9/z+SaTrxyWvaGti6qd39eLXVjxlQDCW1NYvwy8rZ+O+SMYDV3JUxrdp1Xy4/wC2rclInDhQcw1sPWruN8ny/WejGvUslkxrd2qVwm7iTBMqbmEvvCjjF4jfJ29bVExNeqsky1uw2q4XcLuJJ9woZS5YaxfiC5O3890gx0c+SGNbGy43cA4tWZos3cKIYa2BrC3XOT1H5MXeH1yUva2Dqp3CbeJRWzKvCXIHWLwC5WzrPKQTrlyWzmtqqvN3GOJFn5lQdwlyHNYteLb5NebZJujA+N/oooWt2mVXtu4ncSJfCqw1tLWrxQ5O3rNJ6+fJRstlK4YTxa+aaDhXwcJbU1i8cuTt6zSBGOp8ky1vdmr5cA4kpuZQbwlsDWFw3OT1H5Jpsr15Ie1sXVTuE28SBNzK9JhLkcQvh05Xp9O+SB3dS5LV7W97ZfIY/wC2vknzwypZS6zWFuByuu6FbdHr9MlNE1uzZhuEzxIxmUVw1yi1hcceT1b3SZJjqfJZhrYWXC4YDxa+aHMjKOUuWmsLjnyevoiaTrnyVUrWwsukMDeJMQyg1hLa3rC3T5VX19cwCYCGX1yVbLYvqxXCY4k4jKguEuTxC+HTlbKvp3yK4alySDW7QqvkMf8AbXyXDMqTuEunrC3GuT+PpWRrOpZIDW7LKpXCbuLXR09MoFhLaWsLjjytv57pMx1z5IomtiKpXDAeLVmaK0ZUkw1tHWFxj5PX0QBMdTOSzc1uzZO4YRxKK0ZRHCX3besLcd5PX2kHXnktnNbA1Xm4TbxJTw1vbuGuQWsWz2ceVs/HfIdYa9Q5J0TRts3bxdxni18kmXFoDhrkFrF5XK69KwGq3VWSHNG2arxd/biTHzK/hhra5rP/ACQ5W3890gx2rdR5JsDe5dVK7gPFqzNae5Dy3ocLbrF2rypdDDu6+y8ftTB3pq+WX9lGug4ntJVuWhYk5ha5ZRq+VVsM8pcd/wDK1oGn2YWX4OGdfnXNUzrqUGK3MoM054B9VfaWJNQ9ZL0WtO1SWWHBjGq+qkvupRdrdySzTngh1X9oSsmo+slixpiyy0fx4jr1Qm3Evr1buWWac7GLc8fOuzulMaz65K3NPdsssGDj1opT5xKBVu+8TNOfie//AJj3ybjV45zRQtO2LLDg/j1+FKYdSmNbtgZp1vOevXnKga/zmsXsOyfdv/jk1QJs4lNK3PdNZpxwnutlsKoyzBr8BORXTSNOwbPedgxM11rgi3QdRWn63cg8054A7avn61QlTjUfWSigaRSUdlowYzqrqjX2yt2w8063m+ukk46ryWezbULv45OQHHUvwe90805j/mm/X998pPvD1mtWtPdGy7B/G7XopTDqUxrdsDNOt5zrpZUDXf8ANYPadk1Nv/jk1QLnOf2zdblQJmnMPclsq+WbulDTuD1kumnb/wCQ6y3gxDx1NPnrta1uaeac8EdvW2qEm46rkpoW1CoXYMR10rUh51KVrtp5p1xQ6/cqJrv+c1m1phdd/HhOvRCmriYVbnvdk5+ILZn+se+Ug9c5q6RpqqHu8GAa9EldTArctZzTnePpIemeRGzwmgNO9UPiwSGuq4LiUBrcsTNOeAvp+u6RGr8yQWnbNn+GMa9U03MJ+tytCzTnhN2/v7QkRt9ZBMNqo6hdgxO1V1iiXQdSidbljlqTmrGBbHrbXIcdVzSoGnabUPhwSOvRER1I2u5aZp1Xj16/cZOOq5qC0wus/wDngGvRBmziXwK3MhvNOebsr6WGeSBr/Oaukae7NQtdg4ddbk5txKA1u2JmnPAX0/XdIjV+ZIc07Zs/wxjXqhtupe1rc92tcJzD3TfWz0hIiIfmQVOae8FQt4MTtesU6cOpfBrctczTnjB1521wkE7w9ZpMb+2ah8ODC7XSqKKDtdruWOadccuvPvkwdVzWZbVdYf48A16IFzXKgrctSxJzzdn8d/fJNJq9c1r2htbqh/hwz18kN5zAbrctTNOfh19P13SRsHrLX4VMbvuqH+GMa9VJnDvvK3Mk8064bfVfdmhKibfGeSyo2+7ULR/HN2vWKYLiU3K3PeFmnNWMbt74etmeElExPrkmWnYbULBgk7XpFcfdqWtzLDNOfiF68++QTquabG12Cw/x4Br0RZu7WFblgZp1sc2fx3wzyYNnrmoe2p1Qv/jm3WgorbltbmQOaccAvp37O6MpjquS2c2yoWnBjGvVFug7gvVuZDlqTnhhbH+arI1Qk3Go+M8lFA3eZULW4MR10riiq7ZW5aWadcUOvPvhJx1XNRs5C7+PCdeiaDmMSty3ZOeOXr+++MiNf5mmW7hs/wAMA16Lk3d93W5YGac8NzZ/HfCqMkDZ6pvZ71QvwTbr1ggTdzFJW5kbJx8Onp+u6SB3fzJaPb+7dbwY/PU0SduYS1uazNOd0NtfVeaTca/OeSmibu2D4cEzrpeim7Xa5lFmnPHHrz75MnVc1mG1XWDBgOvRDmbqRtcy0zTnjns69YyTTquaulbVdZwYG69IJqOVN1uavNOdw7P16VRko2eE809mt1Q+LBMar8a4JxOYC1uWbJz8Onp+u6TjV+ZJBu+LP8MevyuG7hO1uaeac7jXVfdHNIjWfXJMM3WVC7BN2tFdnblRVuWlmnNWPHb1HvkOOq5pUTaxZdgwHXoitupSSty0c054p9fuMnGv8zUOadm6/wDjwjXoozLtY1ue7bzTncd2f8WwqjKQdV5rZzKjULTgm3XWuC5PHsW7W5kFV/c/DjtSHzzd0hx3T6yRRM/cZZaMGM69V1p7AGtzILNOeV3dVd0gGr85IczeNQtGDi1orjhxfCCuWufER/zIbUj8s/ihIPvec5ptbChdZdgwHXotLclVvQ5ef4jeXul0Ms/K8btUO9Nn+EkKfsks5LBRawX3ZLnc5qRz7PSEk4Hb9Oea0oXtHZxXO8SbwqmdZKixgplBqy4B82vrNVLEgwH2y5r0GvbtUldxvGMcOuakvsFRdwUyS1ZcEObKiDX9suaxY9sWV3i8YjwoTbJX17BTLPVlsY5vfZ0iAO0dSzVue3u2V3C8cfClP2CvZYKe8TVl8V/u7fx3yHAw8ZZ80UL27YruN4/j/rq1SmWCpjgpYGqLec5sqAMfTnmsXvbsGud4k3hUCbMlTTBT3TWrLhPc3u9bfOADHwHQ5rqpHt2LfideMTOFFuiwV6fwUyD1ZcANrv3j9YSbgYH7Zc1nQPb3lHXeLxjPCjXgsHASwtUW83zevOTgdDlms9ttdcrxJ3DrkgGyV+DBTT1ZfFBzdq/x3yRB2hq8ZrUPb3RrleP4zw6tUubsFTHBSxvVFvOc3r0lQBj6c81g+kZsmud4k3hVfc5kvZmlopkJqy4B577s7tnckoaNwfbLmuqne32h4jfMYhwp8+YKK4KWnqy4A83/AIkOB0Muamhe2FsrxjPCpDzBUslLT1RV40Ob19ZUQZaiM1k17dm2V4wnhQpqwUSwU97wi+ILm9WbVkgD8/rzV0j21V/DiGAcK5eCxeClrOrLePm9d0iBq8NWp7bd6vFeJDhSBkqA4KWJqy+HXm7Pz3SIGFmoc0F7ds1/MY/66+aabBRfwEsLVFwW+b+ftIINerhmmHthR1y+IYncKfdBkqJ4KWOasuIHN6865Dga/HrzU0D27Ta8N4wnh1yRRYKOSmWmqKr+4Lm9Wd8qAMbNR5qC9sLbpjAOFBmzJX0MBMhvVFzeb13ShoMRyH1zWlI9vdmu9144eFIGSoDgpYmrL4debs/NlUnAw1Lmgvbtmv5jH/XXNNBgr2WCnu11ZcJvm9fYgYakM0y9veCu8XjE7hXZywV9HBS1zVlxm04vX1kEGPn15pUb292a8N4wu4UZtgo5KZY6oqseXN27fLvkwNQz5rNz2wtuN4wDh1ao9zGCgGDGzVnzub16VywGWq81t2h7YurneOHhQ32SoN4KWpqy+GXm7Pz3SRBgNXc1THt2nV/MYxw6sUmcMFjMDMeqLht83r1lRBr1LNYse3drleJu4UwWCpuYKe8LVlxGub16yIGJq1VmqL27Da7heMLuFKcMlDITLDVl8QvN6s75BGvHmmx7Y23G8YBw6tRZuwUQwEsDVFuuc3r0kAGrU81m97YOrneJt4VFbZKvB0B1ZfDlzere6UwMtQ5rdz2wFd5vGMcKLdBkqD2BoOasuG3zfv8AzKnCo6lmooHt22V3tvGJ3CiXgqsDOWqLjBzevWTgdc+ajbbOV4wnhXBYK+JgpamqKrHlzevrJQMdT5pl7e7NfzGAcK5N2SxeAlgasuG5zevooAatfVD3t3q53ibeFR5uyV5TB0OGXw6c3q2yqSAOzqXNave3vbb5jH/XXNEnrJUshNZqy3A5vX2bgY+f0zU0T27NuG8TdwoxslFcFMotWXHHm7eo1ycDrnzWYe2FtwvGA8OvkhzJko5KZaasuO5zevrJNBjqfNVSvbC26YwN4UxGSg1gJa1qy3D5vX3UDAeH1zVbbYvrxXiY4U5WSoLgpkrqy+HTm7Os0nAw1LmkHt2xXfMY/wCuvmuGyVJ7B39WW41zevlBEGJ1LNMPbssrleJu4U6eslAsFLS1ZV48ebt/Ftcm4ER1fzSoXtiK5XjAeHXKpFaYKkmCmUGrLjHzevrJwOhnzWbnt2bbjeMI4VGZZKI4Orb1ZbjvNlIBjrPNbPe2BrvN4m3hXJ60V7dwdAtWfw48zr6STgdk6u5p0T294yu8XjGeFJpkqA4OgWrPlc3r1kwDDWWaHPbtmu8Xji4U15kr+GDnc1Z1/wByHM2/jvkiDtefXmmx7e5dXK8fxnh1bktHclkr0ODt1Z7y8yXQwbq8jtT296a/mJf1UK6TSe0ngjaGgysa3N5xF9VrqrzSh43z6Zrp7O4+zCs33uk2Q1cqV5pKLGCOUGgzwDXiV7a4fOWRFQ9JL0GuO1SVmw3uxjLXJK6DwgqDexximCYDFSpNqcanPCvz2yvZiCftJcwpi2ko2xNZm7EctckVtpL47gDllq2ORzO/6+cJAG0aumS3c892ys2C93HkuT5pKBYA+8HQZ+J7nOvKuScKrOk0ULjtis2G938fLXNSmGUpDgDYGrYrwnOZ1DylQFf4zzWL3nZNZvvfJvCqmZrF8hoBAWWSTFsxiTT9uMhoou36SNgbIM+Uke0PdSvoyagZuvcI3ZKZdBpL2/gDkHoMcENjlXpH5yTgIGrpJbUDz3lHWbRe7EckZGUqwBsLVsbzfM9PXzk4aqyzWe2a6zde+TuFBNpL8OAOlVQZ+JDmen6rlMBGzpNaB57o1m6938Zy1zTrlOg7RIQSEUGtti0HHgXWWRFfSHdLTYDTDlJcwpi+jLgT8V7uHJAuc0ns7a0RyU0GeCWdTj32fWWTRuj0kuynce/dWbZuxDLXJPnrSRXAHT0GOCmxzqO2TcBLpLmponmqs3XvxHLXJNu28LLTrt7Fb2LhwoMpGiYLCo12Q9aopKw0Ew+y5305o6MuiTCF7sJyRJsykSwB97uMfEFzOvKuUAD55TW9I91VZ92b8Ay1zSVlMDBG1rQY3j5n3+lUiqrwkjbO9WfivfIZJC0lAcAbE0GeAvM9f3VIqh+JILztms2zdjGWuSg3UnQtEqK2K31y9JgM1KrAlGo1sor87YyICv0kEbbgKOs3XuxOy1yU6ftJRPAGxzQY4gbHOvKMh4ED6TRQvO02s/De6RyRhZSOQOWmrY468zryrk4DUJqC8w942Tfg5a5oM2ZG+BgjkN6DHN2uff6QSSEI/jNXSPd3ZrNpvfw5KI1ORV1GL2MUZF2NBmwmiGGX4Y2x7oycKvxJJ1IdsiJ83Y+WuSkNtJe1wByFroMcJvmdearJQELOkgrc894KzbN2J2SfOGUvg4A2uaDPFDmQ7v1GQQI/ialjz3ZrPw3uwnLXNEBkY5A5Q6tjjlzNnUJOGXSagvdD3jYb34BlrmqyYzoEfaYvaRJtXaVBmwDIVSs4V3xFrWNUhjavxmr7RSO2iIm+93BlmpLzSUAwBtTQZ+HXmev1tqlJFQ9JLRjjtO3j5uxjLXKtSJwyOMwBsPVsbjfM6+cqItq6fdZMe7drN17puyTBZSmeAPvC0GeI3tc9P1JQrPpkmXu2G1mwXuk7JQ5tOhdV8UbRLy+LS4DOEt8E45aVQNEqinfCTc0Q/E0qOkcXQiagb3YAZet9qsGGhiGANgatjdc5n3/EgDLok97oOrN97ptyUZtpK8BMgdBngFtc9f3KYdMpLZzzVXeb3Yxlrkiz5pKLuAOS5oMcMNjn2+8ZNwqNXT7qKF52mVm0XuxHJR5pORN15pGxRWSQVWgzXSJst/MiwqVfvJwGoTWYpHTN17sJyUoGRppgDbuMw9+XMh1shIgI2dJqi92waz5uwDLXNJhpMDBGwNBjcPmeskBZ6Jved6s33um3JAm7SXpMEcncZ+HTx+v1tqkmgbP4ktHvPeGs2zdj5a5KNMp0L7YOo2IoaOFCgzVggm/1Hzk3AR/CiheS20/De6ZyVkbSRyByl0GOOKcT0+llcmQNQmoDzC02C92A5a5oczZSOQOWmgxxj5nXlXJNA1CauleYWmybsIy1zTEaSDeCOr0Gd0/HX6/SqRAVeie0YurPxXumMlFuVOhfYVxAFEi4EKDNrYE2q1mi2gpWZ41rIIq/ElDaRxdabZuxwlqxSzaGk7gjp6DG41zOvnAgIn0yVhztllZuvdN2SdPGkgWCNpaDHHFN/wBPpZXIcBqE0qJ5iKzde7Cctc1HurOhm7LjytiSNihqlBmtEcNcxrbCGezyWTAr/E1lSUjmsJibDe7CMkRtlIpgjkBoM7jvM6+UZAr/ABmty8wNZtN7ptyXJ4yl7dwByC1bPw47HIxz1feqQ4VGrpJOiee8ZXeL3YzlrkutMpQHBHILVs8rmdR84AFX4ySc87ZrNovdxZKFdqcCxF1W0JARw1FAaSMJwGw1zVfquTDYvAh0mk6lLezudE1AXuwHIazWyuS0N6HAHPoM7y+OW7ANmzovJ7S93enele6XJRrozkEnJY4EVFCpTZSjW5vAqpCq2uuUucNu3otaCjeezDcN9zq/dkdQVM7OgoMY4KiDWM8A/BVBaq/vLIuEBX0kvQbRO2qTcNhudjGeuShXenoX6bpfgXGOrlsw/wAkSZgzqsNma2uWsRsur6LhdRuFNQ7htk7Ec/H0Vi3Ogvr2ODLJUw2bIMeCFiLZVV3LLMOETX0yXW6if3bNw2C53HnqPJKfToKBY4Fxiaxiv+5jubK9npIc4Qt6TToaJ+2Nw2G538fPXNSmZ2FMce3YGsY3nOX5fPylQcI2ylmsX0L9k/tm+58m5qiudPAWdOpfRSDM3TLZtvU48EKlJE2196ScRsNr6SWTaN3tNKNg+TsQzvVndCdhen4PBkHrGK8QKVQDzSr8yhzhA19JLroKJ/eUe4bRc7Gc+qN7WFWObsLWMbzfg8/lsk9oT6LPun17huufJ2euaA5Ogvorfghh102fiQXchZXXs2SW0NoV9JhaNon90dw3XO/jOfh6qJ2QnoK0i34Ei4a1mykIzl9c4LtRfXylo4gOtlLNcHZ6Nx7PUwmt1zss9Q5o9zp0Ps7eODISqmzwTqVFCNtVe3bLJhGyK+kl6VPRO9oduG2TsQzhqSfPZyEVxwaemxwRTMHp0shxE+klNFRPgNw3XPxHNV/bSegk0nGOBYgY5bKrhOtjohGxVX02S1YQX29Fxdpo3CgMWEWXOkZnXNWc3nQ4WOD3vEY+IJc4bK/1BJZhwnflNdb6J9W4fdk/AM9c1z2ocDHBa1rGMxH4M3ftrzSIiquUk+6dvbh+K58hnq5IZyFAccFiabHAVNyNtX7kbQhb0kg0T9s7h8nYxnrkqDtbOxQ2lR0F/uh02ltm6DHBCyuEbPWKyIxjX0kpLHBtHFptFzsRmfXwV/dGdBRPHAtTmmxXjA2B15SHEQNfSaqgon7Tdw/Dc6Rz1zRUnQR98GWmsY46rubK/wBQk9oT6TWZonw9w2SfgGeuaFNpyN8DHBkN13xjm7Q++2vNJBwjbKWa0pKJ3dncNpufw5681RNzwUuhC+jXMwrptWoJpCNCGey2vbJg7tvSSg0bu9I2Dfc7GK7Y/RXYzkb2WOCNBdNjhN+C3N6eckHCFvSQWhond4Nw2yfidnryXZxOQvg44LXK6bHFDwQrSv8AUZBI2rek0Mon92dw/Dc/Cc9c0UJ0EffBlDrGKseS7liW/qQHCfSazNE+HuGw3PwDPXNZticil0prjASM3dSNJmCYxFhGjRRas9chhEPxmn2ljtuGybDVB3BnH6K5enI0G8aFqabHw6puen7lJIhb0ktmUbtp24fJ2Pn4+ikzidBjMcFh6xjODdmBnhm2ecqJFdc5ZLJlE/d3Ddc+bs7kwZyNNzHB7woYbFeG3Xkevp5yURE19JhM0b9hu4bBc+Ts1Q3BnQ326CX0E/vALLaSNbdaRCCpUtY1W1Qk3EQt6TUUTHF53TYbnfxiq3rWtExOgiGOCwNYxuueC1Iwr2+UgETlLNN9E+Dtw33Pm3NRm5wNeNDIHTZtvBJDI9P3XKQRPpJbOo3VbhtNzsYz8fREn85Ci7jQXAc02K8WFkAz91dW2Mm5wga5ykFFDRv2mbhtbc+Zz1yVPcSdD7XPsaKY0NNlIwRraEIW2QSrzjZgAK+kwsGNc4uGwaoCx1W6c433q7GchTTHBbvsVY4l3Nlf6lIIjb0mtTRv2DuHyfhGeua4xOgwMcFgaxjcPaHlbt2wkNIqr6Jvon724b7nTGeuSjszsUZ96FQWU2fh08Ebav3JNIhb0krpaN4pCdg2ydj565Kp7KTgfYptjRjeyVYk0kIgFUFFVRY1V11VZ5N5AdCM5ZLLszXOog7ZNezc6ZkdXrQnOgj74MotYxxx8Gyv9SNoT6TQKJ8PcNgufhOeuaHM50EffAmGmsY4xrnDZX+oSGuE+k1dLRPh7hsk/CM9c0xJyEGsaFresZqwT8Gbv211wkoiquUk+6fF+4fiudMZ65Kk7FTofYBVXQiRPEqUmkWJUyhAhVbVhbBc0JU+Aqj0ksOzh1IA4NNZk7HzhV+Yq8OcjSdxwaWsYrwGrMDzs2ecpiImvpktxRO2WbhuufN2evJdnk6CBY4FrLWMcYfBsr/Um4ifSaVFRPiNw3XOwnPXNU/badD7BO4OiSq0qQQ2VVYuHYggi541bdkJU0jaFfSawp2ObROJYbDc7CJmHn1Vq3OgpJjgyA02Nx3aHelu2uuEoiI29M10mjds+4bTc6bc9XVRTJ5OQvbuNBcAky2K/wC3GrJj3VfeKyTiNk19JKqKjf3jN02i5+M565JzU5CgONCNEtNjleHz+XnIBELemSTqJ+0dw2i5/FnryVH24nAqw5BwVRUMVVCaKop02miKZlj6RsikrZA0ggZymuftG1R9kdFpHuix17CLzrmvQLlODehwxz6TG8vglqwjZt6Lg7S13eHdN1zpc0yfuL7SXmGsNM7mxpYfWQ47+s8k6Fo9nHjcJN4lTPOLQY/1BrD4Bpwvzs75Yk1DV3Jei1o2qTkbhjHFq1UHaydKk9mQ7VnC5ZLZNW0tVvYWZK+62WwO47Vy85zR7RQ/YYjn9Vo23Vvr3+stYexjldffKJ2jqWS7nNHds5C4cfElP3SoF/uJrD+K/wBrq3ukOJhqfJFC1u2ORuH8f9lKYdWmPkGsc3nOVKga/XnksXtbsnxuEm8SyPZ+dKt0Z2m63NkyySr2U1zNqq5S7NldsrJ3G6uWDGj2mm+wxDNaS6Dq3p//AEHrD4Acr8Sycajq7ku2ga3vKPmLhjPEjX1avI9Ye83ypOOo8slnsivwuEncSCbhX4P/AH1h/FBytv5tqkonaGrwtA1vdO8Lh/GeJUP9LZ0pTJktqxXDJK1eeWwW127fvVq87/l9V53Zmg9m/wC1wymRr53FznV9mb/0JrD4B5r1s780NqyxYdwau5L1ado9odzkMQ4k+fOLFfM9YfAHldfKQ4/XoMlNC0Q8rhjPEqP+pbypMH47eIa/9yyudtE+v4ltR+/5rz+1tHs5/wCNwkeI681ezJ5VivNj7w/iCXhdW90sgev15LupGiA/rIYBxa+a6ri4HmzrD3j5X5/BLw+uSeyN7/lcJDiSFxaA+Saw/h1ThbPx3yI1alySLRtn7DH/AG18lk+384gTFVs9b0zW1kUzgnz+meVD4tXLGlOz3ImRcB8ZkStbdFxaJ+TmsNdYHK6+kpcbfHryW1A0bTf+Nwwni180UXFj/wC6aw/iC5XX0kwTHU+SgtEPCQwDiQZs4t9D/Q3rD5vK674ylprHh9clpSNHdnm64cPEsu2+v+MCmf2BFjTKpEEs9COeyHrnlfwR1ZyXNEe0ub9BjGcNWLStuLe1/wBtdYfCb5XX3i7UhkupzR3g5i4YncS7OHFvo+bmtPjByuvorJMfPryRRtHdn/jcMJ4kdt1Y/wDsMMYfxBcrr6SYNep8lk5oh4G4YBxLHBOP/l5kn/juaZVRM1tvcc2xZDPcjq9T2n/3luUhw3RymFpX3FoB5prD+GVOF1Z3yg2DV3JdTGjbd9hj/tq1SZw6sHPJzWHuN8qVE26lksWNEW8xcJu4kwXFpuf7hRxh8Rrld3UJAJidSVFo2G8hcMLuJZXsvOIzi6f/AOY3pkmsROGqrZasF7s0qfUB4dVj2bec7/lcMEJj681r5s6sQ8m9Ye65yuvnKQbNTyV0jRB3jcJt4lEbcWv/AGx1h2Xg+V19ZKJjqS3c0VczcMY4kW6Dq0Hv9DmsPht8qvNsk3Go+PTkooGjbZzbcMTuJUPZx+M8uhDjDHDJOClt7itaZ0T82+NWr+S4+zgEv5yGE8X3WhB0r4PmmsPjlX7rr6SiNep8l1Frdg/YYBxJTdxYN+Qaw+G5yvz/ACgDZr6Ie0Rd43CbeJQXJwozUl2NKvvDhBJtsvWz8d8k2zUuSfaQAXH6DH/bXyVV2NcX2Ca/7R6ZJoBmRtU2Z88nSHe81HZGjum8m3CZzC0purFf9Raw+OPK29ZpETrnyQGiHgLhgPFr5ocycWP/ALprD458rr6INNep8ldK0Q8JDA3iQ1eVBbXZe9Ye45yvz/KIWDw+uSbmjf8A+Vwm3iWc/pu6v+Fteb2maZjSxAX790rpLTq5cvYgDRtP0GPmOi0puLSd/wDfWHuNcrr0rgms6lkusNGyzwuE3cSdPHFgX+otYfHHldW90m4mvV/JTRNERyFwwHi1Zms//UN5UubOv9Aplmtr5JYraItu1P4S6P3ly9qAFCT9BJuZVxMnlg2vKa1h8N3ldesUzjXrPJdmyNjxNwm3iTp66t7dr1ZawvhxTO11Z3yTjUdXclVE0d4zmLhjPEutOrQGvQLWFyuV16SAatZZIc0bZqvFw4uJZn+pM4VJuUc5EmWq/wDdtlnbTZ/NVi6UZ/cHj1XJ2toHY3c2XcPM6816Tcl5b0OFt1hby8qWjDu6+y4+0sHemqVwl/ZRroUvaSy7Qs9osi5ZRq+VVsM8pdHbPrmtqDZ9nFl+CTZ1+fiqV2lRYy8oIf5ngH1V9pZGwesivQbs7VJZYcGMar6rK9sTL/EpimHVflrv+dgE0sLNm9aoS1Huu9ZLznge0UMBV/xxGVXn4VrXN0r69l5ZfE7GPWMNtf0lmPePrku92z3bLLBg49aKU+UqBZfvB+J+K76v59ZJ1n5mih2dsWWHB/Hr8KUxSppl2B8VvOdfPvlYjH85rF+zsmy/+OTdaCw3ZYyW6c9yslnj10ZuSaOF8/SqVH3G+slzsH/k0pP/APOITq8vGta+6Clen8vIOP8AmeAO2r5/aEs3RgfWS7qDZ7yjstGDGdVdUbCqy4wL4reb7uvOEnXqOSz3a7Lv45OUWdmqHHDqRxbZylk5BevzKfiHrNXFooXWXYP4zr0Wf/pIRews5SQKFV/4jq6ur5d/fLZ/v+U/ovP7KAOzwMPit2OHFXrkr+51L2drLyEh/mOCWzB+VXpLBsdkesl6lPs+0Pst4MQ8dTTp9SiuXadf9zwE29bapN2rZKaHZgLLsGM69VnP6qmSTFxMOs4Vq/xQXTwc2f7y2o/e85rz+1gGggIR3bNiRlXqS0NyyJQjE1iaL/3PHXZV1tlkI/POa76TZqs93gwDXoirSwMu1n4nePqr0zyUvCeaBs71nxYJDVfikNK9jl2J8TwF9OtkiuH5kg7O2bP8MY16rG/1HIqU3TC/zjZLG/1QBsdP/XbbYmdJaMjB3rJcnaNnaoLLRhxGX4+a2V0KVE8uxz4niBt69ZZujqM110GztNs+HBI69EUVKOnlp8Tx16/cZOvUZqDswus/+eAa9EKbUr4GXkN/E83ZX8vTPJC2P3zV0mz3Zstd/Hw663LINEq3aTKqmNHXVqgIX+rSsshXYstP9sesvNcbYe2Ps/xxjw+vitY3Sva5fu1+J4TfWz0hLO78yC7nbPeCy3gxO16xTpwpXwcu1z4nit+vVdcJBjH8zUs2e7Nnw4MLtdKooralHTyh+J45dfuTr1Gah2zC6w/x4Br0WJFS/wAZmS4UEYNNdnV1YRys1g/mVN9zxzWHaCPanir3eGY8PP7LVu0qAZdqfE/Dr6dbIyzMYD1lr8Lubs7TrP8ADHr8qTOFLGZdh/E8Nvb/AD65pUY1+uSxZs7tlo/jm5MBSpnl+8L4niN9fuElXE+uSs7Ow2ywYJO16RWP7HUvaLprhpGdtlr87xJHBrWy0q6qq5aUsavCc1x9hLTtWWuwYc6vKqdS2s3Uohl2B8Tsc2etnpnlAjV65rofswdZf/HwqI2q15eQHxHALry7pTq+S3dCqy04MY16o0/pUXsvIc+J4be3+e6NUJN1h8ZqKHZ2mWWtwYnaq8K1lOxrpLPLorh1vrnf0XUDRwlydKvNaktaS71yXn9jIJpIwt4JOnV5VeC1oUqaZdv/AJPGL+eoyzrj+ZruOzsGz/DCNei5N6WLy7A+J3HNn8elUZIRq9U37O9Zfgm3XrBVN2SJJg+sT/y5/EfC9+D86vSTorR6y1+Fn26GzSWWHBiPjqahdi0JJjN0w6gdHXpYgpYNWaxO6OaRSe8fGaOxw7lsYfDhmZ16qWmOlHTyl+J449bY98gx1GaobMLrBgwHXohzOlHTy0+J457OvWMk2OozV0uzC6zgwN16KPOzJGhVVJICFf8AcIiYtz0T09KoyBGrwmlSbOzSWWOwTGutazv9NEJLmAi00grtWOqwSWwMHP8AmqWlL7x9ZLl7BDumRh/jjzr1VWtQdKk7l6fxO411X65pZ1xPrkuwbOyyy7BN2qvuuzylAsvKL4njjt6j3yHatnr8pUWzEWWDBgOvRZ3+oyGtz3xRDVSoJDHrHHkthVL69+eMtaL3vzmuHt5Aoaof4SbKvy6K3uWRKDSxP3LXxHDc2fxVsqjLKuP5zXc3Z7u604Jt11rgjTxSvbuXkFnnHw47Uh883dCSdGB9ZK6IN7xllowYzr1XWlKgNZ5BZ5zyu7r5SBGH5yScG7RstGDi1orJ/wBUSX2eulllCKvVL7QO+kOq65aUce8HjOa5O2w9jdCHwYcOWvBenXFJVYBYuLFFX/uNqy0Z7v5XH2n/ANps/wAJKNdc0CcrTVsYqEKQW1uV1vJHzq9M6cDt+nPNaUNIwdnETO/+vCVi5/dlxKJtttuTZg2gcIWyU1cJklKjB1UUW2yEl2xWyEJTsDZEdVc1t7STS0mwahGNdxcKwYQt5381X9sTQbosEqJARVVgCokCaSuF8WO2352SCDX49Am1zSWmN7b+N2Q6K0bnhzx54Zm6KCMXFdBpCEiJGUEEpGqQwYklqRSuK1AbAkkaqUUlPttY2jdCAETEGvfgLPPwUibXaB2bUnFZbdQhV1uFbZ+04QrF6NSouaz5yT2EVQ1Hmtezdoo3OB2rj8QuZDDr5J1xbqvm8wrjLYszhEJgkbKMEJxW0OL2U43E0shCjK9iWrc1yjtMWxcajGFdYMGxB3a8oZrMdn5+2zPpybpAAFRGkQ4MaBiie8SCqtVa/hYAJ+XRdLnNa4uJh714FjxkrSfz991icTxhRJgVMEbRrANoQFtx2lTUkVMIhgqoqCkYxqpzIiEK4fRY0XaIUjaRzoNBF4rAcYmycYWVK6urdUW2qTd6ccVFBsKOW6ZtCA1PRgpKleZIr5IMJPp6q6TtDGtJDo1j4sncKrnZ46vtDb7YC60DiqotlQMCeBUMYuqsKVIYRWFHvkFu8CBV6pspv2HNe6uqw2juzcR55qr7EXZZmkzG+k2JJSMRIYkdE3IoOMSksaoIlaqieY0EkHl9VNLSUdE1wjCs3wubkdfKbc2cPTdubnODC8PhWptoKNOXlVAAJDSIqKmkSWMRRbFhJBoLd3VSqkp3N7R+86smwGw7QMss61Nu3PzUxamyMuOkjpqigSiLYMCiqtF5a1JRRO9VWuEJGxaSNQTHaK2so3VmFZMQIOMmjXzo+3U8V+YgSggEROUwoQUDDCIFVXFyVRc2y2MqgWk6vChtI2kY2BlfH4XcI1JWc3uwNEJuybSzo3BbQKCkQrfVIiJEdjAQrrSC1JnjJMZXXqvmqp+0N2QKN1cIW2blpELq77lJmDxtHeZwYqoqwbZm2gkbRKdZQcEYiSGlUKkSzOnNqBAlq1Ojp4PexzrA6uIFoFXu21IU/uo+q0Jq009e2UdcWgS2tEiNhRdhTURcWK2Kg1LGCAZVWLfslS9oG2dh1lZrjEbV1Qr1mqbtmt+JpxuioRV1CQFRIIUzTiLmJUh399VsB3tXLHtFI0mhMc7eM5DXKu4uvdhH1ViaG2Zlfb6QBEmW0McKCuqlJSgIoqWrGuCqklsASRrzW7KdrntYx8CYVxBhAGPw6tugZdxroKhOsvkCOsOoFIwQVMb9SFyCOokVRVRURIRFYQky2uIGo81LKYbMHurrvh8Ah8MoePkoE0u27fUeJlpJmhgxfKJKWU42jkL7BQV2kNWaC2RSUtZdfrNN/aYtJBi0kio1x3Yk7tll2fKup3q6JPOqINi2QKqiqIn9pNyTWeJa4549yXsxowIagufvGDtbyTfPMZaszM/2l6dC57IQo0y0pXxttCF11GgxSqplAERMJUgUVSC2okBsBvDVS6KSm7yk/afYReDElxIu1G2qufMLstPo05FsVVDUhUYKBK63ESRXqlRYp6LbbJOYQ6yd2fNa0XaKM0RO1h+IYTwqKd3HkNx4WWlmTLogblA1OCPFSMER2CgJKgqlqwLZXYZcdV81zP7Ta4GLaxbXHZET7tg5XE5Kucg3PmHnKItgkFJQWiiXqcFFcZWkEVbUs+ba07Aq15pdppGjtTiTcLxlw66S5zPSnRAzNXBQBFCcfaBDUTvCoLaUjIVigmpZ0RE2yzLYAbQ1BdPfd493dPszBHv1XcuimzK7YnNjdevTZiLqOhRVFFxsQE0RFejlCsP5k3NMTVqrNTRdoYGtLnWQjWLi6Pwplxrovk6iThltq/kRNIgEpKSG2StlF2CEgUSqXeTNGT2bYaszUtpzBocai2IgbBsuqO7bnfCydLcectzdycE8QNo4bRIpjBP8w8udxIVAWexM1sqpWk2CXVYdhpqNpO06HvXgXHh18lNSfzkmynoCl4aUaDSNxF5gaaG6SqdKlBHCFBJEVETbIDYQEK1TqcuDqQPg2uq+oiN19UFbN3SZokd8Zoo2KxhmRgo67u+fyllsOshqHNdru0UWyHbV5+IYhw6+agza6j5IqTlhpoX2nTZgBKsb2BUDpOwp3tRNPI6qpW9lRgsOy9ojSUYJtIIruiaju28rfCJpuzN0W2ZzOieJtsXCUkUxgiks7dXO4kMEduaHetPBMNSzXP2d7WF5c6AjMC0Py1arJ66D7quTmawJlhYtiLaKE5g6qlFVNVopWgqKpFUW1JJrYERGorWkpS5jnMfUM4xg0Rrh4WW15KW92hbvbfsysvPHegabRKyIhNEpIjsUREWK1fKxZbRmWvNXS9ro4Eh1Zj8QvI4dVqunU9cKZTpl4GxeBmKoAFBWnGKIOIpOVRgqLUsFRc0Ek2thAjVSVPSF+3RvNdhgajF1wh9fuhXJu2xN5tRcNtHAKc4tRw1WmoogpfYqpEKonlnkOYS6rVidB2ijo6GLnQsvFcC6yrWSsUKdsq0/OIUXnKLzatpQm9J0aNBUNCKDlESpKtqwhbJkRMANR5rNtKWgOe+qqqM2mF13zthcps5uqLTZGCNuOU0RttBrNwnzQRSD2dVSvZ85QxhJs+WZzW/ae00bGx2rriMLRhVbPJ+6M3fCcA2LrTQuJewKBNK05A0pORSCoQqm0Y2VSYb7pFlSh1NFtK1x3gHX1GsWVTz8ZRezl02ZtNTB42wIVdKio4Sija5KX1I11VJbtlTmlxq1UooaZlEys2ZyddVWjuuztpPaXhQUM6LrF7Sgy2aNChItOmpopN0okqW1bJLREiCptKWtZSOfu1VRFhLoVwtF864BWF3LqrSRqbo068ZHVRWiAo8iqZ0XVWjYiJnpInfILbYjUeasU4i1rHVmHxcBt3dFQp7PFnE2ITbEXQdFp0EAsB1DMlRCvlYqlaLnRU742xsHazzXH2qmD6IRiK55Cv3bDdqAG+0IAw0DF6dnSssADNFaSmrZ2ojsYIhISrCzZKAwk2VfnNdj+0sFHAOriRaLy2Ed2yrqpc4v02UhfdvjTrbiI4baAovIwJIA0TRKKgqwjFUoZ4yTmxaYDUEUNKWU1GHujEi8CEHnKw6KPPLoHRZbmwNuumh1KJUQAb0pGdF1VhkiibV+Q1hhWNVZqqXtDe82WurJmIVbXCsx20n6vsCBggPC64DraCWC4J01SKnWMK0WqqEqaNmkHj1WVK8UvY3c2isi5pyFvzXrPZptVmrK0bQRfdln/wD2Stg3dfdcvaXt701/Mf8A5US68xZKckpsgSxCtQm6xVVcjlFGuq2uqvNKTAPPotqKLuztiYwjD3qvdy6KmOZsoDKI0CIpDGATdEXEHHS9a/vLEwMD9pL0aPaaaRoNUDVvYxlrksb28uAxNZu46wJiZOCCIRNqCIQVIIoS0US+LZVUmxZbMrd+JLzu0xZQbuWKreIvEAMqls7nzJoVIb0MBVUTBYqwWKqy71+fnLKA2jV0yXeH0jaGjAdCoXv48tQ5J10JgwokqsBG+JaE3+JhmKNlWz0kyYCr6TU0bS942q6jiwZjXNFfuTN3UvZtJRIQSpJuiphOVoqHUtSLFNid0mAAah0zWdKXuZBzrzju2YXXfhYIrktM3SmbACqtk3fipq2axQXCtUoQpEi1rGrylTPdPLJY9p2hSUYB+J17riJ1+Pqt5dCbNXt/FCmAejN+AOwo1V2bdsZZODYGrpJd1BSUveUY2jaL34zlrkkNzpuiiqMNpUVd7m2834vP5+crjG36ZLnazZMRUYjFJ2SrruXAm85MAcbJExnu1ZAoLOBG0Tsgq21VJmSMpEA6r6TWpDn0ZLjEiFcX4DEWRgYCIvvrVN2Dmzaz2doraEjTiNjEWltccLTKFY0a02fPWA2BV0XBtv7+kgYQHF9B1WjmE1aWbtxaFcFFWIsLXeTtiUe/9wliwANBh0kvU7S57qdwLqo2b+IZQ1JdnUxZFVosgNZ2BN01KLmLMtf7k3mNucpLPswLK2mFlm1iOWuSqO1fZqbEj04oELgtvLgq0IRTARVETgqoJqkUSNQwqSVRu+01iATvExNV78JrshHM3JdgWmzmbThNCpOFTXBY0n1qwiRYQqs+kqpANqHKSx7G6kFFtbUI7V7pZDXNXLkxZW9xaBa2rQm62kcdLPVbsrzSzEBCGUl1v2nx2zH3rdo3DLVy6zMmUAYMilSWBN01Crvba/3IMCK/pJNu0xxDTDltY+Xh6LLdrbhTdtuePtgouIKwTFUEqZNYAhKiLSRaxTSW2Kw0YYuh9pLk7QzYoRSRztfe4xtEK4CNlkVaXAmjY3PYi2NJWKRLQYylVtVtKNqqlcFlFIAY1dJrp7E6kDWAGHu4sJygrlbnsKsVYBcNErCbLr1Te2VfqTBhUPpNQ9pfW4xML9vAMtc0FuYMESArQqKtgipQm8FRb7HShX/HckpENoHlLNa0m13Lmxqi6rfhDdyWF7SXDZYWZA0JQdnAU6atmqoQNUq6SrYMa1REitmbVlbTyykuHtILKVojGLpuPxCeQA8Fu25s1e1xY5C6LHCbXf8AP57YyxgIWdJBekX0geAHXi9+J2WuUE2dTBhXRiyFauaE34oePZV67IyomB/EwsWsDmEmBNWLC7LXNHbmTNl5GFJEhQm8FS/km/nTqElVbDpNEXhmyDAQNW/gGWua897TXFZYYm6NCWNnLYlSVsqiR0FRFUlJKkSqpE7qpa0RBj6Lk7e00bgGm0wtcbhPmbOU1uXps0gBBsUrTRY+HXx7a/3LBwEPxJenRupAXAO+b8fLw9EWc3PYw1vARga5E33G4aXetm1e+Vxt9JBcrWbRBMCYjFN2Sjz+5E3fRxtxrBvhQooyJDBxuFEkNFRYRSKbVtRVkhAE1dMlpSbT2M2nWAG19sHZLIncxlu6rDIhFsGRKBI0SxR8grWkqLESzrWvdBZau9yOeU1xUW0O1bEag0n4sPKNpl81u2Jq1EMWNgaE33XPH5LX+JZANqq6LtfSUsHb073zblrzUELnsKq4gMgdXN7bwSxrLbX+5AJ1CSHUQytOLGMvD0Trt3KYcadAmkggmSQFgVQhBtUVFE4oqLGtNq98g7sSB0yQ0OpNhrjERbe+ZsqqKyDNxmm7qsMgCq22zfIFeiVca8GFEqJe8S1Y1JmSWnwx+0wuIkinDMgfiua7KN8vmtyE3bpjiht3JvxiTfhZV+oSygI2dJrvNJSbB3vm/CMtc0ybzJnAxQWBXQm+454vvs8pMQ1BQ7aBJBnim3JVc97PzacNArgKhAMUUFaBfciVcDrSkiLBUX51STTBv4krpml9NFxjda+zbss1yVH2Mmbd9nqqCLRfebSKNLUBKSWlBMvRqshGFWlKBV6ZLj7A5xLzGwgfFNxuGf3WzdmjKqqK0KpSWqhN+OPi9P1XKIAGodJrpLnvbBzoiAtL8Jy8fnagzG57CFG8txQ00JvxjTe2VfqEmDqqaT2bNbaquLCMtc1Aux2em05BsXG1TISkF5AoEBxrE64wRYLUtFI5kkmmEIZSVUjTSF22Yw2r32RFVlkwqPsvNAWdz6ICqBARiLUUpNmca1hUudI2bZaPADByykuXs73Op3iRGLFy1yWscmjVJ1L0MMPQm+414u9bNvnLKABMB0yXbt0jmNDnRjC983Za8kpxMWRQqLIJWVgTdNeOwtlX6rk3mIPpNR2cFjhsmFQs2sBy8fVV90ezk2Ny/q2qGIoiUVZEVw3EiQodFVgsIqi2JmRJUDd9prGlYTF8a4Tfc0Quz+apf6ZMgU1QjbFVMo2NLVB1NMkXRT5eUSkA2ofbNHY6R5oA8GEScU2yGvNaefTJpW3YsguAUIgxb7ONeXG2ur7yzMACR9JLqaXPewPMREWlx+MzGuS5NrnsoAwZBMAq0bYr914+o+cnaK/pkpgWPJaYVizaGLLUOSoe1vZ9giN6gQGLby4N7EVUXFFIiJwWCGSRhHJhUkmDBwA+k1D6MPonPcYmAvdgOVvPO9bvsoArM2MBPdpos/ycfnLZgGz+F53anO7073zd9k+6M4hOSxiJWGmwkK3N4I/OuScd819FrQUcezjdnc7hkfRU7s4wWMNMoNYxwDTczWV/eWJNQr6SXoNo96k3bjc7GM9clS/1BcpTUkpouPZjhsrnZTRBF/j6y1Y7e/Elw9poY0YGzK52IzKvW5zjHcYmWWsY2MeCFiZqqu5ZZg1mvpkut1H+2zduFz+PPXklPpzgFjE94msY+JRdz12elUhzqrek0UNHvjduk7Bz1zUpmdYY4xLA1k3qwnPB1HylQNf4zWT6LdO7O58m5rHPOf8Ay80KklUzKum1u2Ro0UtsVI98kxwgeQkjtFCS9lXxPudNucb5wyWnuhOcU/jEXAPWMcAUzB6VbJJzqjX0ktqCj/co928XPxnPqje1WYwbC1k33m/BJx1Us+6t3ZXPk7NAcnOOHGJp13xj4kF3O6P6lMd4V9JrRtH+0d2Vzv4znrmqXsY5RnU/VTRIzkF94zw4xiQQVUjm+8tdqoCPRcLaDepHbOVjrgJHO9W1z5x/btpfEyEqpscE9oR7q9u2WTTuivpJejT0f/kO3b5OxDOGpJ89nNa4wdPTY4I7A6hVXIcc+klNDR1DdN1z8RzTbrvxbdRHEWIO6xiuJjsDrylUa7ek1iKPd92VzsJmdc1T/wBP3aNz5slNEwQXLZSEXlWwgVfn61SbnbxrvympoqEiibu/DJ17cjDU1dlOEwMYNrWsYqwj8H39ZTtWVyktxRne3cVz5DPVy6E4wBxiWJrGOAqbke76W1yW1Vb0kg0e+d35PxjPXJU/a9+M0nyU0XFlVTZXVN7oRX09M8rozv29Mlzdso//ABvduk7E6Z6/ZWKuILKChiiIBImMY3w2BsTpJS91tc5Lfs9EQW7p+G52E565qYM5SPvBy01jHHVdzryhJxrt6TSNEYe7dJ+DnrmhTac4wcYOQ3rGObtD7+uaSDq7ZSzV0lH+2d02uufw56uvVFd4kJyY4SLByOWzVCbEuYNqQr8ra5aMdumu7KS4+1Uf79Hu/EbnTOeuSum5zi1xg5C6bHCb8H7q85ZRqt6SC7XUf7g3b5PxOz15J04nGMHGDa5rGOKC7nr+oyCa7ekwhlH+2d0/Dc/Cc9c0UJzX7wcodYxxy8Hf0lUntZ9JrM0dXumw3PwDPXNZftAiGkxGkKp7Yyq4bNiX9a4DV6xSvPVC6E1Gu7JYfqVHFzN34pOkM+n3V89OMAMYlqabHw6puen7lkTUK+kl3Mo95278n4xnrkpD8595jBsPWMbjfgzwzfmVE219Mlkyi93dN1z5uzTBnOG5jB94Wmxvt+Duj0sVGs135TVGj3W7psFz5OzWdnEFupTUxwZsCRps556VmDCxNlXlVLQn9u2/Ka46Oj/8w7vwSdh5x1NaabzmsMYNgayb7HPB35/xKAc+ma6X0dTt033Pm3NRgnCV4wcgdNjgF4PT91ykOz6SWxozhvNz8Qz1yRJ9OMF3GDkOabGdtvYGfu2SbnVGvoooaPeZu3i5+J2aohCN1VdppVNkFFvjOecqq6FHYtn0lrH9u2/JcJoj7V7vwydI5x+fzWgGc4aYwbeIxxiXc68pZxrt6TXYaPcO6fJ+EZ65pMTnIwxsDWMbjm0PSvbthIDrK+iH0fvbs7nzbnrkgTecYpMNMjfZ+HTwR7v3KQd23pJavo/3Tu3ydj565Ki7MjQ9pWkiKc6nRZbNcVGC1hnTZVshLWldZXdkuHsFHU/d+IXOmc9XrTHOa/eJlLrGOMPg9dnpKCc+k10Cjq924XPwnPXNDmc5r94mWmsY4xrudeUJDTn0mqpaOI926T8Iz1zTPaKmsMar3psVYJ+D77a64SUbPCSru637uK50xnq5UfZ3BcnxUxwnYZbMVhNkVNDxZu9LZaPdut5ZLi7LRfv0hh8QudMZ9eivTnGE7jB09YxuNeD7fmWcazX0yXaKPdZuyufN2evJdnk5qLGJaWmxxxXMHr+pNxz6TSoqOsbtwufgOeuaf7RHWDaOsY4p+DqOyEgOrt6TWb6LdO7cbn4Rnrms32CWhM5ulMUxYllsplX5dIVWNdi/iFUh3z6ZrLsVH/4rap3Om2R15q8nb6Xt3DFcAkhTY+HFIVBG2qr7yzcaj6SXZRMIpGVXi5+M565LrT6UBwxyC02OV4P3V5yAavxkhzDtHdNoufxZ68lAu+4ii5hjW2/DCZWMXh3R9ftVVIjvD0mkWH2d26brnYDM+HWtaTsY8nsE2i4Mb0Om1s7wj85dLTVb0Xj07SXkhpNlzpc1Mug6XtJW2hDGOJnc2NrDySMk4nb19ldA1vs48bhw8SpnXSoMW5QaxzgHy6vT9yxJqGruS9BrG7VJyNzcY4k+6bKOtuC4NIUWmiX13KBtsxWpvMQivf5Sok1+suSxaxsWcxc3GeJObdK+vW5ZaxzYxyuvlFAnaP3OWStzG92zkLm8fEuT90r2VvvE1jnxScrq3ukOJh+Z8k6Brdscjc3+P+ylMPFTG2wNa7vOcqVA1+V5zyWD2N2D43Nk3iVSzNxV8HVHGCwDYlfHYoBtuKSJi4VqA5tGGdZQCfkOhyXVSMbs/wDJ1wxM4lNug6V6ftyD1ji6geVX9PlJuJgfuZclnQNb3lHzFzcZ4ka/FVbYWtc3m+VJx1Hlko2G1+FzZO4lHN0r8FS6esc+Kb5e3821SUTtD7mfJaBre5Phc3+N3En3Nm4tuEQBRV0gcPGu4R4YRWLdWCKJVs2rKgTH855LB7G7J8bmybxIFznV9mbthQTWOcE816hZH5eayhhOwNXcl1U7G+0O5ybiHEnT51Yrbaesc4A8r/n0kOJ1y5JULBAeFzcZ4kedGqxRUii00VL65Yrocrq3ulRNf5nyWLGN2fK5uF3EolyGkZbRpsaIAaAA312CCL6oiVtrZtXztqkgT8/ryVvo2gAcMhgHFr5o6ulgW2s6xzePldd9clLwnnkmGN3v+VzZDiXBdKgNtiaxz4dU4ez8d8nEw1Lkgtbtn7Nx/wBtfJAng3xJwBoqiQkipfXeE3sa7u78gcQSdWDJJ1Cx7GNNhhcMTuJSLoOlRO2xzWub4bWuvpIcTqM+SdAxu03/AI3NkeJFF4o58tNa58QvK6+knE6JnyWZY2HhJuAcSDNXivoW5Detc5vK6741IRiPD65LSkY3uzzdc3h4kMgpC2SpWCRFb65VGbki1I3s6zyYcYfmXJQ+hY6kibjIYv7Z/W1ObeK9Lb7tdY5wW+V9PxXINXqZDJauY3vBzFwxO4k6culfRttc1rnGb5W3qqEmSdr1zGSVGxvdn/jcMLuJFbeKKW5Y61yvHlyuvpJgnXPks3MbDwNzcA4lBmjSGjKkirezExxriQJEeSNTWwi2/hMcRZq3JX2qiY5xjdXYOHirT33Soh5prHPhl5XX1lJJgPWXJasY3ad9hj/tr5KROXlxlth61zcb5XX3ok1+P0yWNGxu74fC2buJNF0qblvvC1jnEb5XX3I1nV4yVFrdhvIXNwu4kB5pKSuomGqtgpX1zJScmSJ7qFpFX3x7pMuMIat5KWULO8279kiwYP7asUubvLELbA1rm65yuvsA2eH1ySewQd4/C2beJRWnVrt92Osc+HLl7OoVyga8uS3c1tXM3DGOLXNFug6VB63Ic1ri6tvleXUJU4mB1JZ0DG7TObbhidxJqNpfL5BaaooKV9dyUfFUT3ULVWvv9JPaMIat5LLuWbW1fACwYTxIoPFfB8+K5xy5XXnJAmP5nyVljdg/YYBxLk3dXF22BrHOG5yquvNBps1PJN7BveNzZt4kCbureUtyOI58Oma99Wd8pB3dS5LV7R3vjIY/7atyTTbRtSQBVEInjXGurEiEFJa2869JCVOJOj9llQUTWtqvgbBM8SmOOlFbcotY5xx5W3890nEx/M+SkMbDwFzcB4tWZocydKOfLTWOcdzldfRE01/mfJXSsbDwk3A3iQ0dWDVtresc3D5dX1komA8Prkq2RF//ACubNvEmMtIAuKKKinEyxrqxL2ZBjW3sRPt3yZcSNS5LNtExr4i8yGP+2rbUU3VpO26esc3GuV16VqNZ1LJWGDZZ4XNm7iXZ68UCttLWOcceVt/PdJuJr9Z8kqJjYjwubgPFqzNFadKklto6xzjHyuvojBr/ADPkocxuz4G5uEcSgzAEbRsARUAWmxFL45UKA6iavZ0sYpO0SYnVuSsUTGM2W2Am4TbxIk8eW9u16stYfw47WurLK5JxMDq7ktKJg7xlV4uGM8S6y8tAa9EtYfK5Xl0lbBq9eWSTmDbPMXDi4kGeKpOoJWLfEVL4dizgI13qKbPrakJIne878+SpjG9y7wuGA8WrLK1ouzw3ubtthUAJRFL6awEVVEStvYkulpMNfZeP2ijaKQiErhL+ytJ+E2A1J1xQKgrqxeMYNtrhFClBBGmkcyUu+WhYCYrgb2qka3ZEIch9slCZWYG4rIvITjSKRBfzUgQEoKqpTqghQjmjJd01X7dTVmIrtqE4ymjI3MyCkjsQNtXYo+aoTVFEU406xo0a/KT7tqB22lELKuFvOU1FmM7uc7SJqcCdRESg+a5KCpKqoeZECK5qpLumo9tpoAVVZDPLM+anu3PmyCKkRUTIaMXTgREVIYRKtVOCp3yO6agdtphZDyEoSlUoD90LnNiDhToREkFQJZwaIQrSoqi07Fw4eSyfdt0Uj2ylIhV/1b9skxueXMpKiTgKQtoa48oo0LamhLh5KNkpbILJd01Ue3UxtI8hfWbsgpALMXGlNHkJoiRtSv5qKkcAQVw7VwUhnqkd03RSHbqYEEQqs3RzlNOnbkxbMgcfQDAVMhWcGiiNRKqpTiiQFF9IyfdtS9spcv8AqPtmgTKc3OegTT4uKpKIqL5lhKQkqIqHbTIFhtVJLump+3U0IVeQlCUqk9J1MEdFv2hL6UEEPaDpLAiFERKe/THzikn3bdEpHtlKaqv+rftkjOTWZtqLSnRVEREC/GlUKKVUt1YeS98l3TYQVHt1MSXEiJyHOU0adXPmwxvhKmCRrSeNMFEQSJYnZCCKsjumpDt1MLIf9ROMpoCJMlVMeKqoq4n9wVYRpKSYeTEFWPhXZJ921HttLl/1HKUipE0ubNnBQ2iUgJYoQPGoqtJSjFDhGlFfOS7tqD22mNsPIShKSjvBMgjSdo0EVVi+aUUaSkSrh1UEOPdGR3bUe3U2XkL7bskyMxo++SCJxzsRVY38xRb86pHdNR7dTRjV5CcZTTmwmRrAXUJTopBHzVSvgRHTrpNhFNqD3SO6aj26mqsqyHOUyUL2i55XxL+K3pVRxL+eDhoi0sOrDREXvkd03RQO20wsh5C6qSLOFmLawN9AVTowKcGmGiocKztRSRf/AG75Hdt0Ue20uX/VsoSkhNP3PvhNi+N9bgJCj50hgVBEVKcUgTiD5n3yO6ag9tpiIGHkL/DIJzxTACBsnkEjJWwFXzRSNMUoolO2uhDvhI7pqPbqaMav+onGU0Z6bTMHEZJyi4aQFtXzQiRUowRKcYKgonp3SO6aj26mjGryHOWaitTq5x0yGcAV7KiapOCWgRmiIi4dVJxETvVJHdt0Ue3U0IVeQuqlIqfNJlNnKd7NToHQOi84tFwVp0SgdRIpIsO+R3bUe20uX/UShKSMFxGUhBDSFkHXM0fF4l+ayBRNCD26mNsPIfbIJf4EzBEgcEsxjlWDQ3t1YeUjump+3U0YxHkJxlOtdW4rSx95XGONcriiIulsRPlI7tqQ7bSiX/Vv2zXP8DZ2Haq+9ctVUVVyrYonySR3TUe3U2XkPtmV1biMrahrWi+9ctQqSaW9XI7tqB22mFkPIShKSQ3FaSCpfKoQxrmaMNLvX5yO7ag9tpTL/q37ZJqXCZ2Hs945YiUd7dVU9ZHdNT9vppjyE4ymnHcRlYoqGtJFRYuuVoqIixws6Iiekg0bSkO3UwhCFWQurlmktxWvH/8Aa5nVC3tqIvpI7tuiUe20uX/UcpSKSXEajGBx/wB1zapb21VWR3bUe200IVeQlCUkhuIykIIdUIY1yqCKiaWxVT1kd01B7bTGXkPtkmpcFlEhA4WQvjkIUaO9u1eUjumpnt9MTGIjyE4ynWulcNlbUNbda5nREXSzoifKR3TUh26mFkPIXeGa6txWvHbH3rlqrS3t5EXzkd21HttLl5CUJSSG4jKWIaVx965bFS3t5VX1kd01B7dTG2HkJQlILiXDZqqOqEMY5VBFRIYWZFX5yO6aj26mrrFeQv8ABL/A2YQgcP8Acc3aO9u1SO6aj26mjGryE4ymktw2a6jrjHGuVxREWOFsEfkkju2o9upqrKshnlmUiuGytqGuf3jmdaW9vIi+cjumoHbqYWQ8hKEpLqXFa8f/ANrmZVJNLaqr6yO7boo9tpcvIShKS4NwmUzHUiJ7xyxEVETKzIRfOR3TUz26mN48h9sguFcJlUVFQ1RalS+OVoo0V0t1ETykd01A7dTAggirITjKda6lw2dh50945YsPF4U+SSO6al7dTZeQ+2ZXFuCzFFgcUjBb45FIkhrBaWckRfNEkd01P2+mhCIhyEoSlUpLVzwFIJTRE5h//wBSoMAWTu0PcYmHkPsqPtd2TSeqsXFD+2em6QpJhPK2qEtEkpCN7rBalj3SpYKG92OeUZy2k4QW5wpouC4pCDpopogq7eqVGkiFQzxWNaKIRrldln5sbatPgQto4CI40qre3XBcgigYoiiqEKVQgqVVViE2edir4KCTy1e1VjSBYzlymlYmiwCxRsLukIVzPLkqbTDdOF6No4wyr2qLC2qMPSQhZy5XYFWGybF/BVlhtEoQQSaOmZDBbDJVWjmUlWNchCkXT7IOOuT1RfEQnYEKoqORClNxYjBHUbKCihVhHNFKlkIUe6PYBXaYrOjFojV2ym5fLyLQxNxSigqhklUUiMFSjWIVrcq4LzTqkrrRAbl/cxa01dVpG1QFUlQRiNJFrWGDHPIQohdjSvTIX5KTM3vIEoRxqONuA5ClYJNJg542pIQu3P7IGw80bbyUAbabISvlIr3SpEqg6IkRU1XDEq664yEKfOriu30ybcBAdSiaGFIhGuNBY2xIre5IQSQhNuz2ZR4yNFEVJhWaxWKlSEhIiEhJaNCpI55CFnl/pwq5TyKhK44aEhrTedF4YnA0iIo9BFGiUBhGuoQtJci4BNMiCvuUr8b5EKolNTMjUCpIsQiXcqwzWSEKru12Gv8AODdR2gJuNuKNCNSDe3RjGx1sWxsqoxrkIXF7CD7Vf77g3++0KNVCKOo3b8Sl9jDOqQzyEJlyuwqzd4XgeFSGnRQm6o1izSgSRRtkjDvjGrOISc7BISrSeUxInFIDRSCi7OQnFEBUoAlEVBYWxRc0FEJsx7FPMG4YThs1cQ2yV5pTg0Sio6UCNBGCqtR4MUSFYhGXsi9j0R8IOGroIqOrRO/C8MRv1CERgqiIqsbUriITE7Iv0gNHmxNXFNwhE0qJ5XVEUp0SGC0YOIteF3SEKcvZ55XnDV1pRfvavJelpIrSQxSqa0UWq2KitJUWKpAQqxOwpmwLDrzag2y3N26LaoqttmJ0jiapTWgFkERaS1xSAhXfZDs+UzB5CcvpvO38yo0YmTbYGsIrlGBF3UoZoyEK+kISkISkISkISkISkISkISkISkISkISkISkISkISkISkISkISkISkISkISkISkISkISkISkISkIX/9k=" id="329" name="Google Shape;329;p29"/>
          <p:cNvSpPr txBox="1"/>
          <p:nvPr/>
        </p:nvSpPr>
        <p:spPr>
          <a:xfrm>
            <a:off x="155575" y="-936625"/>
            <a:ext cx="6019800" cy="1952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rnceus.com/ekg/sinotach.gif" id="330" name="Google Shape;33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5900" y="2438400"/>
            <a:ext cx="8691562" cy="281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Axis </a:t>
            </a:r>
            <a:endParaRPr/>
          </a:p>
        </p:txBody>
      </p:sp>
      <p:pic>
        <p:nvPicPr>
          <p:cNvPr descr="File:Hartas2.jpg" id="336" name="Google Shape;336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57400" y="1447800"/>
            <a:ext cx="4924425" cy="488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Axis</a:t>
            </a:r>
            <a:endParaRPr/>
          </a:p>
        </p:txBody>
      </p:sp>
      <p:pic>
        <p:nvPicPr>
          <p:cNvPr descr="File:Hart axis.png" id="342" name="Google Shape;34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7000" y="457200"/>
            <a:ext cx="4953000" cy="27606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ECG lead angulation.png" id="343" name="Google Shape;343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49400" y="2667000"/>
            <a:ext cx="5994400" cy="4495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Hart axis.png" id="344" name="Google Shape;344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33600" y="457200"/>
            <a:ext cx="4953000" cy="2760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3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Lead Congruence n Axis</a:t>
            </a:r>
            <a:endParaRPr/>
          </a:p>
        </p:txBody>
      </p:sp>
      <p:pic>
        <p:nvPicPr>
          <p:cNvPr descr="https://encrypted-tbn3.gstatic.com/images?q=tbn:ANd9GcTQ4WPbeutoEi7QtDhQAetxLRLDKkrYqgpUJgiuA9nr3r7hVUZz" id="350" name="Google Shape;35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19800" y="1752600"/>
            <a:ext cx="2363787" cy="3127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ttps://encrypted-tbn3.gstatic.com/images?q=tbn:ANd9GcRa4P4BYecFRKy2f7QxLTEea05XFROznqPRoJxA8g-CZtfzI7Nw" id="351" name="Google Shape;35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4800" y="1524000"/>
            <a:ext cx="2373312" cy="23637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ECG lead angulation.png" id="352" name="Google Shape;35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28800" y="2743200"/>
            <a:ext cx="5003800" cy="375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3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Axis Deviation</a:t>
            </a:r>
            <a:endParaRPr/>
          </a:p>
        </p:txBody>
      </p:sp>
      <p:sp>
        <p:nvSpPr>
          <p:cNvPr id="358" name="Google Shape;358;p33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left heart axis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present when the QRS in lead I is positive and negative in II and AVF. (between -30 and -90 degrees)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 heart axis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present when lead I is negative and AVF positive. (between +90 and +180)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</a:t>
            </a:r>
            <a:r>
              <a:rPr b="1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extreme heart axis</a:t>
            </a:r>
            <a:r>
              <a:rPr b="0" i="0" lang="en-US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is present when both I and AVF are negative. (axis between +180 and -90 degrees). This is a rare finding. </a:t>
            </a:r>
            <a:endParaRPr/>
          </a:p>
          <a:p>
            <a:pPr indent="-20955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3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LAD, LVH, LV strain</a:t>
            </a:r>
            <a:endParaRPr/>
          </a:p>
        </p:txBody>
      </p:sp>
      <p:pic>
        <p:nvPicPr>
          <p:cNvPr descr="http://www.madsci.com/manu/ekg_pics/mi_lvh.gif" id="364" name="Google Shape;36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800" y="2133600"/>
            <a:ext cx="8661400" cy="387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LVH Criteria</a:t>
            </a:r>
            <a:endParaRPr/>
          </a:p>
        </p:txBody>
      </p:sp>
      <p:sp>
        <p:nvSpPr>
          <p:cNvPr id="370" name="Google Shape;370;p35"/>
          <p:cNvSpPr txBox="1"/>
          <p:nvPr>
            <p:ph idx="1" type="body"/>
          </p:nvPr>
        </p:nvSpPr>
        <p:spPr>
          <a:xfrm>
            <a:off x="304800" y="1524000"/>
            <a:ext cx="50292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None/>
            </a:pPr>
            <a:r>
              <a:t/>
            </a:r>
            <a:endParaRPr b="1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Sokolow-Lyon criterium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 in V5 or V6 + S in V1 &gt;35 mm.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Cornell-criterium</a:t>
            </a:r>
            <a:endParaRPr b="0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 in aVL and S in V3 &gt;28 mm in men </a:t>
            </a:r>
            <a:endParaRPr/>
          </a:p>
          <a:p>
            <a:pPr indent="-347662" lvl="1" marL="6921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 in aVL and S in V3 &gt;20 mm in women </a:t>
            </a:r>
            <a:endParaRPr/>
          </a:p>
          <a:p>
            <a:pPr indent="-227330" lvl="0" marL="342900" marR="0" rtl="0" algn="l"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nl.ecgpedia.org/images/2/2a/LVH.png" id="371" name="Google Shape;3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0" y="457200"/>
            <a:ext cx="3028950" cy="602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RAD, RVH</a:t>
            </a:r>
            <a:endParaRPr/>
          </a:p>
        </p:txBody>
      </p:sp>
      <p:sp>
        <p:nvSpPr>
          <p:cNvPr descr="data:image/jpeg;base64,/9j/4AAQSkZJRgABAQAAAQABAAD/2wCEAAkGBxQQEhIPDxISFRAVExgVFBAUFRMPEBQUFBsWFhQUFBQYHyggGBolHBQUITEhJSkrLi4vFx8zODMsNygtLisBCgoKDg0OGg8QGiwlICQsLCwsLTEsLDcsLCwsLCwvMCsvLSwsLCwsLCwsNy4sLCwsLCwsLywsLCwsLCwwLCssN//AABEIALIBGgMBIgACEQEDEQH/xAAbAAADAQEBAQEAAAAAAAAAAAABAgMABAUGB//EAEMQAAECBAMFBgMECQQBBQEAAAECEQADITESQVEEYXGh8BMigZHB0QUysTNCUuEUI0NTYnKSosKTo7LSYzSCg7PxJP/EABcBAQEBAQAAAAAAAAAAAAAAAAABAgP/xAAgEQEBAQEAAgICAwAAAAAAAAAAARECAzESIRNBBGHB/9oADAMBAAIRAxEAPwD9fDU9jpBp0DHKFrwpW4+cDCwZioI+hjpllX3gAa55OW5NGXVksw9jpGDP5ZHfDJdhbz3RDbiezmt+7VmxsqAqW56HWDTlod0JKJKUmlhnFKvlbXhAKG+uR3xizjhod0MH3Z58Y5dgJ74u02Zn/E4HOA6CzHxyMEt0DGLsbZ5xHaZiwUhCUqJBoVYbYQ7tvNIsm3BUtX2MEtT2OhhJBWQcYSFOaJJIbLk0UL0t57jCzAA1fY7oCWp7HQwwetvPhGS9Lee4xAKP4DIwKMPY6w1XysM4FWFvPfAANy0O+NTnodYau62vGNXdfXfAAty0MCjHxyMTkzFkh0pwlLuD/K1PFXlvi1WNs84tmAUcexhSzH2OghFTVCahFGUiYo6ukygP+Zipdjbz3CIMW6B3wKV9jpDF93nxiG2zihClgBwRzYesBWlPYwachkd8EvS19YNd1hnxgEDMPYwQz+WR3xKetYCMASSSzE0+VR9IpJKvvBIVmAXGdi0XPrQKN+R3Q1Ogd8arZZZ8INd3nxiBaMfHI6wSz/kd0arG2ee+GLvl58IBCzH2O+DR/wAjujF2NvPjDVfLz4QEy1fY6RanQMTL1t57orXd5wK85x2SCTTEgvRmxAu/OOmZOSkspTcbC9zYeMEgEAEgghiHyIrGloSl2zqS5JJ3k1MAiNoQRRaS12UktTPSJ7TMSpExlAvLVYg5Ki5SkhLsbXrE5mzoVcJ+6XsXSXFeIgFlKCZaSp6ACxJcFmYVJfIQw2uWSP1iXIoMSQcsoyZCAcQZ8RLuSxJLkPY1yixINCaNrwgJpnJcpxpxPVLpxeXiIhsAYr3rUp+JZ/7YumUgDCAnCHZLDCL5eJ84knYpYYABgkJ+Y/KmoBrUVNIAna5bHvpF7kJetCHuN9jAmbQjGg40sULq4I+57jzjoJoa65xLCkTEkMCUrcihNUXiz2EO2pxFIxm5dKFLAZqFhQl3GsUVPSAlRUwNnobGjGr/AEhUSmmTF4hhUlAAeuJOPET4FHkYomWkHELm5c9D1iBP0tH4nBzAKhlUkBgN5ia9tSnC2NRcAJSkkl6FiaUdyHdgY6gb158IhNlYjJLhkrxFzlgWmm9yk+EA6JyS5chgCcQKGBdiQoClD5GE/S0MO+OGd9IdcpKlBRuGapHnWtWNcw8UxUFee+AgNrRfHlZmULu6bhs9IWRtYUzhaXVTEkgEYu6Qod2oqA71i8wOFB7pa+oMSkyR2aZayCwSksTdLVBuKhwbwCyNoT3EvXCzt3QQB3cVsWbbodG0IViAWkkAuxBuT7HyjbMhIQhL0CBQl9LveKKSkirFnZ6twjXXukedL2nFPxEjAnElKhmlQQQd7qQtte7rHbMnpCcTliKUOI0H3Wf2icg/r5tfuoN9cQ/x5xVEpKSpQud5N6ltKkmkZIK9oSCkYg5NGrq1rDfwjh+LTSUlCavQ5kK7pQOJY03R6BQm3dYmooxveOTbUgdkEsB2yaCg+VRtAdInpLlywqSQUhq1ci1DWFTtSC5xMzBj3TW1DWoIbjDrQklJNwdTzGcMwd3DsK555wHLtG0JAlKKgzuLAkYF2EGVtWIJAKe2UhJKAXwuHJIuEjnbOHUhIMshgStyQwJOBdTE/hZGG+bX/D3f8W8It/QYbSlICZimUC1WD1oXtUV89DDja5df1iP6kvnFXpfnwgvv58Yg45e2gmY5TgBGBQOLG7uwzIIUGD2inbFJeZQKHdDOUmndJFy1fPSJn7d3/YnPVf5R2Eh78+EBA7VLY/rEf1J3xNe2pC0jGjs8KsSnFFOnBWwBAXyjqKqGvPjHNt5rJr+1Gfj6QGM41XXs3aqVBTN8zGrOwZrOYuNrQagqIyIQtQO8EBiN8MSK157oq415wKmDanTR4m1bfPlq2oS5UxaxMlmSDLWZQlFMkTCFJDKIJmnCC5IMe0MusobxjfHU5v3NTqa+aHxfbHA/Rg3ZpJWJc0gKJlOpIcYgELmHBRTyyNCe74dMnEbMZgW5MztXSUU7+DEk1T91gd0esLCvTRhe+nrG75JZk5kZnP8Abydq2nawF4JMojtgmX3lLJQoMJihRsKyCQ/yhQFgTT4Rtc+YucJ8pKEpLIZK0qPeUKlXdUMIQXSczHpHjn6wc/D2jPzmZkX4/ftgd2vrGeopl7QBx19Y2Y4e0c2mJoaawFJ7wU1goNxY/wCME2NdYx68oDE3pBJtTpjAOdYxyr0xgCDenVICTanTGCM69UgJy6yMAXrbIQHoKdPGzvkI2Q6zgCDuy94D7s/WN45e8bxz9YAIDABrJAgvQ01gm98oGRrrFEpcoiapbUUhA3ukrf8A5CKk0NOmEHMVhTY16YRAxO7qsQ2iWVFBA+WZiPDApP1UIuePVYGtemgM9qQX3ZCBpB8ch6wCKS+AtYvxopP+Uc/wn5DT9pN/+2bHULCsEXvp6xQHpbqkF93VYXK+npDePVYg5A/bKLH7L6rPtHWTW3VIGRrr9YJv1ugATQ06rHNtx70in7b6ImH0joNjXqsEpch8i4pY2ceBPnAAm9Omiz7oic69NFoFSAt1lBaOEDupW637RIuWYrCSGtYx0yUkE4q1pSwctkMmiiiRQdZQQK+XrCpZhTlujBntplxiAt9fWC1fD2haaZ6b4NHtlpwgrAevrBao4e0KG01y4waOKZacIIxFD4wSOvCFLMaa5RDacTpEtgSFE4klQoU5DNiYsm3A4mntFy8ghKn1xFQI/tHnFiLdZGOCUGnEKqexDkC7KNbUvHcWpTluMKCBfrSITppT2Vu8sJ80qPpFg1acuEce3N+pp+2QbblRB2tXwEBqDrONR7ZDKBRhTlvgGA+nvEdlm9ohEwUCgFMWcYmLHfWHWzGmWnGIfDwBLSAKAkCmQUQOQgOoivhGah8Y5tnCiQpRdJRbCxfu3p/Nyi9GNNcotmXCGaogEUPWQjUcU5QpatOW4RFOR15wGv1lGLacuMClact0EM1ozfQesLSlOUGmmQy4wGAoIIFfL1jn2iyAmhKmfC/3VG3gIfZrB+8WHeAob1FIufWijU8vSC3XnCUa2mXCGppy4xBmofH6wSK9bokJiSVJaoAJDZKJb/iYoWe3LhAYih61gtXrdClmNOXGApaQpKTcuwY1ZiYAkX6yizRAtWnLdFqacoFcJcSkFjQoUQxKmBCj3WewtDKnKfGH7MUYB1KBcFQDOwozXY3pHQAadZQWMBz/AKUAE91d2+RZq3DnaJ7TthAVgSrFhcOhQSwdySQ3heOtILDrKEnpJSsfwn1gJLnFbolkhlEKWzBLEggOO8cqOBnoSnaD95C3arBw4Z2zb65PB2JzKlnVKT519Yuxfw9oDnTtgZ2mNr2cz6YXicna1MAQ83vDCArCDiKRiUAQB3T5G8dYB+vrHLsDvM3TFDmFf5P4wDCapAKV4lXOMJdwdQLEGjaNvZF7WMaXCwyFu6FkfczAbnHWQWPjE1g40/yr/wAIs9jkG0J7UrKkhJSUAk4a90gVzoqOmZtSQQHJOeFK1tR6lILUINdYZGzgGYb41YlAsR8qUNwZI5w6UMAAABoAAM8ogj+mpDuVDiiYNAGdNakDxjm2vaEqEurMcZxBSO6lKnPeApbzj0QDXrSJGQ6kLN0hQAy7wDv/AEwC/piKMoKf8DzD5JBpau8RhtQb7/8ApzNf5YuAX8B6wGLDrOA5Zu2pwqLqbDRWCZhsavhZt9oXZdqQkYCtAUFq7pUMXzqbu3tHTtEjtErlq+VSCktQsoEFj4w7H+71gObZ9p7qKLAwgOUqHJn8WaH/AEtDF1AXu6dbOK+EPs4OFH8gijFj4xrr3SPNTtRVtFjhQhQBAUpwsyyCUgOKy1j/ANu+Ort1MXQoPYd0mwdyCwPj6syJBE1UyjGWhIGbpKyT/ePIxUgseshGRI7WmlSHOaVhr3cU8Y4vim0OnAjvOoOQ5FGIANiSQOcemQevGOfa5KlYWymJUeAgCqeqhCTgepLhZ3pQztxY6DUjaRV8QLChSrfZhWKsaQWPIesBxzdrT+rZQUcVkutXyLySCRCbBMKZcuUKzAhKGqUgpcEkjIM99NRHVNf9V/P/AILiPwwFln/yL/tUpP8AjGr+gUTykYV4yQR3gkqCg4ZXdDPqNQdzuNrDkNM/05upzwxZi3l6QWPXjGRwSpoC5qy4CggB0qxEDHZLPfFllFxMWC6gWUCyQHKLMC2ozsCDW0TIPbf/AAn/AJjrxjsIL9boDnVtQYuF/wCnMPMJaJTpzzJSqhIxgkpUm6XDOKnum0dhBY9axzbeC8kf+ZPIKPpAZU5VVAdwUIZXaGlSAchTea7n6BtI0X/RM9oxBr1lFmMEqAIpXnuhnGvOMCaflpDOemgpAQwrz3Rqa5anfDJJYflpGBL+Wm+AlKQlKUpSWSlgA5oBQRRw98teEZzz3awzl/DdugEBGuufGEly0pJIPzHEam7JH0SIqCfrpvjOXHDdugEJDGuucBQS4L2BF9W9hFCSx8dIxJ6aAUkVrzjEilee4wxJr+UYk0/LQwABFa8+EBJFK89xhwTX8t0BJNPy0MArh75DOA4YV574dy/gNIzlh+WsArjXLXjAca5674dzy3b4Dnnu1gFSEhgDZLXguGNdc4ckv4boDlj46QCuHFecAkMa89wijlx+UKSa/loIKBI158Yzitee6HJPTb4Dmv5aQQrilecFxrkM+MFzT8oLnkNN8BIpScJexcV3EepjSkJTRNA5NzdRUpR8yTFASw/KMCX8tN8Ajhr6Z8ILjXnxguW8tN0M56bfASwpqp6sQ71Z3aHJD358ILlj46awSS//AOboCZIY158YWZLSopJPyqxCpvb6ExQksfy3wzlx+W6AmSK157oq415whJr+WkVc9NAqIyp00N4RwCUMCFfe7RPeYYqzBm2kdMqQQpzMUb0Nql+TNFkgqmwp00YXtp6xk2FTy0gKU1SphSpYXLCIN4Z+sNnbL2gEbzfdrBzubbt0ABw19Y2Ypl7RgN5z03xkl2IU4a4YjKABsaawTwjGxqc9IhtMtSlJSmYpNFFxhehRSoiybcFznSMcqdMYSVLwgpxKO9VSfGKEWqeWhhRhnTqkBOVOmMEZ1PLdASLVPLQxBs7ZCNkKdPBzubDSA1BU8tYDeGXvA8M/WG8TbdvgNvN92sBje2UbI01jn2aUe6vtFl0fKagPh9j/AFGOhqGpz0i9TLg2YpANjTphDZip5QDY1PLQRATw6rA1p00E8Ty3wNanlpAbSkHwyHrAa1TygtvNhpvgALCkYXtp6xHaEEiWnGoOq4YH5Vn0hfhiyqWhRUSSkOSz57oufWi+VtPSG8OqwGpc5aboLbzy3xAuRpr9YY3t1SOdE0mZMQ/dShBFA7qVMCuSU846De55boBTY06rDZinVIBFDU8t8TmzSlctL/MVDKgAd+Q84BznTpor4RI51PLSLeJ5QK4Cg9mkBIKgUnDQWIUz+EMpKx3qKP7sAJSQ5o5q9RXdYPFwbX5aQz8eW+A5sa2DSkeKyKtuSac90Q20LUhbolgBOIkKUo9w4qDALtHeDQX5aRHbD3Jl/s1aaKgEwqW7kJGIsEAYiAogYioHlBSuZ+7l2viIdmqwSWe7Q+zHuJvYaaxZ+Nt26A5guZ+7lXP31Wr/AARzbIlTCWCkJSCCsJdZIUod13AsLg3MeiDxz03xy7Carv8AOsZZKPvAMcSQQEpUlyxKilQByPdLtrpvuhWvGl5aPlXZRP4LukU6aOsmhvnpE1nvpv8AKvT+CLPY5Ja1JXMGBONbLwlTJAACHxAH8Ccs/CLspLFgt2xJoGP8Dj5dx0e7un7c3+x3fi/KOwm1+WhiDnM5X7knxQwoN/VLZQmzCFSlmWQAFAh0nESkkAMf4c9Y7wb35bo4viBpJv8Aap0/CuAdlk4mSlmaXdKrviVhcG1rEZwe2U32J8SjUb7x0vXOw0gPQX5awHFtS1qQtIlFJUgjFiS6cQICgQbh3PAs+bomqW2FISnExXTHQ1wpYi9HJ1paOlVXFbbt8c/w1Ty0mtSTlmsmAXZ1qSlDoCgEgEgjEafNhYDiH4PFP0gMXlrF27rvfQlrZtFNnPdRf5BpDvQ3z0jXXukeZLUsz8WB2SsJQcKSEq7BnOmKWo5nvZx1YVJdgFuK4iUAKYWoWB0ybfAln/8AoVekpGn3lL/6x0k0N+WgjJElbRZ5S71OEKa+QJJ8AY4PiiitghKgCrDUFAKlYcNDXI3GYj1iePLfHJ8QNEX+2RpAFSCWXhZQPdQ9MOYORUa7hTRy4mmuKWcmZlBuTHpzFntflBfjYab4DinbSP1eGWsnFbBh+4vNbJPgYTYFsgS0JdSXS7EoSQVPiO7S5+nVNP2V/m3fgXFJSAlwkEBycrqJJPiSY1f0OdJUBhwBTH5yQnEKM4AvrRvNg/al/sj5o374q9M8tN0M/HlvjI8+VNAmTMSCCoDClgpRCaFXdJo5bxGsdGJYLlAILsgMCmzOTffpk8VwiqmqxD0diajkPKHJrny3QHOqcW+xV/t/9o59pmfrJKlIKUhShXCXKkskAJJqTHcTQ35b4y0BRS4NC43EZ84DnMxRcpQMIyIKVqpVnoG333XNxPP7lf8At/8AaCTe/LSLPx5QKkHpUdCCx1EKGpfz3Qab/OAwBYVHQie1PgXUfIfoYcMwv57oWajEFJ1S16VcQC7ID2cu3ypyi1XuLe0SlICUpTWgAucqRSj5214QGD6jP1jl+Hu8yo+1X6H1jpDb88+MS2aThxP95alX1ZoCxdjUZximoNHYjwN89wgFmN884Jbf5wHP2au2UqmHswHaj4iSPpHSQaVHQMAtW/nGLUv57jAEA1qOmjn2pBIlMxaYg2dgHc+UXDVv58ICWpfz3GAar3FhAqwqOjGDPnYZwKML+e+AYAvcdPHN8PlqTKQlTBQFRdiS5DvvjoDb7a8YFN99d8AQlmAZgOs41WNRnGLPnbWAwY3zzgFTJaYZjjEpKUnRkFRDf1nyEOXY1HQEaji/nALMb+e4QDEHUdPEdokFbVAwrCraC14qojnrxhVEAKJLAVJJYANmYBq0qINdRYesKWp7wSQL7s9bQAwvhtSo4sRroTDB3uMvWEUpIAJLDUloYM+eWfGA1WuMvSDXUdPCOPIh68IZw5GbCj7zAarGoz+sEu9x00LRjfPPfBLPn58IDF2NR08Grio6aFLMb+fGDR8/PhAAvWo6EWY6jyiJat/PdFab/OBXMNoQ4TjTiszh3azRZ+mjkr2aKftEH/cBi8mTgJYXLni5Om+KHBoPbdGBr5ZcYyXYUHQgh3sMvWIFf66b4Z6+GnCAXawvrvg1ewt7QAB9cuMZ6jhpwjB9Bn6wS7igt7QAJofHKMT00YuxoM4JfQQHD8YkKmSlolsV4kKALpBwLQsh2LUSY8/adm2tS1rStKUKSAiViV3e6kKGIN3nxqChqA7R7xetBGL0oOgY6c+S8zMjN518/sOwbR2khe0LC+zqpQUWfslS1dzCAVFanxaFmDVhN+EbRNxdrMTVeEMpZbZ5wUjaEJJDju4FCt0i0fTh60HTQEvSg6BjX5+t3In45mPK+C/ChI7ZXdEyZMmKcJT3UqmTFSxiCQo91SXCiWIYUiG2bFtRxdnPDMgpDFDqKkCcGHyjDL7rG81dQwI92r2yECrCg6MT8vXy+X+L8JmI7ChSUITMVimBAClNdTFzFn+vrBroLe8Cugv6xzt260JNfDSA9D45QS72Fo1WNBnEGeo9oUmh9twhg72HTQC7Gg6AgOP4vs6piEiXhK0zZcwBZUhJ7NQURiCSRbSPI2r4NPnKmGbN7ilSldkJkzswELkrUnCEiwlrAUCHxVGn0hfQdPGrWg6EdePL1x6ZvMvt8/M+CzFbP+ihaUhU9alLKps0mUpSpgABIIJOEFIUzOXNoU/CtpWoKmTh+wJSlc4ICpSpSpqglmIWEK7polg3zqj6KtKCNXQWHrFnn6S+OPDHw6b+jyZa+zmzETMRE1cxaVp74AXMUklSmUPugUoBHLsfwPaZbpG1E4ZSEyjimCXjlpRhC5X4MSFEkKchZBj6UOwoIId7DL1hPP1C+OPnZ3wiekp7KecImSlKUqZNExQlplJOKhBCsEx02dQLiryR8CnISlKJjYUJQR2+0DGEmcx7RsSKzEKYfgw2j6arCgy9INdB08WfyO8wvj5eV8O2GbLWpcyaVpKVhQKlkE4kGWUoPdQwC3ZvmF8vVJr+XCBVjQZ/WCXew6aOXXV6u1qTCk0PtxhnqPbhALsaDp4NXFB00ZUpN/bdFX6aJl60HQitdBAriMk4EpB7wwkZJJSQpnagoztGVIJONx2g+UfdAq6XbMEuW0pSLva3Qhn4QHO0xgxR/dpdvTnEdsRMKVh0gYCSQ+IM5AHFr8s47Umgt0ISaHChSqfeAiAZlVMJeKgfEVhyxVQMM2rlwLIlzBTGlgGDpJUWZnViueHnA2BTypR1Qg76gR0PXK3tAQT2jP3H/C6v+Teld0c+yhTdmk0BUFTH7/zqfCljVgKk0fNq94PDP1jk2A96aKUmq5hCv8oBhIUgESykIr3SDTIgNYZ8X1o/6x/uG9ah9+Fi3By+6Kk0Ns4J8IDgQpaZi0skrUAojEUoADpcHCS/yUbXSthIUllJIKyBjBolR1BqQ1W3U3hT9ubfZf5R1k2t0DAReZ+FB1OMp0q2A+Uc09SgqSpTAAkMlRUSVIW10jTnHoA3t00cm2kNKdvtUDz7vrAHsFKOJRCVhsDHtAm7moTcFiNM4IMxrIfTGrdnhjoeuVhGegt0YDkmomKSpPcBUliQpVApwW7twDfNsnosomalNuzJDknvKANRhZmJDGtQ8dovl08cnwo/qUW181GAoELDJBThAoovibIEbtXroIwExi5Q1aso+OHLRn3vlFya5WjPQ2zgOGQFJmKHdK199VSlLABFKEuwQIoNnKQSlQxEd8qDhRb5qWIc00YUYEZP/qDoJSa71KV/1EdJNDboCAkrtKfIfFSddx68o59pKgpK1MwJAALlSlINC4pYV37q95PDp44/iFkW+2l/UCAZWzlXeUQFgjC3fCWqdCXq9qMN8Nhm1OKW7Du4VAZ0xPzbe2UX0tBfhYesBzFMwgAKRWj94M+Y37t160jsuJYSiyAlIUvF3z3QSlmzdnd72oY7gaC0cnwo902+0mD+la0f4wDCWtNE4cD0BcFibUDAA23MKM5YGZWiN3eUNa/Lyy1MWemWXpDPw6eA4ELWlSxdagFYMXdSASksSNycrmKmQpJdCgVH5yqgNqsNLNo1aVX9sbfY/Vf5R2E1y6aA51GYxoj+o+XyxCeVJmIWoB6oSAo1xlLucNKpTrnHaTQ26eObbz3pIpWcOSVK9IDK2cl1kgTAe6WxhIYApycGumWgi6UzM1oBzGBSgDpixB+LDhDE3t0Iq/CBUhl1lDRo0AE2HWUbPy9Y0aAHv6wc/D2gxoAD39YxuOHtGjQGNj4xjGjQGIvGOXWUaNAEZ9aQAHZ+mECNAEX8BGyHWcaNAYenvAAags9vGNGgGN/CBkfGNGgDmIU2PWQjRoBj1zhSkF3Gb+IFDGjQB0g+w9Y0aAAsIwFet8aNADLrdDdfWNGgFahOda+MMb+fpGjQCmx8fWGzHWkaNAKc+sorGjQK/9k=" id="377" name="Google Shape;377;p36"/>
          <p:cNvSpPr txBox="1"/>
          <p:nvPr/>
        </p:nvSpPr>
        <p:spPr>
          <a:xfrm>
            <a:off x="155575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data:image/jpeg;base64,/9j/4AAQSkZJRgABAQAAAQABAAD/2wCEAAkGBhMSEBUUExIWFBUWFxoYFRgYGRsVFxcXHCAhFxgXGBQXICYeGBokHB0cHy8gJCcpLCwsHB4xNTAqNSYrLCkBCQoKDgwOGg8PGi0cHCQsLSwsLCwsMCwsLCwsLCwsLCwpLCwsLCksKSksLCwsLCwsLCwpLCwsLCwsLCwpLCwsKf/AABEIAKIBOAMBIgACEQEDEQH/xAAaAAACAwEBAAAAAAAAAAAAAAADBAABAgUG/8QAPhAAAgAEBQMDAgMGBAYCAwAAAQIAAxESITFBUWEEIkITMnEFUmKB0RQjgpGxwTNDoeEVNFNjcpLC0iREov/EABkBAQEBAQEBAAAAAAAAAAAAAAABAgMEBf/EACgRAQACAAQEBwEBAQAAAAAAAAABEQISIUExUWHwInGRobHB4dEDgf/aAAwDAQACEQMRAD8A9nLlv6zPdhaFtuagIxu+2pGHtrhnFqxsGA8dTuPwwHobjP6gXNg8umAOcpa6YYjSDy0Ni4nw0G44jzvv4ZiUdmqMBrr8cRUtjccBmNTsOIV+mTGeUjMzEkzdBpMIAy2AjX1F2STOcM1VRmGAzCVGm8C4y30GDGzIZDU7jiNMTUYDXy/2igpKA1bIaDccQv8AUXZTJozC6dLU4DEMaEZRFmagyrmpwGmp2+IwWNmQyOp3+I2iGpxbTQbfEJznImS1uajS5xIwxKtLA0x9xgXEexxyajAZnU7HiMPcbgKKSuBzoSCAaUxocaQSYhqMWzOg2+I5zT3HWBLja0tCRQaCecMMMVX8osJMxAUr6VNBVj1DsVqWBJAfAq1VBtAJ7ssDSmGfVdjUYLnudjxFFO04ny0Xc8Rt0NRi2ey7HiItRDCk3HBchqdzxGLja2A89TzxBAhqcWyGi88Rn0za2J89BueINLdjUYLnudj+GIWNclyGp3P4Yt0NRic9hseIv0zXNshoNzxBA6mhwXNtT+kWScMFzGp/SJaaNifLQfpFlThi2Y+39IKlTdkvt3O/xCvV9I0wYNZaze1mANRgDbQ0DBTgRkRkTDVMfcfaTplX4gHTOSZtSaLMtFAuRly32xxY/wCkEmuDcsMEQG0miAnEVOArSmFfmNhjXJcjqdx+GJabVxPjtxxF2m7NsjtxxBaRWNTgue52HEZDGxcF8dTxxGkQ1OLe7jYcRmw2Li3jtuOIK0K3DBcjqeOIksmpwXPc7DiLsNRi2R244i0Q1OLZjbYcQZYWtgwXIanccQRiajBddTxxGEQ+mMWyG3HEbZDcMW1244gs18rQm4+3Manb4jmt9Oe68TWAuLFKkqQVK24/iYv/ACFMBR6dVVmMGNVUkZHELUabiMywTLxJxHH6QZ0v0FNajBczv+kWtbjguQ354jM1aEVYgC4nLAAVOkVJYN3KxIIUg4YjHcQNO/NGr6Z9vlvueI2CajBczvseIX6mbbKY1LUqAARixa0LWmBLEDisGkm4IwY0ahGWRUnb8oEzAhrccFyXfniMVNrYL5b8wHq+sVBfUsCBShXIBmZq0yCqW/KNuKK5LGgD1xFBStSTTKBEwK9e32587GJjccFyG+54gXUzwrS1JartQHCgwoCeCzKvyYKUxOJyGo3PEUuFBjafb5b7mKhWZ1FJqywx7lnM2WQ9mOhJu/l8RIkt4JibJ9NJZpk/92EV3VSTUsLQFaxQvcGXJqilcjSCS0ZEQKksopUit15S4EIBQKpUYAkkGgyxjqy2NThr93A4gQY2L2/b5cjiLblGGt/dxPpvR3yJasti2swIreb+9KraLCpapBJxUaQT6kXMqbcku1lsNisWBYBLwTQW1PtoSM6mlI7LMbhhvr8cRJbGp7dRrwOIWuXRyl6UlVZgqsgUKBcykggOWNo9wwGBoMcThAfqCuXlAomM0OtoYAGWHmWOxGNbRRgoFa4ZV64Jsy215HEbJa4Yb+X+0S1y9fcgnTUcvRSxwKkMFtoLVDBK1BBNaY3vxCRV/VSqIxSW9SFZEZZhAwwchlK4g5gAjjuAm49u2vHxAyxs9uh15+IWZfrcmvRlD22ktixZGpfQ3OFAxBBHbUe0Y5wgLz1N3pyw4UIKq1HYK0wGXT2hlJBLHtyo0d9yajt1PlweIBNlM0xDQUQknHOqOmGG5rFtJw92VE1mRmRFC91qvLdWbPEsPZQ4UtNaZiuCvTXK84sxmWTVUqUzX0xMPphQLSPUNBQ1CjXGOySbTgPLXk8RbAg1CgVapxzNtKnDOgA/IRLWYnn7kAztVkEtQR2hpbk21IVycq07rbaYgE6wl0Ej01nMC8wetNuUpexUGy5SFBuAAwyIWgAjuBjccBkPLk8Rgk2tgPPXk8Qsy68Sg6Z2KXPbcwvUSvaMystwKg5qWN2ZIphRH6QrL08tlVphZO5WBYBiWowJFQLqVFaUJIxGPbcmowGf3cHiIK19o9o15PELMu/250z6eCjBpjstGuFgUsaHJpaqVU1xXHIY51X6KQyyJFgPeku66rWMyhjMW4HduzEVtwArHXLGjYDy8v8AaLJbDAZjy/2ha5db+3H+s9CPRmUZ3pLJVSDUsCtKsALhhgpFMTnhRqR0wQzRLtKrMpYyNUUloAPVxJ7bSDQ4YY5h6puyGX3cjiBSJTKZpoO97h3aCWiU9v4TC0y639kernuqBvTRQrJWgZ7wRQLiqlaNQk/kMzDJ6chqh6nGoaVVMxki0K/NxzxrhTH1YMZAFBUtJGe8xF25h0k3ZDI+XI4gRdz/AFyepMxXSrKLpvpiyURgwHcQ9wLAA0GI1xyDa9GoVSpdSbbsL7jUYkOpAOeVP9BS+slMXkkLW3qATQk0Hptie3AVpjzDKFrFwHh5cjiCxx9N3MmdPSdKDOzFxMUlVMvtWjgAIPcadzA440tGENp0EsE23IMBRBQZCh7lNG5GO9YnVy3M+QQoIX1bjXKqgCuGphqXWpwGY8uB+GLbOGOLifsoE5FYs18mrmhW4IxCrRAKD95U0zOcdNuiUN+7rLqGwEsFLqUBtK4aVoRWnzAnkMZ0p7RaJDqTd5F5ZAy2B/kY6DE3DAa+Xx+GItfbj3N6sxHcAGVe1srBVpaQgavJqQa0yEa6aWJUsoklmXOWQABaaEhi1CDdccjmOY20lm6qaKAV6VVzw7mcbYw7LBEulBgKe78vti2zhjVz1nmbMeWUZAWr3JRllWJUUWvczXj4qdgWh07AuEsAJLC6U7EXEsVoCBS4nGoNNNYHJJ/bZ2A9knXcTOOI6CVubAaeXz+GFkRcd83G+nysZob/AC5rvQIaF5hLjEitqAigwqcdAIeHRWlQjMtGJUGWGTGpowtBZdhcKaHCA9Epu6rAf4g1/wC0h25josTUYDM68HiBEfbl/ROkUywGFwRTKXsNKCqOxwxZiCOBhuYnW9A3ozAJh/w5q0aUKUtYVqoBv1urTjWD/QwbHwH+NP1/700bQ24JRsBk4929RtC0jDpRPp5SzUEwihe2yiE2Baspy7iWAYnDQYUrAPq8twjMShUem7UlNLKqkxZhtqWuqFIoaZ56Qz9GJ/ZumwH+FL13l125ifX6/s0/Af4D68MdobleG+gMuQCVdqLNf1DQSyygWgFBUD2511JJpoJDszp2uVu3s9UEVON2GGGlIkZl2/zjj/R5aG492uw2EBCmwd326DcQrO+qykmlCKmqH3KPewlj3MDgcThllXKD1SwZeO+4isx3oMyGo7tG0HEUks3Hu1Gg2EYYpUZa78REKVOWY32EF2/EVDZ7ttBuI2yG4d2+ggIKWaab8RtrKjLXfaC/uzaobj3baDaMFDZ7tDoN4gKVOWm8YNlhyyO8E74DOhqO45nQbGJ6Zqe7QaDmMuUqMszvtGJjyxcTkFqc8gCT/pA2/G2Q2nu+7QbmNMhqO457DYxyZH1yS9AFZQ9bWYW1rVlFpN1TtTDWkdJrKjLM77GCRN8PhsIbj3aDQc8RgobW7vu0G5iVS45ZDfcwNrLW/i33MGo70HdDh3a7DYxBLNTjoNBuYGxTDLPnYxKpXTIb7mBXdLsNGxObaD9Isoe3u1GggZsof4t4nZQZZjeItd0IUN3uPt2G44iKhx7jmdBt8RgFLvy53hbq+tSWMULVLZUAWguNxYgAUuNfwnipJ0j8OWGi9x8dBxxFmWbh3HI6DccQt005GlowFAwRsa1oaGhprBjZcMsjodxA74CS0NT3HPYbDiMrLNi9x8NBuOIwllTlnsdhFgJYuA8dDuIFd0I0s3DE5HQccRElmpxOY0Gw4gZKXDAZHQ8RaBKnAZjQ7CBXdLWWbBicl0HHEEaWbh3HXQccQsLLBgNNDxBWCXDAa6HiBMfewiSzU9x00G3xA/SNmZ/kN/iIgSpwGmh2jn/8Tl3en6bVLFbqC2tC+9aFQNMK40ipw9tj56Kk0uGNWCqcBkl5Gn4z/IQVJZuOJ00HPEYmBKjAa6H9IiW1OA00PPECtPzqr9norEHFqk4DE+0abAD8oIZRqMTmdBseIC1lhwHlodzxGyEqMBnsdjxArum+n6W0kAkVq2QzZmZtNyYhlG1sT5aDc8RkWXHAZDQ88Rl7LWwHloeeIFd0uR0fppLQMaIFUYDJVKjTiK63ojMSZLLEB5ZQmgwBuFaUEacJhgM/tOx4iuy7IZDxO54glaV9CFSQ2JzbQbniJAlCUOA8vE7niJEdcO/8MS3arYH3bjYcwJXNgwPjqNxzEnTbLmZhSop24sSAAqiuLE4AcwpJ+oqUQFwHJClKXMrBgCGtJoASO40BquPcItONwcMw1HaddRxzEluantOY1Gw5hfrJzIQAL3N1EAAYgULHE4AAfmaDMiMSPqktmIWaprQ3WmzIG0vW0PTGwm6gJpCjNBgObMjkNRuOY2ZhuHaddR+sc9/qNAaFWVKCawyl1IoDQkEjNhUWjGCSvqaO9FmLrQsLQ4oatLJb94oINSMMPiFLmw/JwObsjpqNvmMXtZ7TkdRv8wov1Nakl1Eo+2acEJAqca0pQmjVoSrcVuV16tKLeoFArUOvpsMfJXIIGIodaiFEYoOu5qO3U6jYxg9RRqUoTSgqMSAWNPyBMKN9SAPeQlasgI7nUggWrmWr4CpFy7xmZ1CsZU31FCA1NwtbFJihbCa3VNLaVwO0KTNFd8z5mtacD5eQ3PMAk9WzTJgt9kxVGIrjKWZjjux/ICA/8SUI3qOsphdVZloYVqRhdiDuORoYXk9WFmzjeDdMRkoAS/7uyiCvcagZbgnCFJMxbqXtce05DUbmFun6xmEztpa8xMx4n/eKTr1qbpqI2AKsVVg1SKEFscciMDgRnCsiYUWfU4mfMtUAXMWpQKCRseMCdDClzRcOqzsSuBz3GxhboetaYge2lwOFRozLn+UFkzLvTYMCGIphicDhSufHzHK+kdTZ0yFm0YUC3HBnYmlcguJOg/KFFxbq+o1Gw1bURjpeqvly3VTR1RxUitGW4a8xoo1rGuHca24EUrWtYR+nv6fT9OGa3tloO2uKgJppWgqcMRvClnFF0a6rrfTVnZTaiFjQitBjhjBV6nudRS4MQRcK1Cqxw1wYHDcQj9flt+zT6n/Jbxp/eF1lkTps4kUE2XQ0yVpKK7HHAdy14WsKScVS6wmNQYfbqOIh6jvtwutJIuFaEgVptUEQpM6vsllZikerLRiKECuJBINAaUgKMfVWaXARy6gkWiyiBDiaAF0JH/mN4UZounTllqnDXcbCMJ1NQAKErZcLhUVoRUaVGMKTvqIDSyJq+mzzAzAAr2SycwfuGmsBlVS13YJ6gqbqAAhwyKSTQNYx/wDUiFGaLdQubhhodfiKk9RUtSho1DRhgQBgeYSP1ECZLImBkMt2FoDX90tVCgGpJuIAGpgfTP6LN6s1VuVWJagBcVM0Ak45rhCkzRLoK5sGGg1G4jcvqbjVcaF1wYZg0I/Ixyj9RYPRXuHoS3RQB3OzsFA5IUfArWlDBpJEglHmqoChgWotQECOcToUqf8AyEKXNHy6AmkXEigGJNdAKkwNJrGXhkRhjzCPVdU4afLqC3poJa0ALvMWYAoNfwjHQVMa6KYwkkTHQNLwegoAKAg9xyoaV3BhSRiiZdGYzXDDfUbRFZqnDQa/MIz+uNzgHuRgqinvd0DqAK/ix4BMXL64KG9ScisptaoC1oTRra4ArRtgDtCluO/M0WNhw+7UbmCMzVGGp14MclOtZ0mIHFxmzEW0AkS1ajTMDoCcd7RrDPT9cKorzAr1tYFcQ2K1JyAJpQnA1FIUmaJO3G44aDX5jLE2th92o5jmSvqEybKQyyPUZLyAoNApegIJNLmCpjj3EjKGJ/1BfTdlmox9OZMVcKsFDNlWtMP67QozRxOXtgKa78GLuN2XiNeTCPVdYwMshlt7XmVHtRu0Y1wzZsdEO8G+odQZSsxNSoSq0APc9g+M6wozRQhnUqNWvpjnTE/yi45/UzSJ6gsAqeqGYinewqFrXDtANPxCLiS6YJibE6T6fKSfMcWANZaAaFWp+8Ip93Zl9uMHKyygraahQamtRUYEE4jiGkfE9pzG2w5gQmdi9p8dtxzFtiIIfS/p8uSCBYKvMItanZd+7U5e1KCmQ0hjqJausxagkggVaouK0BxO5hlpncMDrtxzEWZicDmNthzC0rSiXRKF6eWpbuWWgNHPuoLtfurjGPrHTrMRQCGPqIcW8Q634k/Zd8w6HNgwOQ23HMaeYajA67frC2pjSlB1uPdt5n9Y5vV9KrTJLgL2epe13dQqbRWtT3hf5Ax0w5uPadNtvmMB+z2nI7c8wsq/ZHZaju1PmdjzHJmygvXS2WgRpZDEEYv+8fPOuANfneOy7mo7TmdtjzFV7vacAKe3DMYY7YQiUmLZvW0933eZ3PMClSZaHtIFzs57j7mBupjhWDlzae0+W255i2c9uBz42PMLWgjYWNSDgM2rhjhicoU6bopMtKJbgHANcbSzNbd9tTllD/qG49pyG255gRmG1u0+W255haxBef0MhjUpLJY9xwqcDiWzrzE6XpJUs9lAQiqWr3MF7RcwxJoBDbzD29pz3Gx5ivVNT2n2jbc8xLKc2b9G6Yq9ERSbwGQ2stQcVYHA4wf9kkipCp30D4+4GpIOORqcOTDXqGjdpzbUfrF3mi9pzH2/rC1rW3Of6TIuqoVGovcpNxCur2kk1KmlKHeNfT1RTOUUVVm0ABoADKltvuT/AKDIQ9ebsj7eN/mIrHuopxap9uJoBjjjgAIWlOT9VkSvRvtS8BAG8qEhaVrWncf5mOqWS7P7vI7jmEPrkw/spwOcrUazEG8dJnN/tPltuOYuyRHilyPqkiVfKYBbj1EtS3kRQYFs6YD+Qh9WWxcft8juOYB9UY1k4H/mpW32nmGw5sXtPjqOOYixx9CE6VKE+UQFBZphYjAkhbgWIxJrvD8tluPdqPI7DmFOsmH9o6bBs52o/wCn8w+jmpwOY1Gw5isxHFxnlS1nyrQq1luxtwqcqmmZ7o6zMlRjv5HjmEJrn15GB/wZu33SueY6bOajA66j9YjUb97OGJEuX1DiWFQL05YBTQVFQDSHxKltKVmCswUEE4kVxwJy/KMIx/bT2n/l8sPvx1h28+n7Tl+Hf5izKYXL6TpZSdW4VVUCXLIoaDuvVqY7S1HwBHVUpccdB5GuutYgPeDaa5V7akCtKmuQqf5wRXNx7TkNV55hZEVH71cnopSK3U0oAWWlDQewE5ck/nWOi5XAVFKnC4kZHSsadzYcD5arueY27mo7TmdRseYi1Wnm5v0KXLVJgFFAnTQADQALMdFAAOiqB/KGep6aVMlsrhSDdhU54ioxqDicc4blsQxopyH27sd94G0w2t2ny1HPMW0rZz/oSp+yyK0qyKz4nEshJrvt+UD+s9HIWRNKoilJTOtvbQrVx7aaqppkaCOsq2hVVSAtABUYAAgDPaKnreGVlJVktYVGINwIz2MLZq8NdCK2yzLRSFU+sCAaVoKj861PMSH6mh7TUX09uFSeYkSXXBpf9EW6pyz2Ow5gVDYMvHQ7jmATuiumlhOKgGWKXNjayzCcJgHcO3LI65ROjkWSFUzCxFKkscatXVicK0z0iucTqZatwyyOh45iS61OIzGh2HMU1Lh3b+XxzESlT3ajy4HMF2Yxs000O45jbA1GK66H9YHhZ7tB5fHMbalR37+X+8F/WlrccV00P6wOhsOK5HQ88xpSLj3beXHzGKiw92h8vnmAI4aoxGZ0Ox5iCtTiuQ0PPMU1Kju1PlweYy1DcA9ptABurQ40NK40ONIIshrTl5aHnmLYGoxGZ0Ox5jlyvpJFrN1UxypJPeVDkBgahWpQkhiKU7aZEx1Gph3a/edjzAiZ3ULqnEZDQ7nmMEG04jy0PPMaFLj36Dz5PMDNLW7vu8zzzEahshqjEZ7HY8xVGuzGQ0O55iTKYd2v3nY8xDbX3aDz5PMBRBo2IzbQ/rFsGouIzGh/WMXCjd2reZ/WNNbQd+o8z+sFQ1r45bHf5jSBscszodhzGTS736fedxzC/UdIr/5rLaxODmjYZMAwqK0OehGpgk8AvrUlm6cqKEkyclNcJiHfYR0CDfWq5HQ7j8ULyJYWWimYWKhAWLYsRQVOOesGqtR3aHzO45gQX6yUxKUphPQnA5BaVz5goVrFxXx0PHMbFKnu1+87DmBrSxe77fM8cwIjW/IDrJbHqOmOGDTa4HWWRjjDoDVOIzGh2H4oyaVHdofM8cxJZW492o8zsOYqUSdSZ0k1H+FN0P3SeYfe6oxGuh/+0DQiz3aDzPHMEe2o7t/M/rEKopKlt+1k4f4AGWz1yrzDJVvTOI/kd/mJJtvJuxw8v71hJ/p/d6nruBcSUvJU4FaYtuS3502pbSpg+VaoxGuh/WNqGuOIyGh5/FApltV7tT5nb5jcorce7QeZ55iLsplNjYjy0O5/FGmDVGIzOh2P4ozMK2Hu+7zO55i2tqO7U+Z2PMCREDXHEZDxPP4oHNVrWxHloefxRoFanu0HmeeYw5W1u77vM88xQVw3biM9jsfxRVGuzHtGh3P4oy5XDu1+87HmISt3v8R5nc8wTZFDUbEeWh5/FEiu2jd33eZ55iRLdcEcRpT4ntbPbgQIP2Dtbx05EJ9OJ3qzUWavawc3rf7wCFwK2qApApvXGNr0k0qpM9hipoioqjEUADKzEb1JrTTKNU80Yr2Ns3cO1sjp8RSzBU9pzGg4jl/S0mmWgWaAErLUMt9QlqlmODM5xxuoMMDjXXW/TmMuZdOmMAtaFgAaAMKqiKDisKXNpdHw/Z7TkNORGvUxHa2unEISpMxpYf13F6q1BYQLqNRay6rStNYX+q9M0sypgmOzCZQXOWUM4aXfbSgIuphhxEWZ6Owr9x7TppA7+z2tkdOYGOkmVI9d6VGiV/8Ab08s/wBY503pmSYlJrkzFmLcxuKqCJlFqtBiKVoTj8QL6cnad8R2tmdODC8/qCJksAGjNQ9oyCOwptiB/rFTOnmVH745mlFQHI5sUNTyLfiOeJLJ1AT1quwD3uomMSqMgC0CqvbdiQa0xrWCYpqtHVL9jYHy05MR3xHa2ew2MLfs0wIR67U7sSFL5nztp/8AyYXktOaY8szR2MKsECsb1qAuYUAA6E92YpBq+joiZ3HtOQ05MYL9rdreWnJgJ6SZUj13AoCMFJzNAWK1YfOJGBMLyROZZimaBaXUlUCuTUsTU1CijKAAuhxJyLetUfmP7e1s9hsYjNj7TlsNzCz9LNNo9emItNi7H3ineOBb8jOFegmTp0sEzQvbb2KAxKkqzXMGUVYE0C4CIX0dK/Bu05toP1iF/b2tmughOf0s61qdRQi+lJYty8k8jTLEUONDlElepMVH9QIrWlQi4gaXM1bq50AGdOYUubWqO+pjkfbsNxzHPl/Um9eZLt7Q4BNKEXSlZBniSwb8qRPqCzUVpnrHtSpW1bSoYEilKhjiLq5GlMiJ0vT3rMNyiYXlu5CtRXVJbIAK9wC0BxxqctDMyd9YBVqCKlAMBmaUGcBPW/v7LTSw40xuFjEZ0pYymF+s9VUVi0oqjy3wDocCAEzYEGoxJBGOeEH/AGNgV7lvBZyxUkFjRWFoIoLcBjUBVz1F3NGPXANCCCzUXDMhbj/oCYWkdUxJUoQBZaaYmhCvWp+7KkK9b6yvKYtLJE0hSFZe55bIKpUgqK191TSnMNL0hVZdrL2gA3BjcGKs1aEUNwBr8imMFvX0M+t3qKGpDECg0tB13I/nAOg669pnacGFtNUPapOOZKtxlC0xZ4nSqvLqVmIGVWHuMtixlkkAqF+4gn+Rak9IynsKKAipQqzYKOw5jEVOedYrMYrElzxQLjdappQZVtrnlXCM9F13qitpGJpTHtKh0JrqVYRzGWb6oDMgLyVlhlurRWZ2e0gBGINKYgHHHKOr+zsr1QotVC0KsQLRRTQMNCBT8Ixgt3tzW3U2mZQG5VuphhgSCRXKqn+Ri5U0mSptNSoJwGZFd45HUS3bqJqTCiiZJT1LbmBloJt1K0IuvxGwI1rDvSrMWSApWYpUFWZmVgCBW4WnDNhTKtKCggROvA/PfEdrZnQbfMalv3HtbTQc8xyUnz2nTEtsJVCpLXKgKsrFLa3EsCQMMgTTAFmVKmqWVDLt8Wf1HYA1IUrhdQ4VurSmdMVEYrjh3ZmZOFjYHC4HLDM0OOGBBgl2Xa2Z22PMcjp+mnFZ4mBFVppc0Je8EDsBwovYAaipxFNYeHTzUChJiUUmgZGrQA0QuGwAGAa2uWBgX05mvUqTQMcBoDqeYw8yiNgQO8nLDM7xy/p3QzHlWTQqhWe5e4l6vMIN2FFBYlSBjapwyhjqJE9pTgTJZJV1NUZbqhlLFqkqdcBTPfBSZtLo8032kA0JFMsagnDGIZtGqQQLRWtNzzHO6ToHaVJ9WisqIFAGMtgvuqSbn7RsMxTExPqvSz2lzAHR29MdgQoGo11A1xIY2kYmndpSsWkvS6NTupIdVoaMZ1cBXtFRTHeKgDdOxcO0xfVPqBew2gUJdQLsM6kk40GwiRmXX/OeIvQr/wDldTic5Go+w8Qyi9i9x8dRuOIJLtuPbqPA7DiAKRYvb9vgdxxFc8MUW+kyaIASQfUn6j/qtTTUUg3Xr+6nUJwlvqMTYeIM1Kjt0Ph8cRa23Ht28OPiBl8NdC/SS6SEFxwRNRsvEB+tSqrLxP8AjydR/wBRR/eGsLPboPA7jiNOFqOzU+H57QamLivNpVxPcdNR+kc7q5dZsg1OAn6j7RxD6AXHt28P9oxQWezQ+B54iFTPsLNGI7jmdRseI5UyRd14IYiyQrZ53NOTDnER1JgFR26nwOx4jNq1Js0Hh88RUmLU69jYny1G54gSdGFmO9x/eMpIwwtQp+cbalh7fu8DueI01tR26/YdjxEapdnce45DUbmFen6WwTjeTfMd9qVAWnPtJrzDAtuPboPA88RkW2t2/d4HniC02y+3ubPcbHiA9J0Ili0Madxz+52f+9PygrUw7dfsOx4iu2p7dPs5PEClhcD3HAnWA9N0ay5UqWrNaiooxGQFBpBMKHt1bwP6RMKL26r4H9IFasdX0YmI8ssQHlMhNQaBsKga51idL0trTTcaM4IxxAEtEx/9T/pBcLvbp9h3HERSuPbr9nA4glOd9cw6Rjcf8rX8aCOm0vv9x8teRHK+vKP2Ru3/AKXif+onEdVyL/Z93hyOIJETmlz/AKon+F3H/mpOu+H94bA7F7j4a/EL/UVFU7f/ANmSfb8cQZaWL2/b4fHECLv0A6paTunFxxabr/26/wBodlpie45jXgQj11P2jpe3zm+P/abjiHlC1PbqPA7DiKRermTk/fSO4/4cw57Wj/5R1WTEdx11jlzqetI7f8qb48yuI6jhajt38P8AaIRevezm9RKu6si41PTMM92A/vDkmTSQBccFAwOGGH9oWVR+2g2/5B8fxrxDhA9M9un2/wC0Uw8W3XEdzZnXiIidx7jkNfmI4Fw7NT4cfERALj27eHzxEXZRXsPcfLy5MbdMR3NnvwYGaem3Z93hyeIIyiq9mp8ODxAm0VO49zZL5fMZZe1u4+evzFrS49ug8eTxEYC1uz7vD54gLKUK9zZ/dwY0V7vcfaPLkxmZbUdmv28HiLFLvZ4jw5PEE1LzOnqytcewza453AqKRUGFKHs+7x+eIkHTBHEDq/qvpTCpUE9h96j3ssoYNQ4E1PEHF1gwXx1O44hpAanubMbbDiFwnYO4+O244iuMcfRZLVGA11PH4Yku6pwXTU7DiNPLNw7jrovHEVKU1PcdNtviC7B91mQyGp44jb3XDAZnU/pGQOz3HTbf4jbJiO466D9IL+qW644DTU/pAzWw4LkdTueIKkvuOJ00XniMFDYe45Hbc8RBqYWqMBmdTseIzVqnAZDU88Rt07hiczoNjxFCUanuOS7c8RU0CYtY2A8tTueI091RgPdudjxGSnY2J8tBueII8vLE57LseIjWjFWuOC5DU88RirWtgvlqdzxG7Dce45D7dzxFCX2t3Hy254gui5hbDAZ7nY8RBddkuQ1O54iNLPb3HPjY8RYQ3HuOQ0Xc8QTRgFqNguban9IqrUXBcxqf0i7DRu45tt+kWFNF7m02/SCoGa7JctzuOIiXY4LnudhxEs7vccjou44jaoe7Fs/w7DiCaATZVyAMqkGyoqdCCNNwILc1+S5HU7jiM+n2r3Hx0HHEb9M3DuOR244gujLIScQuDgjE4EAU0jClrFwXw1O44gwTE9xzG2w4gSyzYvcfHbccQNPhbSauhIWq3lcTgSLTpsxja3VbBcxqdhxGmlm4dxyOg44ill4t3HMbbDiCaFTIrYxAqqkDE5MVrhT8Iht61GC66n9IEJXZ7jkNuOIK6dw7jroNviBp8hJLPqFqCoFuZyNCdNwIs1sOC66nf4jUqX3nuOm36RVn7v3HI7b/ABAivhp7qjBddTt8RAWuPtyGp54jUxMV7jrtt8RkS8T3HIbc8QTSu+bJusb2+Wp3PEF7qjBczqdjxAinYe4+Wg3PEGaXiO45nbY8QWaZN1x9uQ1O7cRO6xsF89TueIsy+49xyXbc8RXp9jdx8tueIIjFqjAZ7nY8Rruu8chqdzxGZiYjubPjY8RJhocXIwUY0zLEAZakgfnFTRQuo3t8tT+kSB9SSsqYwJqqzCMBmASK4ZRcGsMxDLddJUMe0m6igAFmeg7FGrV001hQfVJQQK4CuKXqAWsxAuJtH7vLvoBQj4h6R0tvUTJgAq4RTQ09tSTUDGtVH8IjTO1gFMMPLDMaUg5xmKz+qQELLVZjkEhRhh9xIBouBFaZ0G9MJ9UkBjUWqKVZksRTStjM1KPQE0p+eIqboukMq4AL3TJr4YABiCBloMIZa4hhuKe7dfiKRmpzf25WX92odV/xGCk07gCqECjMMSRjgKZmNP8AVZAmANRK3WF1CCYBWpSuJA5A0OINYN0Ut06eWjdxWXLUm44lQASKitKgxPq3TvNSxaAllOLYUV1c6bA/nEXxcb5hp1i3k2fujSj2NnS6tLfYakA0zXkQNPqsgoQ1JbCtUmAK9CQA1oqbSWUA7mmeEdMTGLtht5fPEJdXIdjJYUpLZ2PdoUdRTD7ip/LiB4ufJg9cgb95LsBJMvsYswoRaRbg9aG3Zl2MSX9TkEEnA4AoVHqBu7sMsVN+Bw42xh5nYEYany4PEKNJb9q9S0U9Gwm7Gt9RpXK6GhOagB1qhCJkorMN1EVS91cRa1ADStDUihB0pGn+pyGAMu2YxJtRRViba2kAVWgZSa5Vhu9rWFPu8uTxAxIYT3mECjiWtLsaoHrXDlf5QXxQXPWItb5ZuAoQstiKAtWYtR7Le7OumJwin66VaQlju11igju7itagGiAg1alBQ64R0AzXHDQeXJ4hHo5LKeoJUd8xiO7NbAKYD77z+fMF8Sm+pSO0GgaouW0lpZyPqADsFSBcaDEY4xuf1CK1Al7EAhFXuK1NWxGVNdTQVxhtmYhajCuRbg4UpCf0zo/RDKqqAWZgFNoCliUSlMlU27Z0iHiZl/UOnaoUqxJPtWtK5BqA2EnAA0xBEX1PVS0tqlTgSAuKoM3II9o/10rDLoGDK6K6kmoajA64grQwp9J6L0JUtAq1FtxU0uOhyrgKAbAQXxCr1UkzLQVJtJwUkUwyYChNMaVrShjMzrJasQUwu72pQS6gBbsNT/IVJwjXX9IJiMhlo1UagNCA2QIBFAa6xv6dLKSgtoFoAND5Wi7IYkmprrWCXiZkTpTABaMRbWik6qDjShxOkUeql+qFt0K3W9ofBgmVbrcafGphf6x0ZmdP2ylZxYZeVQblJtqMDhpDzSF9glp6YUgJhZbVaC22lPyhoXiumennSnZwtrWsA1FrQ0GBoMDgf5QGV1EtiEC9wt8MCQVuANMSty12r80H13Q3WWywCJkpaqSpEokB17QO21m+KwY9KrSUUykKiwhcKDEZCmGZ/md4F4r9NxpUyW5BUKw7hVVuFQQCKgZxjpZ8t3cKvtI8DQjKqmmIuBWu4MK9d0v72TapAdmWYFd1UqqXLcq0UCstVrTEduRpDTdErUDSkIWgUZWigFBQYDAYZYCKl4u5XKaW0sFQGBpQhbgcaYEDHHCKldRKckqMFJBNhApStwNMVIBo2RodoSn9Mb5QAYI6uZgExwhK229owWpONPdShrD87o1YqDLU0FoFaC0ZLQChUbZQLxfO6+meWasLStAQwWq20zuApTmFpfXSTKZiLbcwyUYA4qbRU0YEU1OWYpAz0Vep9lZbIzspZmlmYGWhtNVBN7GgGNK6Q6EqtxRSwBoxpcBUnBrajHHAwInFLPUdRKCq5AKmpUhT3VFQFwxJyA5hf/iUsE3pSZQVlKt71xPaKC4UF1cBQHURtfpap1BmqiLcKUGHf3XPgKVZbQTmbcc4eVmqRTQeXzxA8VOc/wBRkemQhR3a8Iq0Ykg45DACoJOggj9YgtrKa4E3gSyQgANWraAy6imJGmBpqT0thnOAP3pqRWlLQV0GNTUw7NZqrhr93B4geLm5ydckw0kWtUCr+mxlrSpxNBVjgKA1xJOUZPXChr07qvdexQ9p7qWqqkzFqMWBFKqaGpo30fTlGfW52mZ5XszUyxpBw5AJtGFx93J4gni5ua3ViZaZKVUGtzSyFmZixGYDY9+Q7c6mmOp6kMR+4aWt0s3OhU9sxXNUUGgIqA1aEimFQS70PSmVKlS8DYAta50B4i+tnMoBGBukrno00KRlqCRBNa4lOu6mUZE0AqSUmAUU1JIIFMIqOmJjUb5byP6RIOkRYyZn5H9BC/gPy/qIkSKnL/gjnFfz/tFpm35f0ESJBNmD7P5f1ER/cv5xIkRf1uV7z+X94E/tPwf7xUSKCTsx8n+hjIzPwv8A8oqJEAzkf4/7wSbp8/rFRINI2Z/8R/UwE5H+L+8VEgph9Pkf3jJzPx/cxIkEUDg3yYwTgv8ADEiQagVvf+X9xFLr8j+gi4kEVL9q/wAH9RFN7h8H+qxIkDdcrM/P9hGU9i/w/wBREiQRbHu/n/aNSzifkf0ESJADr2L8D+ogjHuH5xIkCVA4t/DGV9h+D/eJEgfgr5j5P9DEB7j8D+8SJBme/UM+0/xf1MFmH2/P9jEiQJZBxPwv9Wi69rfxf3iRIItjivz/AGMUuJx2H9TEiQEB7T/FEiRIreHd/9k=" id="378" name="Google Shape;378;p36"/>
          <p:cNvSpPr txBox="1"/>
          <p:nvPr/>
        </p:nvSpPr>
        <p:spPr>
          <a:xfrm>
            <a:off x="155575" y="-144462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imnotebook.com/sites/g/files/g358196/f/ecg%20-%20right%20axis%20deviation.jpg" id="379" name="Google Shape;37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828800"/>
            <a:ext cx="7924800" cy="4859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7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RVH Criteria</a:t>
            </a:r>
            <a:endParaRPr/>
          </a:p>
        </p:txBody>
      </p:sp>
      <p:sp>
        <p:nvSpPr>
          <p:cNvPr id="385" name="Google Shape;385;p37"/>
          <p:cNvSpPr txBox="1"/>
          <p:nvPr>
            <p:ph idx="1" type="body"/>
          </p:nvPr>
        </p:nvSpPr>
        <p:spPr>
          <a:xfrm>
            <a:off x="457200" y="1524000"/>
            <a:ext cx="5029200" cy="51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highlight>
                  <a:schemeClr val="dk2"/>
                </a:highlight>
                <a:latin typeface="Arial"/>
                <a:ea typeface="Arial"/>
                <a:cs typeface="Arial"/>
                <a:sym typeface="Arial"/>
              </a:rPr>
              <a:t>R/S ratio in V1 or V3R &gt; 1, or R/S ratio in V5 or V6 &lt;= 1 </a:t>
            </a:r>
            <a:endParaRPr>
              <a:highlight>
                <a:schemeClr val="dk2"/>
              </a:highlight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 wave in V1 &gt;= 7 mm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 wave in V1 + S wave in V5 or V6 &gt; 10.5 mm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rSR= in V1 with R'= &gt; 10 mm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qR complex in V1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2"/>
              </a:buClr>
              <a:buSzPts val="1960"/>
              <a:buFont typeface="Noto Sans Symbols"/>
              <a:buChar char="●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Secondary ST-T changes in right precordial leads </a:t>
            </a:r>
            <a:endParaRPr/>
          </a:p>
        </p:txBody>
      </p:sp>
      <p:pic>
        <p:nvPicPr>
          <p:cNvPr descr="File:RVH.png" id="386" name="Google Shape;386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6400" y="762000"/>
            <a:ext cx="3000375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RAE</a:t>
            </a:r>
            <a:endParaRPr/>
          </a:p>
        </p:txBody>
      </p:sp>
      <p:sp>
        <p:nvSpPr>
          <p:cNvPr id="392" name="Google Shape;392;p38"/>
          <p:cNvSpPr txBox="1"/>
          <p:nvPr>
            <p:ph idx="1" type="body"/>
          </p:nvPr>
        </p:nvSpPr>
        <p:spPr>
          <a:xfrm>
            <a:off x="457200" y="1719262"/>
            <a:ext cx="441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 atrial enlargement is defined as either P &gt;2.5 mm in II / III and / or aVF P &gt;1.5 mm in V1. </a:t>
            </a:r>
            <a:endParaRPr/>
          </a:p>
        </p:txBody>
      </p:sp>
      <p:pic>
        <p:nvPicPr>
          <p:cNvPr descr="File:RAE.png" id="393" name="Google Shape;39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26025" y="1905000"/>
            <a:ext cx="3860800" cy="381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3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LAE</a:t>
            </a:r>
            <a:endParaRPr/>
          </a:p>
        </p:txBody>
      </p:sp>
      <p:sp>
        <p:nvSpPr>
          <p:cNvPr id="399" name="Google Shape;399;p39"/>
          <p:cNvSpPr txBox="1"/>
          <p:nvPr>
            <p:ph idx="1" type="body"/>
          </p:nvPr>
        </p:nvSpPr>
        <p:spPr>
          <a:xfrm>
            <a:off x="457200" y="1719262"/>
            <a:ext cx="47244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Either P wave with a broad (&gt;0.04 sec or 1 small square) and deeply negative (&gt;1 mm) terminal part in V1 P wave duration &gt;0.12 sec in leads I and / or II </a:t>
            </a:r>
            <a:endParaRPr/>
          </a:p>
        </p:txBody>
      </p:sp>
      <p:pic>
        <p:nvPicPr>
          <p:cNvPr descr="File:LAE.png" id="400" name="Google Shape;400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05400" y="2057400"/>
            <a:ext cx="3706812" cy="365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0"/>
          <p:cNvSpPr txBox="1"/>
          <p:nvPr>
            <p:ph type="title"/>
          </p:nvPr>
        </p:nvSpPr>
        <p:spPr>
          <a:xfrm>
            <a:off x="457200" y="0"/>
            <a:ext cx="7543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None/>
            </a:pPr>
            <a:r>
              <a:rPr b="1" i="0" lang="en-US" sz="3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Arrhythmias</a:t>
            </a:r>
            <a:br>
              <a:rPr b="1" i="0" lang="en-US" sz="3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5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Diagnosis entirely based on ECG</a:t>
            </a:r>
            <a:endParaRPr/>
          </a:p>
        </p:txBody>
      </p:sp>
      <p:sp>
        <p:nvSpPr>
          <p:cNvPr id="406" name="Google Shape;406;p40"/>
          <p:cNvSpPr txBox="1"/>
          <p:nvPr>
            <p:ph idx="1" type="body"/>
          </p:nvPr>
        </p:nvSpPr>
        <p:spPr>
          <a:xfrm>
            <a:off x="457200" y="1719262"/>
            <a:ext cx="8229600" cy="4681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Can arise from any part of the conduction system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 are benign, few are fatal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Classified depending on origin 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Supraventricular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Ventricular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Causes include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1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Increased automaticity;</a:t>
            </a: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ischaemia, chamber enlargement, heightened SNS activity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1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Conduction abnormalities</a:t>
            </a: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; degenerative disease/ischaemia at the AVN- </a:t>
            </a:r>
            <a:r>
              <a:rPr b="1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Heart block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440"/>
              </a:spcBef>
              <a:spcAft>
                <a:spcPts val="0"/>
              </a:spcAft>
              <a:buClr>
                <a:schemeClr val="accent2"/>
              </a:buClr>
              <a:buSzPts val="1540"/>
              <a:buFont typeface="Noto Sans Symbols"/>
              <a:buChar char="●"/>
            </a:pPr>
            <a:r>
              <a:rPr b="1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Reentry</a:t>
            </a:r>
            <a:r>
              <a:rPr b="0" i="0" lang="en-US" sz="2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e.g. WPW syndrome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Sinus nodal dysfunction 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Atrial ectopic rythm</a:t>
            </a:r>
            <a:endParaRPr/>
          </a:p>
        </p:txBody>
      </p:sp>
      <p:graphicFrame>
        <p:nvGraphicFramePr>
          <p:cNvPr id="412" name="Google Shape;412;p41"/>
          <p:cNvGraphicFramePr/>
          <p:nvPr/>
        </p:nvGraphicFramePr>
        <p:xfrm>
          <a:off x="381000" y="2795587"/>
          <a:ext cx="8153400" cy="2195512"/>
        </p:xfrm>
        <a:graphic>
          <a:graphicData uri="http://schemas.openxmlformats.org/presentationml/2006/ole">
            <mc:AlternateContent>
              <mc:Choice Requires="v">
                <p:oleObj r:id="rId4" imgH="2195512" imgW="8153400" progId="Paint.Picture" spid="_x0000_s1">
                  <p:embed/>
                </p:oleObj>
              </mc:Choice>
              <mc:Fallback>
                <p:oleObj r:id="rId5" imgH="2195512" imgW="8153400" progId="Paint.Picture">
                  <p:embed/>
                  <p:pic>
                    <p:nvPicPr>
                      <p:cNvPr id="412" name="Google Shape;412;p41"/>
                      <p:cNvPicPr preferRelativeResize="0"/>
                      <p:nvPr>
                        <p:ph idx="1" type="body"/>
                      </p:nvPr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81000" y="2795587"/>
                        <a:ext cx="8153400" cy="2195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Atrial bigeminy</a:t>
            </a:r>
            <a:endParaRPr/>
          </a:p>
        </p:txBody>
      </p:sp>
      <p:graphicFrame>
        <p:nvGraphicFramePr>
          <p:cNvPr id="418" name="Google Shape;418;p42"/>
          <p:cNvGraphicFramePr/>
          <p:nvPr/>
        </p:nvGraphicFramePr>
        <p:xfrm>
          <a:off x="228600" y="2303462"/>
          <a:ext cx="8382000" cy="3716337"/>
        </p:xfrm>
        <a:graphic>
          <a:graphicData uri="http://schemas.openxmlformats.org/presentationml/2006/ole">
            <mc:AlternateContent>
              <mc:Choice Requires="v">
                <p:oleObj r:id="rId4" imgH="3716337" imgW="8382000" progId="Paint.Picture" spid="_x0000_s1">
                  <p:embed/>
                </p:oleObj>
              </mc:Choice>
              <mc:Fallback>
                <p:oleObj r:id="rId5" imgH="3716337" imgW="8382000" progId="Paint.Picture">
                  <p:embed/>
                  <p:pic>
                    <p:nvPicPr>
                      <p:cNvPr id="418" name="Google Shape;418;p42"/>
                      <p:cNvPicPr preferRelativeResize="0"/>
                      <p:nvPr>
                        <p:ph idx="1" type="body"/>
                      </p:nvPr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228600" y="2303462"/>
                        <a:ext cx="8382000" cy="371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Atrial fibrillation</a:t>
            </a:r>
            <a:endParaRPr/>
          </a:p>
        </p:txBody>
      </p:sp>
      <p:sp>
        <p:nvSpPr>
          <p:cNvPr id="424" name="Google Shape;424;p43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43"/>
          <p:cNvSpPr txBox="1"/>
          <p:nvPr/>
        </p:nvSpPr>
        <p:spPr>
          <a:xfrm>
            <a:off x="0" y="237648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26" name="Google Shape;426;p43"/>
          <p:cNvGraphicFramePr/>
          <p:nvPr/>
        </p:nvGraphicFramePr>
        <p:xfrm>
          <a:off x="0" y="3048000"/>
          <a:ext cx="8686800" cy="3048000"/>
        </p:xfrm>
        <a:graphic>
          <a:graphicData uri="http://schemas.openxmlformats.org/presentationml/2006/ole">
            <mc:AlternateContent>
              <mc:Choice Requires="v">
                <p:oleObj r:id="rId4" imgH="3048000" imgW="8686800" progId="Paint.Picture" spid="_x0000_s1">
                  <p:embed/>
                </p:oleObj>
              </mc:Choice>
              <mc:Fallback>
                <p:oleObj r:id="rId5" imgH="3048000" imgW="8686800" progId="Paint.Picture">
                  <p:embed/>
                  <p:pic>
                    <p:nvPicPr>
                      <p:cNvPr id="426" name="Google Shape;426;p4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0" y="3048000"/>
                        <a:ext cx="8686800" cy="304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4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Atrial fibrillation</a:t>
            </a:r>
            <a:endParaRPr/>
          </a:p>
        </p:txBody>
      </p:sp>
      <p:sp>
        <p:nvSpPr>
          <p:cNvPr id="432" name="Google Shape;432;p44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44"/>
          <p:cNvSpPr txBox="1"/>
          <p:nvPr/>
        </p:nvSpPr>
        <p:spPr>
          <a:xfrm>
            <a:off x="0" y="256698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34" name="Google Shape;434;p44"/>
          <p:cNvGraphicFramePr/>
          <p:nvPr/>
        </p:nvGraphicFramePr>
        <p:xfrm>
          <a:off x="0" y="2743200"/>
          <a:ext cx="8686800" cy="3352800"/>
        </p:xfrm>
        <a:graphic>
          <a:graphicData uri="http://schemas.openxmlformats.org/presentationml/2006/ole">
            <mc:AlternateContent>
              <mc:Choice Requires="v">
                <p:oleObj r:id="rId4" imgH="3352800" imgW="8686800" progId="Paint.Picture" spid="_x0000_s1">
                  <p:embed/>
                </p:oleObj>
              </mc:Choice>
              <mc:Fallback>
                <p:oleObj r:id="rId5" imgH="3352800" imgW="8686800" progId="Paint.Picture">
                  <p:embed/>
                  <p:pic>
                    <p:nvPicPr>
                      <p:cNvPr id="434" name="Google Shape;434;p4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0" y="2743200"/>
                        <a:ext cx="8686800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Atrial fibrillation</a:t>
            </a:r>
            <a:endParaRPr/>
          </a:p>
        </p:txBody>
      </p:sp>
      <p:sp>
        <p:nvSpPr>
          <p:cNvPr id="440" name="Google Shape;440;p45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SC00239" id="441" name="Google Shape;441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1752600"/>
            <a:ext cx="8839200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4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Atrial flutter</a:t>
            </a:r>
            <a:endParaRPr/>
          </a:p>
        </p:txBody>
      </p:sp>
      <p:sp>
        <p:nvSpPr>
          <p:cNvPr id="447" name="Google Shape;447;p46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46"/>
          <p:cNvSpPr txBox="1"/>
          <p:nvPr/>
        </p:nvSpPr>
        <p:spPr>
          <a:xfrm>
            <a:off x="0" y="27765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49" name="Google Shape;449;p46"/>
          <p:cNvGraphicFramePr/>
          <p:nvPr/>
        </p:nvGraphicFramePr>
        <p:xfrm>
          <a:off x="381000" y="2971800"/>
          <a:ext cx="8305800" cy="3124200"/>
        </p:xfrm>
        <a:graphic>
          <a:graphicData uri="http://schemas.openxmlformats.org/presentationml/2006/ole">
            <mc:AlternateContent>
              <mc:Choice Requires="v">
                <p:oleObj r:id="rId4" imgH="3124200" imgW="8305800" progId="Paint.Picture" spid="_x0000_s1">
                  <p:embed/>
                </p:oleObj>
              </mc:Choice>
              <mc:Fallback>
                <p:oleObj r:id="rId5" imgH="3124200" imgW="8305800" progId="Paint.Picture">
                  <p:embed/>
                  <p:pic>
                    <p:nvPicPr>
                      <p:cNvPr id="449" name="Google Shape;449;p46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81000" y="2971800"/>
                        <a:ext cx="8305800" cy="312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47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Ventricular bigeminy</a:t>
            </a:r>
            <a:endParaRPr/>
          </a:p>
        </p:txBody>
      </p:sp>
      <p:sp>
        <p:nvSpPr>
          <p:cNvPr id="455" name="Google Shape;455;p47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47"/>
          <p:cNvSpPr txBox="1"/>
          <p:nvPr/>
        </p:nvSpPr>
        <p:spPr>
          <a:xfrm>
            <a:off x="0" y="24479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57" name="Google Shape;457;p47"/>
          <p:cNvGraphicFramePr/>
          <p:nvPr/>
        </p:nvGraphicFramePr>
        <p:xfrm>
          <a:off x="0" y="2438400"/>
          <a:ext cx="8686800" cy="3657600"/>
        </p:xfrm>
        <a:graphic>
          <a:graphicData uri="http://schemas.openxmlformats.org/presentationml/2006/ole">
            <mc:AlternateContent>
              <mc:Choice Requires="v">
                <p:oleObj r:id="rId4" imgH="3657600" imgW="8686800" progId="Paint.Picture" spid="_x0000_s1">
                  <p:embed/>
                </p:oleObj>
              </mc:Choice>
              <mc:Fallback>
                <p:oleObj r:id="rId5" imgH="3657600" imgW="8686800" progId="Paint.Picture">
                  <p:embed/>
                  <p:pic>
                    <p:nvPicPr>
                      <p:cNvPr id="457" name="Google Shape;457;p47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0" y="2438400"/>
                        <a:ext cx="8686800" cy="3657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8"/>
          <p:cNvSpPr txBox="1"/>
          <p:nvPr>
            <p:ph type="title"/>
          </p:nvPr>
        </p:nvSpPr>
        <p:spPr>
          <a:xfrm>
            <a:off x="457200" y="228600"/>
            <a:ext cx="7543800" cy="144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Ventricular tachycardia</a:t>
            </a:r>
            <a:endParaRPr/>
          </a:p>
        </p:txBody>
      </p:sp>
      <p:sp>
        <p:nvSpPr>
          <p:cNvPr id="463" name="Google Shape;463;p48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48"/>
          <p:cNvSpPr txBox="1"/>
          <p:nvPr/>
        </p:nvSpPr>
        <p:spPr>
          <a:xfrm>
            <a:off x="0" y="25098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65" name="Google Shape;465;p48"/>
          <p:cNvGraphicFramePr/>
          <p:nvPr/>
        </p:nvGraphicFramePr>
        <p:xfrm>
          <a:off x="457200" y="2514600"/>
          <a:ext cx="8229600" cy="3505200"/>
        </p:xfrm>
        <a:graphic>
          <a:graphicData uri="http://schemas.openxmlformats.org/presentationml/2006/ole">
            <mc:AlternateContent>
              <mc:Choice Requires="v">
                <p:oleObj r:id="rId4" imgH="3505200" imgW="8229600" progId="Paint.Picture" spid="_x0000_s1">
                  <p:embed/>
                </p:oleObj>
              </mc:Choice>
              <mc:Fallback>
                <p:oleObj r:id="rId5" imgH="3505200" imgW="8229600" progId="Paint.Picture">
                  <p:embed/>
                  <p:pic>
                    <p:nvPicPr>
                      <p:cNvPr id="465" name="Google Shape;465;p48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7200" y="2514600"/>
                        <a:ext cx="8229600" cy="350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Ventricular fibrillation</a:t>
            </a:r>
            <a:endParaRPr/>
          </a:p>
        </p:txBody>
      </p:sp>
      <p:sp>
        <p:nvSpPr>
          <p:cNvPr id="471" name="Google Shape;471;p49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49"/>
          <p:cNvSpPr txBox="1"/>
          <p:nvPr/>
        </p:nvSpPr>
        <p:spPr>
          <a:xfrm>
            <a:off x="0" y="27051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73" name="Google Shape;473;p49"/>
          <p:cNvGraphicFramePr/>
          <p:nvPr/>
        </p:nvGraphicFramePr>
        <p:xfrm>
          <a:off x="381000" y="2286000"/>
          <a:ext cx="8382000" cy="3733800"/>
        </p:xfrm>
        <a:graphic>
          <a:graphicData uri="http://schemas.openxmlformats.org/presentationml/2006/ole">
            <mc:AlternateContent>
              <mc:Choice Requires="v">
                <p:oleObj r:id="rId4" imgH="3733800" imgW="8382000" progId="Paint.Picture" spid="_x0000_s1">
                  <p:embed/>
                </p:oleObj>
              </mc:Choice>
              <mc:Fallback>
                <p:oleObj r:id="rId5" imgH="3733800" imgW="8382000" progId="Paint.Picture">
                  <p:embed/>
                  <p:pic>
                    <p:nvPicPr>
                      <p:cNvPr id="473" name="Google Shape;473;p49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81000" y="2286000"/>
                        <a:ext cx="8382000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baseline="30000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nd</a:t>
            </a: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degree heart block</a:t>
            </a:r>
            <a:endParaRPr/>
          </a:p>
        </p:txBody>
      </p:sp>
      <p:graphicFrame>
        <p:nvGraphicFramePr>
          <p:cNvPr id="479" name="Google Shape;479;p50"/>
          <p:cNvGraphicFramePr/>
          <p:nvPr/>
        </p:nvGraphicFramePr>
        <p:xfrm>
          <a:off x="838200" y="2165350"/>
          <a:ext cx="7772400" cy="3660775"/>
        </p:xfrm>
        <a:graphic>
          <a:graphicData uri="http://schemas.openxmlformats.org/presentationml/2006/ole">
            <mc:AlternateContent>
              <mc:Choice Requires="v">
                <p:oleObj r:id="rId4" imgH="3660775" imgW="7772400" progId="Paint.Picture" spid="_x0000_s1">
                  <p:embed/>
                </p:oleObj>
              </mc:Choice>
              <mc:Fallback>
                <p:oleObj r:id="rId5" imgH="3660775" imgW="7772400" progId="Paint.Picture">
                  <p:embed/>
                  <p:pic>
                    <p:nvPicPr>
                      <p:cNvPr id="479" name="Google Shape;479;p50"/>
                      <p:cNvPicPr preferRelativeResize="0"/>
                      <p:nvPr>
                        <p:ph idx="1" type="body"/>
                      </p:nvPr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838200" y="2165350"/>
                        <a:ext cx="7772400" cy="366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1"/>
          <p:cNvSpPr txBox="1"/>
          <p:nvPr>
            <p:ph type="title"/>
          </p:nvPr>
        </p:nvSpPr>
        <p:spPr>
          <a:xfrm>
            <a:off x="457200" y="0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Complete heart block</a:t>
            </a:r>
            <a:endParaRPr/>
          </a:p>
        </p:txBody>
      </p:sp>
      <p:graphicFrame>
        <p:nvGraphicFramePr>
          <p:cNvPr id="485" name="Google Shape;485;p51"/>
          <p:cNvGraphicFramePr/>
          <p:nvPr/>
        </p:nvGraphicFramePr>
        <p:xfrm>
          <a:off x="914400" y="2362200"/>
          <a:ext cx="7239000" cy="3090862"/>
        </p:xfrm>
        <a:graphic>
          <a:graphicData uri="http://schemas.openxmlformats.org/presentationml/2006/ole">
            <mc:AlternateContent>
              <mc:Choice Requires="v">
                <p:oleObj r:id="rId4" imgH="3090862" imgW="7239000" progId="Paint.Picture" spid="_x0000_s1">
                  <p:embed/>
                </p:oleObj>
              </mc:Choice>
              <mc:Fallback>
                <p:oleObj r:id="rId5" imgH="3090862" imgW="7239000" progId="Paint.Picture">
                  <p:embed/>
                  <p:pic>
                    <p:nvPicPr>
                      <p:cNvPr id="485" name="Google Shape;485;p51"/>
                      <p:cNvPicPr preferRelativeResize="0"/>
                      <p:nvPr>
                        <p:ph idx="1" type="body"/>
                      </p:nvPr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14400" y="2362200"/>
                        <a:ext cx="7239000" cy="309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52"/>
          <p:cNvSpPr txBox="1"/>
          <p:nvPr>
            <p:ph idx="1" type="body"/>
          </p:nvPr>
        </p:nvSpPr>
        <p:spPr>
          <a:xfrm>
            <a:off x="0" y="3886200"/>
            <a:ext cx="8229600" cy="281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b="1" i="0" lang="en-US" sz="30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12 lead resting ECG tracing of a 37 year lady who presents with fatigue</a:t>
            </a: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	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heart block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b="1" i="0" sz="3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1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Permanent pacing is indicated		</a:t>
            </a:r>
            <a:endParaRPr/>
          </a:p>
        </p:txBody>
      </p:sp>
      <p:pic>
        <p:nvPicPr>
          <p:cNvPr descr="DSC00812" id="492" name="Google Shape;492;p52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0"/>
            <a:ext cx="8458200" cy="381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Left bundle branch block</a:t>
            </a:r>
            <a:endParaRPr/>
          </a:p>
        </p:txBody>
      </p:sp>
      <p:sp>
        <p:nvSpPr>
          <p:cNvPr id="498" name="Google Shape;498;p53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499" name="Google Shape;499;p53"/>
          <p:cNvGraphicFramePr/>
          <p:nvPr/>
        </p:nvGraphicFramePr>
        <p:xfrm>
          <a:off x="0" y="1447800"/>
          <a:ext cx="8458200" cy="4953000"/>
        </p:xfrm>
        <a:graphic>
          <a:graphicData uri="http://schemas.openxmlformats.org/presentationml/2006/ole">
            <mc:AlternateContent>
              <mc:Choice Requires="v">
                <p:oleObj r:id="rId4" imgH="4953000" imgW="8458200" progId="Paint.Picture" spid="_x0000_s1">
                  <p:embed/>
                </p:oleObj>
              </mc:Choice>
              <mc:Fallback>
                <p:oleObj r:id="rId5" imgH="4953000" imgW="8458200" progId="Paint.Picture">
                  <p:embed/>
                  <p:pic>
                    <p:nvPicPr>
                      <p:cNvPr id="499" name="Google Shape;499;p5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0" y="1447800"/>
                        <a:ext cx="84582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4"/>
          <p:cNvSpPr txBox="1"/>
          <p:nvPr>
            <p:ph idx="1" type="body"/>
          </p:nvPr>
        </p:nvSpPr>
        <p:spPr>
          <a:xfrm>
            <a:off x="152400" y="4800600"/>
            <a:ext cx="7924800" cy="16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30"/>
              <a:buNone/>
            </a:pPr>
            <a:r>
              <a:rPr b="1" i="0" lang="en-US" sz="29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ECG of a 65 year patient with acute pulmonary edema. </a:t>
            </a:r>
            <a:endParaRPr/>
          </a:p>
        </p:txBody>
      </p:sp>
      <p:pic>
        <p:nvPicPr>
          <p:cNvPr descr="spot7 002" id="505" name="Google Shape;505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6800" y="12700"/>
            <a:ext cx="6705600" cy="43449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Right bundle branch block</a:t>
            </a:r>
            <a:endParaRPr/>
          </a:p>
        </p:txBody>
      </p:sp>
      <p:sp>
        <p:nvSpPr>
          <p:cNvPr id="511" name="Google Shape;511;p55"/>
          <p:cNvSpPr txBox="1"/>
          <p:nvPr/>
        </p:nvSpPr>
        <p:spPr>
          <a:xfrm>
            <a:off x="0" y="14954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12" name="Google Shape;512;p55"/>
          <p:cNvGraphicFramePr/>
          <p:nvPr/>
        </p:nvGraphicFramePr>
        <p:xfrm>
          <a:off x="685800" y="1628775"/>
          <a:ext cx="7239000" cy="4314825"/>
        </p:xfrm>
        <a:graphic>
          <a:graphicData uri="http://schemas.openxmlformats.org/presentationml/2006/ole">
            <mc:AlternateContent>
              <mc:Choice Requires="v">
                <p:oleObj r:id="rId4" imgH="4314825" imgW="7239000" progId="Paint.Picture" spid="_x0000_s1">
                  <p:embed/>
                </p:oleObj>
              </mc:Choice>
              <mc:Fallback>
                <p:oleObj r:id="rId5" imgH="4314825" imgW="7239000" progId="Paint.Picture">
                  <p:embed/>
                  <p:pic>
                    <p:nvPicPr>
                      <p:cNvPr id="512" name="Google Shape;512;p55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685800" y="1628775"/>
                        <a:ext cx="7239000" cy="431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56"/>
          <p:cNvSpPr txBox="1"/>
          <p:nvPr>
            <p:ph idx="1" type="body"/>
          </p:nvPr>
        </p:nvSpPr>
        <p:spPr>
          <a:xfrm>
            <a:off x="457200" y="4495800"/>
            <a:ext cx="86868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30"/>
              <a:buNone/>
            </a:pPr>
            <a:r>
              <a:rPr b="1" i="0" lang="en-US" sz="29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Shows right bundle branch block</a:t>
            </a:r>
            <a:endParaRPr/>
          </a:p>
          <a:p>
            <a:pPr indent="-213995" lvl="0" marL="342900" rtl="0" algn="l">
              <a:spcBef>
                <a:spcPts val="580"/>
              </a:spcBef>
              <a:spcAft>
                <a:spcPts val="0"/>
              </a:spcAft>
              <a:buSzPts val="2030"/>
              <a:buNone/>
            </a:pPr>
            <a:r>
              <a:t/>
            </a:r>
            <a:endParaRPr b="1" i="0" sz="29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pot7 004" id="518" name="Google Shape;518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0600" y="228600"/>
            <a:ext cx="6629400" cy="3614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57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Wolff parkinson white syndrome</a:t>
            </a:r>
            <a:endParaRPr/>
          </a:p>
        </p:txBody>
      </p:sp>
      <p:graphicFrame>
        <p:nvGraphicFramePr>
          <p:cNvPr id="524" name="Google Shape;524;p57"/>
          <p:cNvGraphicFramePr/>
          <p:nvPr/>
        </p:nvGraphicFramePr>
        <p:xfrm>
          <a:off x="1981200" y="2133600"/>
          <a:ext cx="5105400" cy="4516437"/>
        </p:xfrm>
        <a:graphic>
          <a:graphicData uri="http://schemas.openxmlformats.org/presentationml/2006/ole">
            <mc:AlternateContent>
              <mc:Choice Requires="v">
                <p:oleObj r:id="rId4" imgH="4516437" imgW="5105400" progId="Paint.Picture" spid="_x0000_s1">
                  <p:embed/>
                </p:oleObj>
              </mc:Choice>
              <mc:Fallback>
                <p:oleObj r:id="rId5" imgH="4516437" imgW="5105400" progId="Paint.Picture">
                  <p:embed/>
                  <p:pic>
                    <p:nvPicPr>
                      <p:cNvPr id="524" name="Google Shape;524;p57"/>
                      <p:cNvPicPr preferRelativeResize="0"/>
                      <p:nvPr>
                        <p:ph idx="1" type="body"/>
                      </p:nvPr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981200" y="2133600"/>
                        <a:ext cx="5105400" cy="4516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58"/>
          <p:cNvSpPr txBox="1"/>
          <p:nvPr>
            <p:ph idx="1" type="body"/>
          </p:nvPr>
        </p:nvSpPr>
        <p:spPr>
          <a:xfrm>
            <a:off x="0" y="3733800"/>
            <a:ext cx="9144000" cy="31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26719" lvl="1" marL="990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820"/>
              <a:buNone/>
            </a:pPr>
            <a:r>
              <a:rPr b="1" i="0" lang="en-US" sz="26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An ECG of a patient who presented with syncope.</a:t>
            </a:r>
            <a:endParaRPr/>
          </a:p>
          <a:p>
            <a:pPr indent="-426719" lvl="1" marL="990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3400" lvl="1" marL="990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●"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patient has supraventricular tachycardia.</a:t>
            </a:r>
            <a:endParaRPr/>
          </a:p>
          <a:p>
            <a:pPr indent="-426719" lvl="1" marL="990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3400" lvl="1" marL="990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●"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Intravenous adenosine is the treatment of choice.</a:t>
            </a:r>
            <a:endParaRPr/>
          </a:p>
          <a:p>
            <a:pPr indent="-533400" lvl="1" marL="990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533400" lvl="1" marL="99060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ts val="1680"/>
              <a:buFont typeface="Noto Sans Symbols"/>
              <a:buChar char="●"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Carotid sinus massage is useful.</a:t>
            </a:r>
            <a:endParaRPr/>
          </a:p>
        </p:txBody>
      </p:sp>
      <p:pic>
        <p:nvPicPr>
          <p:cNvPr descr="DSC00181" id="530" name="Google Shape;530;p58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28600"/>
            <a:ext cx="6629400" cy="3729037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58"/>
          <p:cNvSpPr txBox="1"/>
          <p:nvPr/>
        </p:nvSpPr>
        <p:spPr>
          <a:xfrm>
            <a:off x="0" y="0"/>
            <a:ext cx="2362200" cy="8842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1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Left ventricular hypertrophy</a:t>
            </a:r>
            <a:endParaRPr/>
          </a:p>
        </p:txBody>
      </p:sp>
      <p:sp>
        <p:nvSpPr>
          <p:cNvPr id="537" name="Google Shape;537;p59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59"/>
          <p:cNvSpPr txBox="1"/>
          <p:nvPr/>
        </p:nvSpPr>
        <p:spPr>
          <a:xfrm>
            <a:off x="0" y="995362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39" name="Google Shape;539;p59"/>
          <p:cNvGraphicFramePr/>
          <p:nvPr/>
        </p:nvGraphicFramePr>
        <p:xfrm>
          <a:off x="304800" y="1905000"/>
          <a:ext cx="8382000" cy="4724400"/>
        </p:xfrm>
        <a:graphic>
          <a:graphicData uri="http://schemas.openxmlformats.org/presentationml/2006/ole">
            <mc:AlternateContent>
              <mc:Choice Requires="v">
                <p:oleObj r:id="rId4" imgH="4724400" imgW="8382000" progId="Paint.Picture" spid="_x0000_s1">
                  <p:embed/>
                </p:oleObj>
              </mc:Choice>
              <mc:Fallback>
                <p:oleObj r:id="rId5" imgH="4724400" imgW="8382000" progId="Paint.Picture">
                  <p:embed/>
                  <p:pic>
                    <p:nvPicPr>
                      <p:cNvPr id="539" name="Google Shape;539;p59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304800" y="1905000"/>
                        <a:ext cx="8382000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6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Right ventricular hypertrophy</a:t>
            </a:r>
            <a:endParaRPr/>
          </a:p>
        </p:txBody>
      </p:sp>
      <p:sp>
        <p:nvSpPr>
          <p:cNvPr id="545" name="Google Shape;545;p60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60"/>
          <p:cNvSpPr txBox="1"/>
          <p:nvPr/>
        </p:nvSpPr>
        <p:spPr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47" name="Google Shape;547;p60"/>
          <p:cNvGraphicFramePr/>
          <p:nvPr/>
        </p:nvGraphicFramePr>
        <p:xfrm>
          <a:off x="457200" y="1773237"/>
          <a:ext cx="8153400" cy="4638675"/>
        </p:xfrm>
        <a:graphic>
          <a:graphicData uri="http://schemas.openxmlformats.org/presentationml/2006/ole">
            <mc:AlternateContent>
              <mc:Choice Requires="v">
                <p:oleObj r:id="rId4" imgH="4638675" imgW="8153400" progId="Paint.Picture" spid="_x0000_s1">
                  <p:embed/>
                </p:oleObj>
              </mc:Choice>
              <mc:Fallback>
                <p:oleObj r:id="rId5" imgH="4638675" imgW="8153400" progId="Paint.Picture">
                  <p:embed/>
                  <p:pic>
                    <p:nvPicPr>
                      <p:cNvPr id="547" name="Google Shape;547;p60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7200" y="1773237"/>
                        <a:ext cx="8153400" cy="463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SC00240" id="552" name="Google Shape;552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0"/>
            <a:ext cx="8686800" cy="4343400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61"/>
          <p:cNvSpPr txBox="1"/>
          <p:nvPr/>
        </p:nvSpPr>
        <p:spPr>
          <a:xfrm>
            <a:off x="1905000" y="5029200"/>
            <a:ext cx="5943600" cy="64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Pericardial effusion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6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Ischemia</a:t>
            </a:r>
            <a:endParaRPr/>
          </a:p>
        </p:txBody>
      </p:sp>
      <p:graphicFrame>
        <p:nvGraphicFramePr>
          <p:cNvPr id="559" name="Google Shape;559;p62"/>
          <p:cNvGraphicFramePr/>
          <p:nvPr/>
        </p:nvGraphicFramePr>
        <p:xfrm>
          <a:off x="457200" y="2043112"/>
          <a:ext cx="8305800" cy="3797300"/>
        </p:xfrm>
        <a:graphic>
          <a:graphicData uri="http://schemas.openxmlformats.org/presentationml/2006/ole">
            <mc:AlternateContent>
              <mc:Choice Requires="v">
                <p:oleObj r:id="rId4" imgH="3797300" imgW="8305800" progId="Paint.Picture" spid="_x0000_s1">
                  <p:embed/>
                </p:oleObj>
              </mc:Choice>
              <mc:Fallback>
                <p:oleObj r:id="rId5" imgH="3797300" imgW="8305800" progId="Paint.Picture">
                  <p:embed/>
                  <p:pic>
                    <p:nvPicPr>
                      <p:cNvPr id="559" name="Google Shape;559;p62"/>
                      <p:cNvPicPr preferRelativeResize="0"/>
                      <p:nvPr>
                        <p:ph idx="1" type="body"/>
                      </p:nvPr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7200" y="2043112"/>
                        <a:ext cx="8305800" cy="379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63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Ischaemia </a:t>
            </a:r>
            <a:endParaRPr/>
          </a:p>
        </p:txBody>
      </p:sp>
      <p:sp>
        <p:nvSpPr>
          <p:cNvPr id="565" name="Google Shape;565;p63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63"/>
          <p:cNvSpPr txBox="1"/>
          <p:nvPr/>
        </p:nvSpPr>
        <p:spPr>
          <a:xfrm>
            <a:off x="0" y="184785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67" name="Google Shape;567;p63"/>
          <p:cNvGraphicFramePr/>
          <p:nvPr/>
        </p:nvGraphicFramePr>
        <p:xfrm>
          <a:off x="533400" y="1847850"/>
          <a:ext cx="7696200" cy="4705350"/>
        </p:xfrm>
        <a:graphic>
          <a:graphicData uri="http://schemas.openxmlformats.org/presentationml/2006/ole">
            <mc:AlternateContent>
              <mc:Choice Requires="v">
                <p:oleObj r:id="rId4" imgH="4705350" imgW="7696200" progId="Paint.Picture" spid="_x0000_s1">
                  <p:embed/>
                </p:oleObj>
              </mc:Choice>
              <mc:Fallback>
                <p:oleObj r:id="rId5" imgH="4705350" imgW="7696200" progId="Paint.Picture">
                  <p:embed/>
                  <p:pic>
                    <p:nvPicPr>
                      <p:cNvPr id="567" name="Google Shape;567;p63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533400" y="1847850"/>
                        <a:ext cx="7696200" cy="470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6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Inferior and Right STEMI</a:t>
            </a:r>
            <a:endParaRPr/>
          </a:p>
        </p:txBody>
      </p:sp>
      <p:sp>
        <p:nvSpPr>
          <p:cNvPr id="573" name="Google Shape;573;p64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09550" lvl="0" marL="342900" rtl="0" algn="l"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 sz="3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64"/>
          <p:cNvSpPr txBox="1"/>
          <p:nvPr/>
        </p:nvSpPr>
        <p:spPr>
          <a:xfrm>
            <a:off x="0" y="14811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75" name="Google Shape;575;p64"/>
          <p:cNvGraphicFramePr/>
          <p:nvPr/>
        </p:nvGraphicFramePr>
        <p:xfrm>
          <a:off x="1143000" y="1600200"/>
          <a:ext cx="6172200" cy="4770437"/>
        </p:xfrm>
        <a:graphic>
          <a:graphicData uri="http://schemas.openxmlformats.org/presentationml/2006/ole">
            <mc:AlternateContent>
              <mc:Choice Requires="v">
                <p:oleObj r:id="rId4" imgH="4770437" imgW="6172200" progId="Paint.Picture" spid="_x0000_s1">
                  <p:embed/>
                </p:oleObj>
              </mc:Choice>
              <mc:Fallback>
                <p:oleObj r:id="rId5" imgH="4770437" imgW="6172200" progId="Paint.Picture">
                  <p:embed/>
                  <p:pic>
                    <p:nvPicPr>
                      <p:cNvPr id="575" name="Google Shape;575;p64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143000" y="1600200"/>
                        <a:ext cx="6172200" cy="4770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Anterior STEMI</a:t>
            </a:r>
            <a:endParaRPr/>
          </a:p>
        </p:txBody>
      </p:sp>
      <p:sp>
        <p:nvSpPr>
          <p:cNvPr id="581" name="Google Shape;581;p65"/>
          <p:cNvSpPr txBox="1"/>
          <p:nvPr/>
        </p:nvSpPr>
        <p:spPr>
          <a:xfrm>
            <a:off x="0" y="1952625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82" name="Google Shape;582;p65"/>
          <p:cNvGraphicFramePr/>
          <p:nvPr/>
        </p:nvGraphicFramePr>
        <p:xfrm>
          <a:off x="457200" y="2057400"/>
          <a:ext cx="8077200" cy="4200525"/>
        </p:xfrm>
        <a:graphic>
          <a:graphicData uri="http://schemas.openxmlformats.org/presentationml/2006/ole">
            <mc:AlternateContent>
              <mc:Choice Requires="v">
                <p:oleObj r:id="rId4" imgH="4200525" imgW="8077200" progId="Paint.Picture" spid="_x0000_s1">
                  <p:embed/>
                </p:oleObj>
              </mc:Choice>
              <mc:Fallback>
                <p:oleObj r:id="rId5" imgH="4200525" imgW="8077200" progId="Paint.Picture">
                  <p:embed/>
                  <p:pic>
                    <p:nvPicPr>
                      <p:cNvPr id="582" name="Google Shape;582;p65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57200" y="2057400"/>
                        <a:ext cx="8077200" cy="420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9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8" name="Google Shape;588;p6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400" y="838200"/>
            <a:ext cx="7291387" cy="546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67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Hyperkalemia </a:t>
            </a:r>
            <a:endParaRPr/>
          </a:p>
        </p:txBody>
      </p:sp>
      <p:sp>
        <p:nvSpPr>
          <p:cNvPr id="594" name="Google Shape;594;p67"/>
          <p:cNvSpPr txBox="1"/>
          <p:nvPr/>
        </p:nvSpPr>
        <p:spPr>
          <a:xfrm>
            <a:off x="0" y="18240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595" name="Google Shape;595;p67"/>
          <p:cNvGraphicFramePr/>
          <p:nvPr/>
        </p:nvGraphicFramePr>
        <p:xfrm>
          <a:off x="1447800" y="2286000"/>
          <a:ext cx="5791200" cy="3805237"/>
        </p:xfrm>
        <a:graphic>
          <a:graphicData uri="http://schemas.openxmlformats.org/presentationml/2006/ole">
            <mc:AlternateContent>
              <mc:Choice Requires="v">
                <p:oleObj r:id="rId4" imgH="3805237" imgW="5791200" progId="Paint.Picture" spid="_x0000_s1">
                  <p:embed/>
                </p:oleObj>
              </mc:Choice>
              <mc:Fallback>
                <p:oleObj r:id="rId5" imgH="3805237" imgW="5791200" progId="Paint.Picture">
                  <p:embed/>
                  <p:pic>
                    <p:nvPicPr>
                      <p:cNvPr id="595" name="Google Shape;595;p67"/>
                      <p:cNvPicPr preferRelativeResize="0"/>
                      <p:nvPr/>
                    </p:nvPicPr>
                    <p:blipFill rotWithShape="1">
                      <a:blip r:embed="rId6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1447800" y="2286000"/>
                        <a:ext cx="5791200" cy="3805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6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Stress ECG</a:t>
            </a:r>
            <a:endParaRPr/>
          </a:p>
        </p:txBody>
      </p:sp>
      <p:sp>
        <p:nvSpPr>
          <p:cNvPr id="601" name="Google Shape;601;p68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Diagnosis of CAD if suspected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Follow up post ACS to assess exercise tolerance and advice on life style changes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During myocardial perfusion scanning 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Standard Bruce protocol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Pharmacological stress testing</a:t>
            </a:r>
            <a:endParaRPr/>
          </a:p>
          <a:p>
            <a:pPr indent="-347662" lvl="1" marL="69215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 adenosine</a:t>
            </a:r>
            <a:endParaRPr/>
          </a:p>
          <a:p>
            <a:pPr indent="-342900" lvl="0" marL="3429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Limitations; LBBB, limb amputation, clinical state of pt etc.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6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ECHOCARDIOGRAM</a:t>
            </a:r>
            <a:endParaRPr/>
          </a:p>
        </p:txBody>
      </p:sp>
      <p:sp>
        <p:nvSpPr>
          <p:cNvPr id="607" name="Google Shape;607;p69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Visualizes the structure of the heart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Definitive in diagnosis of structural abnormalities of the heart </a:t>
            </a:r>
            <a:endParaRPr/>
          </a:p>
          <a:p>
            <a:pPr indent="-293687" lvl="2" marL="987425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</a:pPr>
            <a:r>
              <a:rPr b="0" i="0" lang="en-US" sz="23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Valvular heart lesions – stenosis/ regurgitation</a:t>
            </a:r>
            <a:endParaRPr/>
          </a:p>
          <a:p>
            <a:pPr indent="-293687" lvl="2" marL="987425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</a:pPr>
            <a:r>
              <a:rPr b="0" i="0" lang="en-US" sz="23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Cardiomyopathies – dilatation/hypertrophy</a:t>
            </a:r>
            <a:endParaRPr/>
          </a:p>
          <a:p>
            <a:pPr indent="-293687" lvl="2" marL="987425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</a:pPr>
            <a:r>
              <a:rPr b="0" i="0" lang="en-US" sz="23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Pericardial diseases – effusion, constriction</a:t>
            </a:r>
            <a:endParaRPr/>
          </a:p>
          <a:p>
            <a:pPr indent="-293687" lvl="2" marL="987425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</a:pPr>
            <a:r>
              <a:rPr b="0" i="0" lang="en-US" sz="23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Congenital abnormalities</a:t>
            </a:r>
            <a:endParaRPr/>
          </a:p>
          <a:p>
            <a:pPr indent="-293687" lvl="2" marL="987425" rtl="0" algn="l">
              <a:lnSpc>
                <a:spcPct val="100000"/>
              </a:lnSpc>
              <a:spcBef>
                <a:spcPts val="460"/>
              </a:spcBef>
              <a:spcAft>
                <a:spcPts val="0"/>
              </a:spcAft>
              <a:buClr>
                <a:schemeClr val="accent1"/>
              </a:buClr>
              <a:buSzPts val="1610"/>
              <a:buFont typeface="Noto Sans Symbols"/>
              <a:buChar char="●"/>
            </a:pPr>
            <a:r>
              <a:rPr b="0" i="0" lang="en-US" sz="23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Diseases of the aorta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Key in planning and follow up of OHS</a:t>
            </a:r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70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Echo set up</a:t>
            </a:r>
            <a:endParaRPr/>
          </a:p>
        </p:txBody>
      </p:sp>
      <p:pic>
        <p:nvPicPr>
          <p:cNvPr descr="http://www.drmatzer.com/yahoo_site_admin/assets/images/echo_setup.253192154_std.jpg" id="613" name="Google Shape;613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00" y="2095500"/>
            <a:ext cx="5029200" cy="3748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7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Normal  2D echo</a:t>
            </a:r>
            <a:endParaRPr/>
          </a:p>
        </p:txBody>
      </p:sp>
      <p:pic>
        <p:nvPicPr>
          <p:cNvPr descr="apical 4 chamber view" id="619" name="Google Shape;619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7175" y="1447800"/>
            <a:ext cx="6089650" cy="541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72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Normal M mode echo</a:t>
            </a:r>
            <a:endParaRPr/>
          </a:p>
        </p:txBody>
      </p:sp>
      <p:pic>
        <p:nvPicPr>
          <p:cNvPr descr="http://gainesvilleheartgrp.com/yahoo_site_admin/assets/images/ECHOCARDIOGRAPHY.1473600_std.jpg" id="625" name="Google Shape;625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2133600"/>
            <a:ext cx="6057900" cy="41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VH parasternal Long axis" id="630" name="Google Shape;630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0850" y="0"/>
            <a:ext cx="470535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73"/>
          <p:cNvSpPr txBox="1"/>
          <p:nvPr/>
        </p:nvSpPr>
        <p:spPr>
          <a:xfrm>
            <a:off x="533400" y="533400"/>
            <a:ext cx="144780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73"/>
          <p:cNvSpPr txBox="1"/>
          <p:nvPr/>
        </p:nvSpPr>
        <p:spPr>
          <a:xfrm>
            <a:off x="152400" y="533400"/>
            <a:ext cx="2743200" cy="946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Hypertrophic cardiomyopathy</a:t>
            </a:r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SC00225" id="638" name="Google Shape;638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2800" y="0"/>
            <a:ext cx="5791200" cy="49530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74"/>
          <p:cNvSpPr/>
          <p:nvPr/>
        </p:nvSpPr>
        <p:spPr>
          <a:xfrm>
            <a:off x="4419600" y="2819400"/>
            <a:ext cx="976312" cy="485775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74"/>
          <p:cNvSpPr txBox="1"/>
          <p:nvPr/>
        </p:nvSpPr>
        <p:spPr>
          <a:xfrm>
            <a:off x="0" y="2514600"/>
            <a:ext cx="3276600" cy="14462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1" i="0" sz="16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lphaUcPeriod"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Atrial myxoma.</a:t>
            </a:r>
            <a:endParaRPr/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AutoNum type="alphaUcPeriod"/>
            </a:pPr>
            <a:r>
              <a:rPr b="1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Atrial thrombus </a:t>
            </a:r>
            <a:endParaRPr/>
          </a:p>
        </p:txBody>
      </p:sp>
      <p:sp>
        <p:nvSpPr>
          <p:cNvPr id="641" name="Google Shape;641;p74"/>
          <p:cNvSpPr txBox="1"/>
          <p:nvPr/>
        </p:nvSpPr>
        <p:spPr>
          <a:xfrm>
            <a:off x="0" y="0"/>
            <a:ext cx="3276600" cy="1552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This 2D Echocardiographic  finding is consistent with:</a:t>
            </a:r>
            <a:endParaRPr/>
          </a:p>
        </p:txBody>
      </p:sp>
      <p:sp>
        <p:nvSpPr>
          <p:cNvPr id="642" name="Google Shape;642;p74"/>
          <p:cNvSpPr txBox="1"/>
          <p:nvPr/>
        </p:nvSpPr>
        <p:spPr>
          <a:xfrm>
            <a:off x="3962400" y="0"/>
            <a:ext cx="1371600" cy="703262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74"/>
          <p:cNvSpPr txBox="1"/>
          <p:nvPr/>
        </p:nvSpPr>
        <p:spPr>
          <a:xfrm>
            <a:off x="4114800" y="228600"/>
            <a:ext cx="184150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74"/>
          <p:cNvSpPr txBox="1"/>
          <p:nvPr/>
        </p:nvSpPr>
        <p:spPr>
          <a:xfrm>
            <a:off x="5791200" y="1524000"/>
            <a:ext cx="609600" cy="33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b="1" i="0" lang="en-US" sz="1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RV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7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 thrombus</a:t>
            </a:r>
            <a:endParaRPr/>
          </a:p>
        </p:txBody>
      </p:sp>
      <p:pic>
        <p:nvPicPr>
          <p:cNvPr descr="http://www.strokecenter.org/wp-content/uploads/2011/08/echo_2_150w.jpg" id="650" name="Google Shape;650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76400" y="1968500"/>
            <a:ext cx="4724400" cy="4535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76"/>
          <p:cNvSpPr txBox="1"/>
          <p:nvPr>
            <p:ph idx="1" type="body"/>
          </p:nvPr>
        </p:nvSpPr>
        <p:spPr>
          <a:xfrm>
            <a:off x="0" y="0"/>
            <a:ext cx="36576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60960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90"/>
              <a:buNone/>
            </a:pPr>
            <a:r>
              <a:t/>
            </a:r>
            <a:endParaRPr b="1" i="0" sz="47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rtl="0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820"/>
              <a:buNone/>
            </a:pPr>
            <a:r>
              <a:t/>
            </a:r>
            <a:endParaRPr b="1" i="0" sz="2600" u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609600" lvl="0" marL="609600" rtl="0" algn="l">
              <a:lnSpc>
                <a:spcPct val="100000"/>
              </a:lnSpc>
              <a:spcBef>
                <a:spcPts val="780"/>
              </a:spcBef>
              <a:spcAft>
                <a:spcPts val="0"/>
              </a:spcAft>
              <a:buSzPts val="2730"/>
              <a:buNone/>
            </a:pPr>
            <a:r>
              <a:rPr b="1" i="0" lang="en-US" sz="3900" u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Pericardial effusion</a:t>
            </a:r>
            <a:endParaRPr/>
          </a:p>
        </p:txBody>
      </p:sp>
      <p:pic>
        <p:nvPicPr>
          <p:cNvPr descr="DSC00781" id="657" name="Google Shape;657;p76"/>
          <p:cNvPicPr preferRelativeResize="0"/>
          <p:nvPr>
            <p:ph type="title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52825" y="0"/>
            <a:ext cx="5591175" cy="64008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76"/>
          <p:cNvSpPr txBox="1"/>
          <p:nvPr/>
        </p:nvSpPr>
        <p:spPr>
          <a:xfrm>
            <a:off x="6477000" y="1066800"/>
            <a:ext cx="1143000" cy="1311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b="0" i="0" lang="en-US" sz="8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←</a:t>
            </a:r>
            <a:endParaRPr/>
          </a:p>
        </p:txBody>
      </p:sp>
      <p:sp>
        <p:nvSpPr>
          <p:cNvPr id="659" name="Google Shape;659;p76"/>
          <p:cNvSpPr txBox="1"/>
          <p:nvPr/>
        </p:nvSpPr>
        <p:spPr>
          <a:xfrm rot="10800000">
            <a:off x="4114800" y="2438400"/>
            <a:ext cx="1200150" cy="1311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b="0" i="0" lang="en-US" sz="8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←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://www.excelmedicalimaging.com/files/echocardiography.gif" id="664" name="Google Shape;664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5000" y="2019300"/>
            <a:ext cx="4648200" cy="3486150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77"/>
          <p:cNvSpPr txBox="1"/>
          <p:nvPr/>
        </p:nvSpPr>
        <p:spPr>
          <a:xfrm>
            <a:off x="1371600" y="914400"/>
            <a:ext cx="5257800" cy="95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Color Doppler of severe mitral regurgitation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7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Mitral stenosis</a:t>
            </a:r>
            <a:endParaRPr/>
          </a:p>
        </p:txBody>
      </p:sp>
      <p:pic>
        <p:nvPicPr>
          <p:cNvPr descr="http://heart.bmj.com/content/91/1/e3/F1.large.jpg" id="671" name="Google Shape;671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2000" y="2667000"/>
            <a:ext cx="3321050" cy="32718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itral Doppler tracing | Cardiophile MD" id="672" name="Google Shape;672;p7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00600" y="2667000"/>
            <a:ext cx="3821112" cy="32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79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Aortic regurgitation and stenosis</a:t>
            </a:r>
            <a:endParaRPr/>
          </a:p>
        </p:txBody>
      </p:sp>
      <p:pic>
        <p:nvPicPr>
          <p:cNvPr descr="http://www.bmj.com/content/suppl/2005/06/15/330.7505.1432.DC1/Figurew6.jpg" id="678" name="Google Shape;678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28800" y="2133600"/>
            <a:ext cx="6057900" cy="413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80"/>
          <p:cNvSpPr txBox="1"/>
          <p:nvPr>
            <p:ph type="title"/>
          </p:nvPr>
        </p:nvSpPr>
        <p:spPr>
          <a:xfrm>
            <a:off x="685800" y="685800"/>
            <a:ext cx="7162800" cy="68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Vegetations in infective endocarditis</a:t>
            </a:r>
            <a:endParaRPr/>
          </a:p>
        </p:txBody>
      </p:sp>
      <p:pic>
        <p:nvPicPr>
          <p:cNvPr descr="DSCN1046" id="684" name="Google Shape;684;p8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0" y="2286000"/>
            <a:ext cx="4267200" cy="3201987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80"/>
          <p:cNvSpPr txBox="1"/>
          <p:nvPr/>
        </p:nvSpPr>
        <p:spPr>
          <a:xfrm>
            <a:off x="4098925" y="2017712"/>
            <a:ext cx="1841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80"/>
          <p:cNvSpPr txBox="1"/>
          <p:nvPr/>
        </p:nvSpPr>
        <p:spPr>
          <a:xfrm>
            <a:off x="4724400" y="609600"/>
            <a:ext cx="2209800" cy="1433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Arial"/>
              <a:buNone/>
            </a:pPr>
            <a:r>
              <a:rPr b="0" i="0" lang="en-US" sz="8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→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81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ASD</a:t>
            </a:r>
            <a:endParaRPr/>
          </a:p>
        </p:txBody>
      </p:sp>
      <p:pic>
        <p:nvPicPr>
          <p:cNvPr descr="http://cardiophile.org/wp-content/uploads/2009/11/Primum-ASD.jpg" id="692" name="Google Shape;692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14600" y="2209800"/>
            <a:ext cx="3314700" cy="41068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82"/>
          <p:cNvSpPr txBox="1"/>
          <p:nvPr>
            <p:ph type="title"/>
          </p:nvPr>
        </p:nvSpPr>
        <p:spPr>
          <a:xfrm>
            <a:off x="762000" y="914400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Muscular VSD</a:t>
            </a:r>
            <a:b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L-R Shunt</a:t>
            </a:r>
            <a:endParaRPr/>
          </a:p>
        </p:txBody>
      </p:sp>
      <p:pic>
        <p:nvPicPr>
          <p:cNvPr descr="http://upload.wikimedia.org/wikipedia/commons/thumb/7/79/Ventricular_Septal_Defect.jpg/230px-Ventricular_Septal_Defect.jpg" id="698" name="Google Shape;698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62200" y="2590800"/>
            <a:ext cx="5002212" cy="34147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83"/>
          <p:cNvSpPr txBox="1"/>
          <p:nvPr>
            <p:ph type="title"/>
          </p:nvPr>
        </p:nvSpPr>
        <p:spPr>
          <a:xfrm>
            <a:off x="533400" y="838200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Peri membranous VSD, </a:t>
            </a:r>
            <a:b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 – R shunt</a:t>
            </a:r>
            <a:endParaRPr/>
          </a:p>
        </p:txBody>
      </p:sp>
      <p:pic>
        <p:nvPicPr>
          <p:cNvPr descr="http://alliedhealth.lsuhsc.edu/Cardiopulmonary/images/MoviePic3.png" id="704" name="Google Shape;704;p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0" y="2487612"/>
            <a:ext cx="5308600" cy="3608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84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PDA</a:t>
            </a:r>
            <a:endParaRPr/>
          </a:p>
        </p:txBody>
      </p:sp>
      <p:pic>
        <p:nvPicPr>
          <p:cNvPr descr="http://eso-cdn.bestpractice.bmj.com/best-practice/images/bp/en-gb/766-2_default.jpg" id="710" name="Google Shape;710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3550" y="2286000"/>
            <a:ext cx="4610100" cy="324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85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Coarctation of aorta</a:t>
            </a:r>
            <a:endParaRPr/>
          </a:p>
        </p:txBody>
      </p:sp>
      <p:pic>
        <p:nvPicPr>
          <p:cNvPr descr="http://www.yale.edu/imaging/chd/e_coarct/e_coarct_ssn_1796892.jpg" id="716" name="Google Shape;716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0825" y="2116137"/>
            <a:ext cx="5184775" cy="4284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86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Cardiac catheterization</a:t>
            </a:r>
            <a:endParaRPr/>
          </a:p>
        </p:txBody>
      </p:sp>
      <p:sp>
        <p:nvSpPr>
          <p:cNvPr id="722" name="Google Shape;722;p86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Diagnosis of complex congenital heart disease when echo inconclusive, COA.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 pulmonary pressures before correction of VSD, ASD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Determine significance of shunting in ASD i.e pulmonary/systemic flow ratio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Diagnosis of restrictive cardiomyopathy vs constrictive pericarditis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Therapeutic; ASD closure, PBMV,</a:t>
            </a:r>
            <a:endParaRPr/>
          </a:p>
          <a:p>
            <a:pPr indent="-342900" lvl="0" marL="34290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 LV systolic function, presence of LV thrombus during coronary angiography</a:t>
            </a:r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87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Coronary angiography</a:t>
            </a:r>
            <a:endParaRPr/>
          </a:p>
        </p:txBody>
      </p:sp>
      <p:sp>
        <p:nvSpPr>
          <p:cNvPr id="728" name="Google Shape;728;p87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Confirm, assess severity of CAD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Plan treatment of CAD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PTCA – percutaneous coronary angioplasty</a:t>
            </a:r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88"/>
          <p:cNvSpPr txBox="1"/>
          <p:nvPr>
            <p:ph type="title"/>
          </p:nvPr>
        </p:nvSpPr>
        <p:spPr>
          <a:xfrm>
            <a:off x="457200" y="122237"/>
            <a:ext cx="75438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900"/>
              <a:buFont typeface="Arial"/>
              <a:buNone/>
            </a:pPr>
            <a:r>
              <a:rPr b="1" i="0" lang="en-US" sz="39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LAB INVESTIGATIONS</a:t>
            </a:r>
            <a:endParaRPr/>
          </a:p>
        </p:txBody>
      </p:sp>
      <p:sp>
        <p:nvSpPr>
          <p:cNvPr id="734" name="Google Shape;734;p88"/>
          <p:cNvSpPr txBox="1"/>
          <p:nvPr>
            <p:ph idx="1" type="body"/>
          </p:nvPr>
        </p:nvSpPr>
        <p:spPr>
          <a:xfrm>
            <a:off x="457200" y="1719262"/>
            <a:ext cx="8229600" cy="44116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Cardiac enzymes – Key in diagnosis of ACS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Troponin I/T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Creatnine phosphokinase – CK-MB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Noto Sans Symbols"/>
              <a:buChar char="●"/>
            </a:pPr>
            <a:r>
              <a:rPr b="0" i="0" lang="en-US" sz="3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Others 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U/E/C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RBS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accent2"/>
              </a:buClr>
              <a:buSzPts val="1820"/>
              <a:buFont typeface="Noto Sans Symbols"/>
              <a:buChar char="●"/>
            </a:pPr>
            <a:r>
              <a:rPr b="0" i="0" lang="en-US" sz="26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Lipid profile</a:t>
            </a:r>
            <a:endParaRPr/>
          </a:p>
          <a:p>
            <a:pPr indent="-347662" lvl="1" marL="69215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SzPts val="1820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7330" lvl="0" marL="342900" rtl="0" algn="l">
              <a:spcBef>
                <a:spcPts val="520"/>
              </a:spcBef>
              <a:spcAft>
                <a:spcPts val="0"/>
              </a:spcAft>
              <a:buSzPts val="1820"/>
              <a:buNone/>
            </a:pPr>
            <a:r>
              <a:t/>
            </a:r>
            <a:endParaRPr b="0" i="0" sz="26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2007-02-21T10:12:26Z</dcterms:created>
  <dc:creator>Hosea Ngari</dc:creator>
</cp:coreProperties>
</file>