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08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26C1-E161-4DB0-8865-2A25EDB4C7C7}" type="datetimeFigureOut">
              <a:rPr lang="en-US" smtClean="0"/>
              <a:pPr/>
              <a:t>08-Jul-21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0C9DC-25B1-4F71-8671-6EB552F5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26C1-E161-4DB0-8865-2A25EDB4C7C7}" type="datetimeFigureOut">
              <a:rPr lang="en-US" smtClean="0"/>
              <a:pPr/>
              <a:t>08-Jul-21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0C9DC-25B1-4F71-8671-6EB552F5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26C1-E161-4DB0-8865-2A25EDB4C7C7}" type="datetimeFigureOut">
              <a:rPr lang="en-US" smtClean="0"/>
              <a:pPr/>
              <a:t>08-Jul-21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0C9DC-25B1-4F71-8671-6EB552F5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26C1-E161-4DB0-8865-2A25EDB4C7C7}" type="datetimeFigureOut">
              <a:rPr lang="en-US" smtClean="0"/>
              <a:pPr/>
              <a:t>08-Jul-21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0C9DC-25B1-4F71-8671-6EB552F5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26C1-E161-4DB0-8865-2A25EDB4C7C7}" type="datetimeFigureOut">
              <a:rPr lang="en-US" smtClean="0"/>
              <a:pPr/>
              <a:t>08-Jul-21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0C9DC-25B1-4F71-8671-6EB552F5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26C1-E161-4DB0-8865-2A25EDB4C7C7}" type="datetimeFigureOut">
              <a:rPr lang="en-US" smtClean="0"/>
              <a:pPr/>
              <a:t>08-Jul-21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0C9DC-25B1-4F71-8671-6EB552F5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26C1-E161-4DB0-8865-2A25EDB4C7C7}" type="datetimeFigureOut">
              <a:rPr lang="en-US" smtClean="0"/>
              <a:pPr/>
              <a:t>08-Jul-21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0C9DC-25B1-4F71-8671-6EB552F5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26C1-E161-4DB0-8865-2A25EDB4C7C7}" type="datetimeFigureOut">
              <a:rPr lang="en-US" smtClean="0"/>
              <a:pPr/>
              <a:t>08-Jul-21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0C9DC-25B1-4F71-8671-6EB552F5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26C1-E161-4DB0-8865-2A25EDB4C7C7}" type="datetimeFigureOut">
              <a:rPr lang="en-US" smtClean="0"/>
              <a:pPr/>
              <a:t>08-Jul-21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0C9DC-25B1-4F71-8671-6EB552F5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26C1-E161-4DB0-8865-2A25EDB4C7C7}" type="datetimeFigureOut">
              <a:rPr lang="en-US" smtClean="0"/>
              <a:pPr/>
              <a:t>08-Jul-21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0C9DC-25B1-4F71-8671-6EB552F5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26C1-E161-4DB0-8865-2A25EDB4C7C7}" type="datetimeFigureOut">
              <a:rPr lang="en-US" smtClean="0"/>
              <a:pPr/>
              <a:t>08-Jul-21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0C9DC-25B1-4F71-8671-6EB552F5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DB26C1-E161-4DB0-8865-2A25EDB4C7C7}" type="datetimeFigureOut">
              <a:rPr lang="en-US" smtClean="0"/>
              <a:pPr/>
              <a:t>08-Jul-21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0C9DC-25B1-4F71-8671-6EB552F5C6E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GASTROENTEROLOGY SPOT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304800"/>
            <a:ext cx="4038600" cy="5821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A 30 year old man presents with bloody </a:t>
            </a:r>
            <a:r>
              <a:rPr lang="en-US" dirty="0" err="1" smtClean="0"/>
              <a:t>diarrhoea</a:t>
            </a:r>
            <a:r>
              <a:rPr lang="en-US" dirty="0" smtClean="0"/>
              <a:t>. </a:t>
            </a:r>
            <a:r>
              <a:rPr lang="en-US" dirty="0" err="1" smtClean="0"/>
              <a:t>Sigmoidoscopy</a:t>
            </a:r>
            <a:r>
              <a:rPr lang="en-US" dirty="0" smtClean="0"/>
              <a:t> findings are as shown. What is the most likely cause?</a:t>
            </a:r>
          </a:p>
          <a:p>
            <a:pPr marL="514350" indent="-514350">
              <a:buAutoNum type="alphaUcPeriod"/>
            </a:pPr>
            <a:r>
              <a:rPr lang="en-US" dirty="0" err="1" smtClean="0"/>
              <a:t>Salmonellosis</a:t>
            </a:r>
            <a:endParaRPr lang="en-US" dirty="0" smtClean="0"/>
          </a:p>
          <a:p>
            <a:pPr marL="514350" indent="-514350">
              <a:buAutoNum type="alphaUcPeriod"/>
            </a:pPr>
            <a:r>
              <a:rPr lang="en-US" dirty="0" smtClean="0"/>
              <a:t>Ulcerative colitis</a:t>
            </a:r>
          </a:p>
          <a:p>
            <a:pPr marL="514350" indent="-514350">
              <a:buAutoNum type="alphaUcPeriod"/>
            </a:pPr>
            <a:r>
              <a:rPr lang="en-US" dirty="0" smtClean="0"/>
              <a:t>Radiation colitis</a:t>
            </a:r>
          </a:p>
          <a:p>
            <a:pPr marL="514350" indent="-514350">
              <a:buAutoNum type="alphaUcPeriod"/>
            </a:pPr>
            <a:r>
              <a:rPr lang="en-US" dirty="0" err="1" smtClean="0"/>
              <a:t>Entamoeba</a:t>
            </a:r>
            <a:r>
              <a:rPr lang="en-US" dirty="0" smtClean="0"/>
              <a:t> </a:t>
            </a:r>
            <a:r>
              <a:rPr lang="en-US" dirty="0" err="1" smtClean="0"/>
              <a:t>histolytica</a:t>
            </a:r>
            <a:endParaRPr lang="en-US" dirty="0" smtClean="0"/>
          </a:p>
          <a:p>
            <a:pPr marL="514350" indent="-514350">
              <a:buAutoNum type="alphaUcPeriod"/>
            </a:pPr>
            <a:r>
              <a:rPr lang="en-US" dirty="0" smtClean="0"/>
              <a:t>Campylobacter </a:t>
            </a:r>
          </a:p>
          <a:p>
            <a:endParaRPr lang="en-US" dirty="0"/>
          </a:p>
        </p:txBody>
      </p:sp>
      <p:pic>
        <p:nvPicPr>
          <p:cNvPr id="1026" name="Picture 2" descr="https://encrypted-tbn2.gstatic.com/images?q=tbn:ANd9GcQATDtTxaffxxPPm8g8pipy0MGznBFCUQbxqxKt9OXV2Nl32ii8F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447800"/>
            <a:ext cx="4033838" cy="2684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038600" cy="50593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 The following are known causes of this condition except:</a:t>
            </a:r>
          </a:p>
          <a:p>
            <a:pPr marL="514350" indent="-514350">
              <a:buAutoNum type="alphaUcPeriod"/>
            </a:pPr>
            <a:r>
              <a:rPr lang="en-US" dirty="0" smtClean="0"/>
              <a:t>Cystic fibrosis</a:t>
            </a:r>
          </a:p>
          <a:p>
            <a:pPr marL="514350" indent="-514350">
              <a:buAutoNum type="alphaUcPeriod"/>
            </a:pPr>
            <a:r>
              <a:rPr lang="en-US" dirty="0" smtClean="0"/>
              <a:t>Malnutrition</a:t>
            </a:r>
          </a:p>
          <a:p>
            <a:pPr marL="514350" indent="-514350">
              <a:buAutoNum type="alphaUcPeriod"/>
            </a:pPr>
            <a:r>
              <a:rPr lang="en-US" dirty="0" err="1" smtClean="0"/>
              <a:t>Azathioprine</a:t>
            </a:r>
            <a:endParaRPr lang="en-US" dirty="0" smtClean="0"/>
          </a:p>
          <a:p>
            <a:pPr marL="514350" indent="-514350">
              <a:buAutoNum type="alphaUcPeriod"/>
            </a:pPr>
            <a:r>
              <a:rPr lang="en-US" dirty="0" smtClean="0"/>
              <a:t>Alpha-1 antitrypsin deficiency</a:t>
            </a:r>
          </a:p>
          <a:p>
            <a:pPr marL="514350" indent="-514350">
              <a:buAutoNum type="alphaUcPeriod"/>
            </a:pPr>
            <a:r>
              <a:rPr lang="en-US" dirty="0" smtClean="0"/>
              <a:t>Alcohol </a:t>
            </a:r>
          </a:p>
          <a:p>
            <a:pPr marL="514350" indent="-514350">
              <a:buNone/>
            </a:pPr>
            <a:endParaRPr lang="en-US" dirty="0"/>
          </a:p>
        </p:txBody>
      </p:sp>
      <p:pic>
        <p:nvPicPr>
          <p:cNvPr id="1026" name="Picture 2" descr="https://encrypted-tbn2.gstatic.com/images?q=tbn:ANd9GcTWrPPSI8qLEmBDCHN-zAQ4a6z-JAZbLBjFrJOSRb3RU2fpbzfGIHm9VF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752600"/>
            <a:ext cx="4495800" cy="31632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533400"/>
            <a:ext cx="4038600" cy="5592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Which of the following medical therapy is effective for the condition shown in the barium swallow:</a:t>
            </a:r>
          </a:p>
          <a:p>
            <a:pPr marL="514350" indent="-514350">
              <a:buAutoNum type="alphaUcPeriod"/>
            </a:pPr>
            <a:r>
              <a:rPr lang="en-US" dirty="0" err="1" smtClean="0"/>
              <a:t>Diltiazem</a:t>
            </a:r>
            <a:endParaRPr lang="en-US" dirty="0" smtClean="0"/>
          </a:p>
          <a:p>
            <a:pPr marL="514350" indent="-514350">
              <a:buAutoNum type="alphaUcPeriod"/>
            </a:pPr>
            <a:r>
              <a:rPr lang="en-US" dirty="0" smtClean="0"/>
              <a:t>Bismuth</a:t>
            </a:r>
          </a:p>
          <a:p>
            <a:pPr marL="514350" indent="-514350">
              <a:buAutoNum type="alphaUcPeriod"/>
            </a:pPr>
            <a:r>
              <a:rPr lang="en-US" dirty="0" err="1" smtClean="0"/>
              <a:t>Glycerine</a:t>
            </a:r>
            <a:r>
              <a:rPr lang="en-US" dirty="0" smtClean="0"/>
              <a:t> </a:t>
            </a:r>
            <a:r>
              <a:rPr lang="en-US" dirty="0" err="1" smtClean="0"/>
              <a:t>Trinitrate</a:t>
            </a:r>
            <a:endParaRPr lang="en-US" dirty="0" smtClean="0"/>
          </a:p>
          <a:p>
            <a:pPr marL="514350" indent="-514350">
              <a:buAutoNum type="alphaUcPeriod"/>
            </a:pPr>
            <a:r>
              <a:rPr lang="en-US" dirty="0" err="1" smtClean="0"/>
              <a:t>Botulinum</a:t>
            </a:r>
            <a:r>
              <a:rPr lang="en-US" dirty="0" smtClean="0"/>
              <a:t> toxin</a:t>
            </a:r>
          </a:p>
          <a:p>
            <a:pPr marL="514350" indent="-514350">
              <a:buAutoNum type="alphaUcPeriod"/>
            </a:pPr>
            <a:r>
              <a:rPr lang="en-US" dirty="0" err="1" smtClean="0"/>
              <a:t>Glypressin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r="50000"/>
          <a:stretch>
            <a:fillRect/>
          </a:stretch>
        </p:blipFill>
        <p:spPr bwMode="auto">
          <a:xfrm>
            <a:off x="1066800" y="1442459"/>
            <a:ext cx="3013817" cy="3774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38200"/>
            <a:ext cx="4038600" cy="5287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dirty="0" smtClean="0"/>
              <a:t>These are the colonoscopy findings of a 50 year old lady presenting with 10 weeks of bloody diarrhoea. The following medications are effective except:</a:t>
            </a:r>
          </a:p>
          <a:p>
            <a:pPr>
              <a:buNone/>
            </a:pPr>
            <a:r>
              <a:rPr lang="it-IT" dirty="0" smtClean="0"/>
              <a:t>A. Mesalazine</a:t>
            </a:r>
          </a:p>
          <a:p>
            <a:pPr>
              <a:buNone/>
            </a:pPr>
            <a:r>
              <a:rPr lang="it-IT" dirty="0" smtClean="0"/>
              <a:t>B. Corticosteroids</a:t>
            </a:r>
          </a:p>
          <a:p>
            <a:pPr>
              <a:buNone/>
            </a:pPr>
            <a:r>
              <a:rPr lang="it-IT" dirty="0" smtClean="0"/>
              <a:t>C. Mecarptopurine</a:t>
            </a:r>
          </a:p>
          <a:p>
            <a:pPr>
              <a:buNone/>
            </a:pPr>
            <a:r>
              <a:rPr lang="en-US" dirty="0" smtClean="0"/>
              <a:t>D. Monoclonal antibodies to TNF-α  </a:t>
            </a:r>
          </a:p>
          <a:p>
            <a:pPr>
              <a:buNone/>
            </a:pPr>
            <a:r>
              <a:rPr lang="en-US" dirty="0" smtClean="0"/>
              <a:t>E. Intravenous gamma globulin </a:t>
            </a:r>
          </a:p>
          <a:p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28800"/>
            <a:ext cx="40386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533400"/>
            <a:ext cx="4038600" cy="5592763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     The diagram shows OGD findings of a 50 year old  alcoholic man presenting with </a:t>
            </a:r>
            <a:r>
              <a:rPr lang="en-US" dirty="0" err="1" smtClean="0"/>
              <a:t>hematemesis</a:t>
            </a:r>
            <a:r>
              <a:rPr lang="en-US" dirty="0" smtClean="0"/>
              <a:t>.  What would have been the most appropriate treatment while awaiting endoscopy</a:t>
            </a:r>
          </a:p>
          <a:p>
            <a:pPr marL="514350" indent="-514350">
              <a:buAutoNum type="alphaUcPeriod"/>
            </a:pPr>
            <a:r>
              <a:rPr lang="en-US" dirty="0" smtClean="0"/>
              <a:t>Insert a </a:t>
            </a:r>
            <a:r>
              <a:rPr lang="en-US" dirty="0" err="1" smtClean="0"/>
              <a:t>sengstaken-blakemore</a:t>
            </a:r>
            <a:r>
              <a:rPr lang="en-US" dirty="0" smtClean="0"/>
              <a:t> tube</a:t>
            </a:r>
          </a:p>
          <a:p>
            <a:pPr marL="514350" indent="-514350">
              <a:buAutoNum type="alphaUcPeriod"/>
            </a:pPr>
            <a:r>
              <a:rPr lang="en-US" dirty="0" smtClean="0"/>
              <a:t>Intravenous </a:t>
            </a:r>
            <a:r>
              <a:rPr lang="en-US" dirty="0" err="1" smtClean="0"/>
              <a:t>terlipressin</a:t>
            </a:r>
            <a:endParaRPr lang="en-US" dirty="0" smtClean="0"/>
          </a:p>
          <a:p>
            <a:pPr marL="514350" indent="-514350">
              <a:buAutoNum type="alphaUcPeriod"/>
            </a:pPr>
            <a:r>
              <a:rPr lang="en-US" dirty="0" smtClean="0"/>
              <a:t>Intravenous </a:t>
            </a:r>
            <a:r>
              <a:rPr lang="en-US" dirty="0" err="1" smtClean="0"/>
              <a:t>pantoprazole</a:t>
            </a:r>
            <a:endParaRPr lang="en-US" dirty="0" smtClean="0"/>
          </a:p>
          <a:p>
            <a:pPr marL="514350" indent="-514350">
              <a:buAutoNum type="alphaUcPeriod"/>
            </a:pPr>
            <a:r>
              <a:rPr lang="en-US" dirty="0" err="1" smtClean="0"/>
              <a:t>Nasogastric</a:t>
            </a:r>
            <a:r>
              <a:rPr lang="en-US" dirty="0" smtClean="0"/>
              <a:t> tube and aspiration</a:t>
            </a:r>
          </a:p>
          <a:p>
            <a:pPr marL="514350" indent="-514350">
              <a:buAutoNum type="alphaUcPeriod"/>
            </a:pPr>
            <a:r>
              <a:rPr lang="en-US" dirty="0" err="1" smtClean="0"/>
              <a:t>Sucralfate</a:t>
            </a:r>
            <a:r>
              <a:rPr lang="en-US" dirty="0" smtClean="0"/>
              <a:t> </a:t>
            </a:r>
          </a:p>
          <a:p>
            <a:pPr marL="514350" indent="-51435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822735"/>
            <a:ext cx="3250692" cy="3014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166</Words>
  <Application>Microsoft Office PowerPoint</Application>
  <PresentationFormat>On-screen Show (4:3)</PresentationFormat>
  <Paragraphs>32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GASTROENTEROLOGY SPOT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MBCHB V SPOT EXAM</dc:title>
  <dc:creator>user</dc:creator>
  <cp:lastModifiedBy>Shabir</cp:lastModifiedBy>
  <cp:revision>25</cp:revision>
  <dcterms:created xsi:type="dcterms:W3CDTF">2014-07-08T17:30:58Z</dcterms:created>
  <dcterms:modified xsi:type="dcterms:W3CDTF">2021-07-08T14:05:59Z</dcterms:modified>
</cp:coreProperties>
</file>