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8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1" r:id="rId33"/>
    <p:sldId id="290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B1CA-9C31-4103-B446-DB8A24085EED}" type="datetimeFigureOut">
              <a:rPr lang="en-GB" smtClean="0"/>
              <a:pPr/>
              <a:t>02/04/2021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D9D51-A81D-4E99-9070-5D34D5524A48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Management of Rheumatoid Arthritis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30" y="548680"/>
            <a:ext cx="901889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NSAIDs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Provide </a:t>
            </a:r>
            <a:r>
              <a:rPr lang="en-GB" dirty="0"/>
              <a:t>rapid pain </a:t>
            </a:r>
            <a:r>
              <a:rPr lang="en-GB" dirty="0" smtClean="0"/>
              <a:t>relief and </a:t>
            </a:r>
            <a:r>
              <a:rPr lang="en-GB" dirty="0"/>
              <a:t>reduction of joint inflammation.</a:t>
            </a:r>
          </a:p>
          <a:p>
            <a:r>
              <a:rPr lang="en-GB" dirty="0" smtClean="0"/>
              <a:t>No </a:t>
            </a:r>
            <a:r>
              <a:rPr lang="en-GB" dirty="0"/>
              <a:t>NSAID of </a:t>
            </a:r>
            <a:r>
              <a:rPr lang="en-GB" dirty="0" smtClean="0"/>
              <a:t>choice</a:t>
            </a:r>
          </a:p>
          <a:p>
            <a:r>
              <a:rPr lang="en-GB" dirty="0" smtClean="0"/>
              <a:t>Selection based </a:t>
            </a:r>
            <a:r>
              <a:rPr lang="en-GB" dirty="0" smtClean="0"/>
              <a:t>on:</a:t>
            </a:r>
            <a:endParaRPr lang="en-GB" dirty="0" smtClean="0"/>
          </a:p>
          <a:p>
            <a:pPr lvl="1"/>
            <a:r>
              <a:rPr lang="en-GB" dirty="0"/>
              <a:t>P</a:t>
            </a:r>
            <a:r>
              <a:rPr lang="en-GB" dirty="0" smtClean="0"/>
              <a:t>atient preference</a:t>
            </a:r>
          </a:p>
          <a:p>
            <a:pPr lvl="1"/>
            <a:r>
              <a:rPr lang="en-GB" dirty="0" smtClean="0"/>
              <a:t>Convenience</a:t>
            </a:r>
          </a:p>
          <a:p>
            <a:pPr lvl="1"/>
            <a:r>
              <a:rPr lang="en-GB" dirty="0" smtClean="0"/>
              <a:t>Cost</a:t>
            </a:r>
          </a:p>
          <a:p>
            <a:pPr lvl="1"/>
            <a:r>
              <a:rPr lang="en-GB" dirty="0" smtClean="0"/>
              <a:t>Safety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NSAIDs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 week </a:t>
            </a:r>
            <a:r>
              <a:rPr lang="en-GB" dirty="0"/>
              <a:t>trial </a:t>
            </a:r>
            <a:r>
              <a:rPr lang="en-GB" dirty="0" smtClean="0"/>
              <a:t>at moderate dose </a:t>
            </a:r>
            <a:r>
              <a:rPr lang="en-GB" dirty="0"/>
              <a:t>on a scheduled </a:t>
            </a:r>
            <a:r>
              <a:rPr lang="en-GB" dirty="0" smtClean="0"/>
              <a:t>basis (anti-inflammatory efficacy)</a:t>
            </a:r>
          </a:p>
          <a:p>
            <a:r>
              <a:rPr lang="en-GB" dirty="0" smtClean="0"/>
              <a:t>Non aspirin NSAIDs are preferred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NSAIDs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Differentiating properties:</a:t>
            </a:r>
            <a:endParaRPr lang="en-GB" dirty="0" smtClean="0"/>
          </a:p>
          <a:p>
            <a:pPr lvl="1"/>
            <a:r>
              <a:rPr lang="en-GB" dirty="0" smtClean="0"/>
              <a:t>Indomethacin: CNS penetration (</a:t>
            </a:r>
            <a:r>
              <a:rPr lang="en-GB" dirty="0" smtClean="0"/>
              <a:t>CNS </a:t>
            </a:r>
            <a:r>
              <a:rPr lang="en-GB" dirty="0" smtClean="0"/>
              <a:t>A/E)</a:t>
            </a:r>
          </a:p>
          <a:p>
            <a:pPr lvl="1"/>
            <a:r>
              <a:rPr lang="en-GB" dirty="0" smtClean="0"/>
              <a:t>Piroxicam: PUD, GIT bleeding</a:t>
            </a:r>
          </a:p>
          <a:p>
            <a:pPr lvl="1"/>
            <a:r>
              <a:rPr lang="en-GB" dirty="0" smtClean="0"/>
              <a:t>Celecoxib, high dose ibuprofen, diclofenac: MI</a:t>
            </a:r>
          </a:p>
          <a:p>
            <a:pPr lvl="1"/>
            <a:r>
              <a:rPr lang="en-GB" dirty="0" smtClean="0"/>
              <a:t>Naproxen: Best </a:t>
            </a:r>
            <a:r>
              <a:rPr lang="en-GB" dirty="0" smtClean="0"/>
              <a:t>CVS </a:t>
            </a:r>
            <a:r>
              <a:rPr lang="en-GB" dirty="0" smtClean="0"/>
              <a:t>safety</a:t>
            </a:r>
          </a:p>
          <a:p>
            <a:pPr lvl="1"/>
            <a:r>
              <a:rPr lang="en-GB" dirty="0" smtClean="0"/>
              <a:t>Diclofenac, meloxicam, indomethacin: Thrombosis</a:t>
            </a:r>
          </a:p>
          <a:p>
            <a:pPr lvl="1"/>
            <a:r>
              <a:rPr lang="en-GB" dirty="0" smtClean="0"/>
              <a:t>Aspirin: GIT toxicity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Traditional DMARDs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Every </a:t>
            </a:r>
            <a:r>
              <a:rPr lang="en-GB" dirty="0"/>
              <a:t>RA patient should receive </a:t>
            </a:r>
            <a:r>
              <a:rPr lang="en-GB" dirty="0" smtClean="0"/>
              <a:t>DMARD</a:t>
            </a:r>
          </a:p>
          <a:p>
            <a:r>
              <a:rPr lang="en-GB" dirty="0" smtClean="0"/>
              <a:t>Initial selection based on:</a:t>
            </a:r>
          </a:p>
          <a:p>
            <a:pPr lvl="1"/>
            <a:r>
              <a:rPr lang="en-GB" dirty="0" smtClean="0"/>
              <a:t>Disease activity (low, moderate-high)</a:t>
            </a:r>
          </a:p>
          <a:p>
            <a:pPr lvl="1"/>
            <a:r>
              <a:rPr lang="en-GB" dirty="0" smtClean="0"/>
              <a:t>Prognostic findings</a:t>
            </a:r>
          </a:p>
          <a:p>
            <a:pPr lvl="1"/>
            <a:r>
              <a:rPr lang="en-GB" dirty="0" smtClean="0"/>
              <a:t>Disease </a:t>
            </a:r>
            <a:r>
              <a:rPr lang="en-GB" dirty="0" smtClean="0"/>
              <a:t>duration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Traditional DMARDs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MTX, LEF initially chosen (good clinical response)</a:t>
            </a:r>
          </a:p>
          <a:p>
            <a:r>
              <a:rPr lang="en-GB" dirty="0" smtClean="0"/>
              <a:t>Treat </a:t>
            </a:r>
            <a:r>
              <a:rPr lang="en-GB" dirty="0"/>
              <a:t>with </a:t>
            </a:r>
            <a:r>
              <a:rPr lang="en-GB" dirty="0" smtClean="0"/>
              <a:t>at least </a:t>
            </a:r>
            <a:r>
              <a:rPr lang="en-GB" dirty="0"/>
              <a:t>one </a:t>
            </a:r>
            <a:r>
              <a:rPr lang="en-GB" dirty="0" smtClean="0"/>
              <a:t>DMARD + NSAID + low dose </a:t>
            </a:r>
            <a:r>
              <a:rPr lang="en-GB" dirty="0"/>
              <a:t>oral </a:t>
            </a:r>
            <a:r>
              <a:rPr lang="en-GB" dirty="0" smtClean="0"/>
              <a:t>corticosteroids (PRN)</a:t>
            </a:r>
          </a:p>
          <a:p>
            <a:r>
              <a:rPr lang="en-GB" dirty="0" smtClean="0"/>
              <a:t>NSAIDs + corticosteroid discontinue (disease remission)</a:t>
            </a:r>
          </a:p>
          <a:p>
            <a:r>
              <a:rPr lang="en-GB" dirty="0" smtClean="0"/>
              <a:t>DMARDs discontinuation - Rebound flare (indefinitely)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Hydroxychloroquine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line for mild to moderate RA</a:t>
            </a:r>
          </a:p>
          <a:p>
            <a:r>
              <a:rPr lang="en-GB" dirty="0" smtClean="0"/>
              <a:t>Add to MTX</a:t>
            </a:r>
          </a:p>
          <a:p>
            <a:r>
              <a:rPr lang="en-GB" dirty="0" smtClean="0"/>
              <a:t>Safe in pregnancy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Hydroxychloroquine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2/3</a:t>
            </a:r>
            <a:r>
              <a:rPr lang="en-GB" baseline="30000" dirty="0" smtClean="0"/>
              <a:t>rd</a:t>
            </a:r>
            <a:r>
              <a:rPr lang="en-GB" dirty="0" smtClean="0"/>
              <a:t> respond </a:t>
            </a:r>
            <a:r>
              <a:rPr lang="en-GB" dirty="0" smtClean="0"/>
              <a:t>favourably</a:t>
            </a:r>
            <a:endParaRPr lang="en-GB" dirty="0" smtClean="0"/>
          </a:p>
          <a:p>
            <a:r>
              <a:rPr lang="en-GB" dirty="0" smtClean="0"/>
              <a:t>Benefits within 4 months of therapy</a:t>
            </a:r>
          </a:p>
          <a:p>
            <a:r>
              <a:rPr lang="en-GB" dirty="0" smtClean="0"/>
              <a:t>Well tolerated</a:t>
            </a:r>
          </a:p>
          <a:p>
            <a:r>
              <a:rPr lang="en-GB" dirty="0" smtClean="0"/>
              <a:t>C/I: Renal impairment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Hydroxychloroquine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Most </a:t>
            </a:r>
            <a:r>
              <a:rPr lang="en-GB" dirty="0"/>
              <a:t>serious </a:t>
            </a:r>
            <a:r>
              <a:rPr lang="en-GB" dirty="0" smtClean="0"/>
              <a:t>toxicity – retinal damage (rare)</a:t>
            </a:r>
          </a:p>
          <a:p>
            <a:r>
              <a:rPr lang="en-GB" dirty="0" smtClean="0"/>
              <a:t>Risk increased:</a:t>
            </a:r>
          </a:p>
          <a:p>
            <a:pPr lvl="1"/>
            <a:r>
              <a:rPr lang="en-GB" dirty="0" smtClean="0"/>
              <a:t>High </a:t>
            </a:r>
            <a:r>
              <a:rPr lang="en-GB" dirty="0"/>
              <a:t>cumulative </a:t>
            </a:r>
            <a:r>
              <a:rPr lang="en-GB" dirty="0" smtClean="0"/>
              <a:t>doses</a:t>
            </a:r>
          </a:p>
          <a:p>
            <a:pPr lvl="1"/>
            <a:r>
              <a:rPr lang="en-GB" dirty="0" smtClean="0"/>
              <a:t>Increased </a:t>
            </a:r>
            <a:r>
              <a:rPr lang="en-GB" dirty="0"/>
              <a:t>age (</a:t>
            </a:r>
            <a:r>
              <a:rPr lang="en-GB" i="1" dirty="0"/>
              <a:t>&gt;60 years</a:t>
            </a:r>
            <a:r>
              <a:rPr lang="en-GB" i="1" dirty="0" smtClean="0"/>
              <a:t>)</a:t>
            </a:r>
          </a:p>
          <a:p>
            <a:pPr lvl="1"/>
            <a:r>
              <a:rPr lang="en-GB" dirty="0" smtClean="0"/>
              <a:t>Liver disease</a:t>
            </a:r>
          </a:p>
          <a:p>
            <a:pPr lvl="1"/>
            <a:r>
              <a:rPr lang="en-GB" dirty="0" smtClean="0"/>
              <a:t>Retinal disease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Hydroxychloroquine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Immediately stop therapy</a:t>
            </a:r>
          </a:p>
          <a:p>
            <a:r>
              <a:rPr lang="en-GB" dirty="0" smtClean="0"/>
              <a:t>Undergo ophthalmologic evaluation (retinal pigmentation)</a:t>
            </a:r>
          </a:p>
          <a:p>
            <a:r>
              <a:rPr lang="en-GB" dirty="0" smtClean="0"/>
              <a:t>Routine eye examination:</a:t>
            </a:r>
          </a:p>
          <a:p>
            <a:pPr lvl="1"/>
            <a:r>
              <a:rPr lang="en-GB" dirty="0" smtClean="0"/>
              <a:t>High </a:t>
            </a:r>
            <a:r>
              <a:rPr lang="en-GB" dirty="0"/>
              <a:t>risk for </a:t>
            </a:r>
            <a:r>
              <a:rPr lang="en-GB" dirty="0" smtClean="0"/>
              <a:t>retinal damage</a:t>
            </a:r>
          </a:p>
          <a:p>
            <a:pPr lvl="1"/>
            <a:r>
              <a:rPr lang="en-GB" dirty="0" smtClean="0"/>
              <a:t>Renal dysfunction</a:t>
            </a:r>
          </a:p>
          <a:p>
            <a:pPr lvl="1"/>
            <a:r>
              <a:rPr lang="en-GB" dirty="0" smtClean="0"/>
              <a:t>HCQ </a:t>
            </a:r>
            <a:r>
              <a:rPr lang="en-GB" dirty="0"/>
              <a:t>therapy </a:t>
            </a:r>
            <a:r>
              <a:rPr lang="en-GB" dirty="0" smtClean="0"/>
              <a:t>for &gt;10 years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Sulfasalazine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line for mild to moderate RA</a:t>
            </a:r>
          </a:p>
          <a:p>
            <a:r>
              <a:rPr lang="en-GB" dirty="0" smtClean="0"/>
              <a:t>Add to MTX</a:t>
            </a:r>
          </a:p>
          <a:p>
            <a:r>
              <a:rPr lang="en-GB" dirty="0" smtClean="0"/>
              <a:t>Safe in pregnancy</a:t>
            </a:r>
          </a:p>
          <a:p>
            <a:r>
              <a:rPr lang="en-GB" dirty="0" smtClean="0"/>
              <a:t>Effects apparent within a month</a:t>
            </a:r>
          </a:p>
          <a:p>
            <a:r>
              <a:rPr lang="en-GB" dirty="0" smtClean="0"/>
              <a:t>Clinical response after 3 months (adjust dose later)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Sulfasalazine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GIT discomfort</a:t>
            </a:r>
          </a:p>
          <a:p>
            <a:pPr lvl="1"/>
            <a:r>
              <a:rPr lang="en-GB" dirty="0" smtClean="0"/>
              <a:t>Dizziness</a:t>
            </a:r>
          </a:p>
          <a:p>
            <a:pPr lvl="1"/>
            <a:r>
              <a:rPr lang="en-GB" dirty="0" smtClean="0"/>
              <a:t>Skin rashes</a:t>
            </a:r>
          </a:p>
          <a:p>
            <a:pPr lvl="1"/>
            <a:r>
              <a:rPr lang="en-GB" dirty="0" smtClean="0"/>
              <a:t>Hematologic effects:</a:t>
            </a:r>
          </a:p>
          <a:p>
            <a:pPr lvl="2"/>
            <a:r>
              <a:rPr lang="en-GB" dirty="0" smtClean="0"/>
              <a:t>Leukopenia, thrombocytopenia, agranulocytosis</a:t>
            </a:r>
          </a:p>
          <a:p>
            <a:pPr lvl="2"/>
            <a:r>
              <a:rPr lang="en-GB" dirty="0" smtClean="0"/>
              <a:t>Routine  CBC</a:t>
            </a:r>
          </a:p>
          <a:p>
            <a:pPr lvl="1"/>
            <a:r>
              <a:rPr lang="en-GB" dirty="0" smtClean="0"/>
              <a:t>Hepatitis (rare, serious)</a:t>
            </a:r>
          </a:p>
          <a:p>
            <a:r>
              <a:rPr lang="en-GB" dirty="0" smtClean="0"/>
              <a:t>Minimize by starting low dose, weekly adjustment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Gold Compounds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Parenteral preparations:</a:t>
            </a:r>
          </a:p>
          <a:p>
            <a:pPr lvl="1"/>
            <a:r>
              <a:rPr lang="en-GB" dirty="0" smtClean="0"/>
              <a:t>Gold sodium thiomalate (aqueous solution)</a:t>
            </a:r>
          </a:p>
          <a:p>
            <a:pPr lvl="2"/>
            <a:r>
              <a:rPr lang="en-GB" dirty="0" smtClean="0"/>
              <a:t>Easier to administer</a:t>
            </a:r>
          </a:p>
          <a:p>
            <a:pPr lvl="2"/>
            <a:r>
              <a:rPr lang="en-GB" dirty="0" smtClean="0"/>
              <a:t>Frequent side effects</a:t>
            </a:r>
          </a:p>
          <a:p>
            <a:pPr lvl="1"/>
            <a:r>
              <a:rPr lang="en-GB" dirty="0" smtClean="0"/>
              <a:t>Aurothioglucose (oil suspension)</a:t>
            </a:r>
          </a:p>
          <a:p>
            <a:pPr lvl="2"/>
            <a:r>
              <a:rPr lang="en-GB" dirty="0" smtClean="0"/>
              <a:t>Risk of nephrotoxicity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Gold Compounds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Auranofin:</a:t>
            </a:r>
          </a:p>
          <a:p>
            <a:pPr lvl="1"/>
            <a:r>
              <a:rPr lang="en-GB" dirty="0" smtClean="0"/>
              <a:t>Oral</a:t>
            </a:r>
          </a:p>
          <a:p>
            <a:pPr lvl="1"/>
            <a:r>
              <a:rPr lang="en-GB" dirty="0" smtClean="0"/>
              <a:t>Slow onset (6 </a:t>
            </a:r>
            <a:r>
              <a:rPr lang="en-GB" dirty="0"/>
              <a:t>months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Less efficacious</a:t>
            </a:r>
          </a:p>
          <a:p>
            <a:pPr lvl="1"/>
            <a:r>
              <a:rPr lang="en-GB" dirty="0" smtClean="0"/>
              <a:t>Better tolerated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Gold Compounds - Toxicitiy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High rate of discontinuation</a:t>
            </a:r>
          </a:p>
          <a:p>
            <a:r>
              <a:rPr lang="en-GB" dirty="0" smtClean="0"/>
              <a:t>Thiomalate:</a:t>
            </a:r>
          </a:p>
          <a:p>
            <a:pPr lvl="1"/>
            <a:r>
              <a:rPr lang="en-GB" dirty="0" smtClean="0"/>
              <a:t>Vasomotor reaction (nitritoid </a:t>
            </a:r>
            <a:r>
              <a:rPr lang="en-GB" dirty="0"/>
              <a:t>reaction</a:t>
            </a:r>
            <a:r>
              <a:rPr lang="en-GB" dirty="0" smtClean="0"/>
              <a:t>)</a:t>
            </a:r>
          </a:p>
          <a:p>
            <a:pPr lvl="2"/>
            <a:r>
              <a:rPr lang="en-GB" dirty="0" smtClean="0"/>
              <a:t>Nausea</a:t>
            </a:r>
            <a:r>
              <a:rPr lang="en-GB" dirty="0"/>
              <a:t>, weakness</a:t>
            </a:r>
            <a:r>
              <a:rPr lang="en-GB" dirty="0" smtClean="0"/>
              <a:t>, flushing</a:t>
            </a:r>
            <a:r>
              <a:rPr lang="en-GB" dirty="0"/>
              <a:t>, tachycardia, </a:t>
            </a:r>
            <a:r>
              <a:rPr lang="en-GB" dirty="0" smtClean="0"/>
              <a:t>syncope</a:t>
            </a:r>
          </a:p>
          <a:p>
            <a:pPr lvl="1"/>
            <a:r>
              <a:rPr lang="en-GB" dirty="0" smtClean="0"/>
              <a:t>Transient </a:t>
            </a:r>
            <a:r>
              <a:rPr lang="en-GB" dirty="0"/>
              <a:t>stiffness</a:t>
            </a:r>
            <a:r>
              <a:rPr lang="en-GB" dirty="0" smtClean="0"/>
              <a:t>, arthralgias</a:t>
            </a:r>
            <a:r>
              <a:rPr lang="en-GB" dirty="0"/>
              <a:t>, </a:t>
            </a:r>
            <a:r>
              <a:rPr lang="en-GB" dirty="0" smtClean="0"/>
              <a:t>myalgias</a:t>
            </a:r>
          </a:p>
          <a:p>
            <a:pPr lvl="1"/>
            <a:r>
              <a:rPr lang="en-GB" dirty="0" smtClean="0"/>
              <a:t>Skin </a:t>
            </a:r>
            <a:r>
              <a:rPr lang="en-GB" dirty="0"/>
              <a:t>eruptions, </a:t>
            </a:r>
            <a:r>
              <a:rPr lang="en-GB" dirty="0" smtClean="0"/>
              <a:t>stomatitis</a:t>
            </a:r>
          </a:p>
          <a:p>
            <a:pPr lvl="1"/>
            <a:r>
              <a:rPr lang="en-GB" dirty="0" smtClean="0"/>
              <a:t>Albuminuria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Gold Compounds - Toxicities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Aurothioglucose:</a:t>
            </a:r>
          </a:p>
          <a:p>
            <a:pPr lvl="1"/>
            <a:r>
              <a:rPr lang="en-GB" dirty="0" smtClean="0"/>
              <a:t>Renal toxicity:</a:t>
            </a:r>
          </a:p>
          <a:p>
            <a:pPr lvl="2"/>
            <a:r>
              <a:rPr lang="en-GB" dirty="0" smtClean="0"/>
              <a:t>Membranous nephropathy</a:t>
            </a:r>
          </a:p>
          <a:p>
            <a:pPr lvl="2"/>
            <a:r>
              <a:rPr lang="en-GB" dirty="0" smtClean="0"/>
              <a:t>Nephrotic syndrome</a:t>
            </a:r>
          </a:p>
          <a:p>
            <a:pPr lvl="2"/>
            <a:r>
              <a:rPr lang="en-GB" dirty="0" smtClean="0"/>
              <a:t>Interstitial nephritis</a:t>
            </a:r>
          </a:p>
          <a:p>
            <a:pPr lvl="1"/>
            <a:r>
              <a:rPr lang="en-GB" dirty="0" smtClean="0"/>
              <a:t>Thrombocytopenia</a:t>
            </a:r>
          </a:p>
          <a:p>
            <a:pPr lvl="1"/>
            <a:r>
              <a:rPr lang="en-GB" dirty="0" smtClean="0"/>
              <a:t>Aplastic anemia</a:t>
            </a:r>
          </a:p>
          <a:p>
            <a:r>
              <a:rPr lang="en-GB" dirty="0" smtClean="0"/>
              <a:t>Auronofin:</a:t>
            </a:r>
          </a:p>
          <a:p>
            <a:pPr lvl="1"/>
            <a:r>
              <a:rPr lang="en-GB" dirty="0" smtClean="0"/>
              <a:t>Diarrhea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Methotrexate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Recommended as initial DMARD</a:t>
            </a:r>
          </a:p>
          <a:p>
            <a:r>
              <a:rPr lang="en-GB" dirty="0" smtClean="0"/>
              <a:t>Potent DMARD</a:t>
            </a:r>
          </a:p>
          <a:p>
            <a:r>
              <a:rPr lang="en-GB" dirty="0" smtClean="0"/>
              <a:t>Rapid onset (1 month)</a:t>
            </a:r>
          </a:p>
          <a:p>
            <a:r>
              <a:rPr lang="en-GB" dirty="0" smtClean="0"/>
              <a:t>High efficacy rate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Methotrexate -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Given orally as weekly dose</a:t>
            </a:r>
          </a:p>
          <a:p>
            <a:r>
              <a:rPr lang="en-GB" dirty="0" smtClean="0"/>
              <a:t>Increase dose after every 2 months if no response</a:t>
            </a:r>
          </a:p>
          <a:p>
            <a:r>
              <a:rPr lang="en-GB" dirty="0" smtClean="0"/>
              <a:t>If unresponsive:</a:t>
            </a:r>
          </a:p>
          <a:p>
            <a:pPr lvl="1"/>
            <a:r>
              <a:rPr lang="en-GB" dirty="0" smtClean="0"/>
              <a:t>Maximum </a:t>
            </a:r>
            <a:r>
              <a:rPr lang="en-GB" dirty="0" smtClean="0"/>
              <a:t>25mg/week</a:t>
            </a:r>
          </a:p>
          <a:p>
            <a:pPr lvl="1"/>
            <a:r>
              <a:rPr lang="en-GB" dirty="0" smtClean="0"/>
              <a:t>Give subQ or IM (more effective)</a:t>
            </a:r>
          </a:p>
          <a:p>
            <a:pPr lvl="1"/>
            <a:r>
              <a:rPr lang="en-GB" dirty="0" smtClean="0"/>
              <a:t>Add/ Substitute another DMARD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Methotrexate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Common:</a:t>
            </a:r>
          </a:p>
          <a:p>
            <a:pPr lvl="1"/>
            <a:r>
              <a:rPr lang="en-GB" dirty="0" smtClean="0"/>
              <a:t>GIT distress		Dizziness</a:t>
            </a:r>
          </a:p>
          <a:p>
            <a:pPr lvl="1"/>
            <a:r>
              <a:rPr lang="en-GB" dirty="0" smtClean="0"/>
              <a:t>Mucositis		Mild alopecia</a:t>
            </a:r>
          </a:p>
          <a:p>
            <a:r>
              <a:rPr lang="en-GB" dirty="0" smtClean="0"/>
              <a:t>Severe:</a:t>
            </a:r>
          </a:p>
          <a:p>
            <a:pPr lvl="1"/>
            <a:r>
              <a:rPr lang="en-GB" dirty="0" smtClean="0"/>
              <a:t>Myelosuppression</a:t>
            </a:r>
          </a:p>
          <a:p>
            <a:pPr lvl="1"/>
            <a:r>
              <a:rPr lang="en-GB" dirty="0" smtClean="0"/>
              <a:t>Pneumonitis</a:t>
            </a:r>
          </a:p>
          <a:p>
            <a:pPr lvl="1"/>
            <a:r>
              <a:rPr lang="en-GB" dirty="0" smtClean="0"/>
              <a:t>Hepatic fibrosis, cirrhosis</a:t>
            </a:r>
          </a:p>
          <a:p>
            <a:r>
              <a:rPr lang="en-GB" dirty="0" smtClean="0"/>
              <a:t>Renal dysfunction result in accumulation</a:t>
            </a:r>
          </a:p>
          <a:p>
            <a:r>
              <a:rPr lang="en-GB" dirty="0" smtClean="0"/>
              <a:t>Pregnancy X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Methotrexate – Folate/Folinic Acid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Folate supplementation reduces A/E (GIT distress, mucositis, LFT elevation)</a:t>
            </a:r>
          </a:p>
          <a:p>
            <a:r>
              <a:rPr lang="en-GB" dirty="0" smtClean="0"/>
              <a:t>Higher MTX dose (folate antagonist)</a:t>
            </a:r>
          </a:p>
          <a:p>
            <a:r>
              <a:rPr lang="en-GB" dirty="0" smtClean="0"/>
              <a:t>Folic acid:</a:t>
            </a:r>
          </a:p>
          <a:p>
            <a:pPr lvl="1"/>
            <a:r>
              <a:rPr lang="en-GB" dirty="0" smtClean="0"/>
              <a:t>Simpler</a:t>
            </a:r>
          </a:p>
          <a:p>
            <a:pPr lvl="1"/>
            <a:r>
              <a:rPr lang="en-GB" dirty="0" smtClean="0"/>
              <a:t>Inexpensive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Methotrexate – Drug Interaction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NSAIDs increase MTX concentration</a:t>
            </a:r>
          </a:p>
          <a:p>
            <a:r>
              <a:rPr lang="en-GB" dirty="0" smtClean="0"/>
              <a:t>Trimethoprim increase risk of myelosuppression</a:t>
            </a:r>
          </a:p>
          <a:p>
            <a:r>
              <a:rPr lang="en-GB" dirty="0" smtClean="0"/>
              <a:t>MTX + LEF increase risk of hepatitis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Leflunomide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Similar efficacy to MTX</a:t>
            </a:r>
          </a:p>
          <a:p>
            <a:r>
              <a:rPr lang="en-GB" dirty="0" smtClean="0"/>
              <a:t>Clinical response in 4 weeks</a:t>
            </a:r>
          </a:p>
          <a:p>
            <a:r>
              <a:rPr lang="en-GB" dirty="0" smtClean="0"/>
              <a:t>Can substitute/add to MTX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Leflunomide - Dosing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Active metabolite responsible for pharmacologic activity</a:t>
            </a:r>
          </a:p>
          <a:p>
            <a:r>
              <a:rPr lang="en-GB" dirty="0" smtClean="0"/>
              <a:t>Half life of 2 weeks (loading dose)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Leflunomide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Diarrhea</a:t>
            </a:r>
          </a:p>
          <a:p>
            <a:r>
              <a:rPr lang="en-GB" dirty="0" smtClean="0"/>
              <a:t>Rash</a:t>
            </a:r>
          </a:p>
          <a:p>
            <a:r>
              <a:rPr lang="en-GB" dirty="0" smtClean="0"/>
              <a:t>Alopecia</a:t>
            </a:r>
          </a:p>
          <a:p>
            <a:r>
              <a:rPr lang="en-GB" dirty="0" smtClean="0"/>
              <a:t>Hepatitis</a:t>
            </a:r>
          </a:p>
          <a:p>
            <a:r>
              <a:rPr lang="en-GB" dirty="0" smtClean="0"/>
              <a:t>Pregnancy X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Leflunomide - Elimination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2 years for metabolite to be undetectable</a:t>
            </a:r>
          </a:p>
          <a:p>
            <a:r>
              <a:rPr lang="en-GB" dirty="0" smtClean="0"/>
              <a:t>Cholestyramine enhances elimination:</a:t>
            </a:r>
          </a:p>
          <a:p>
            <a:pPr lvl="1"/>
            <a:r>
              <a:rPr lang="en-GB" dirty="0" smtClean="0"/>
              <a:t>Planning family</a:t>
            </a:r>
          </a:p>
          <a:p>
            <a:pPr lvl="1"/>
            <a:r>
              <a:rPr lang="en-GB" dirty="0" smtClean="0"/>
              <a:t>Hepatotoxicity</a:t>
            </a:r>
          </a:p>
          <a:p>
            <a:pPr lvl="1"/>
            <a:r>
              <a:rPr lang="en-GB" dirty="0" smtClean="0"/>
              <a:t>Overdose</a:t>
            </a:r>
          </a:p>
          <a:p>
            <a:r>
              <a:rPr lang="en-GB" dirty="0" smtClean="0"/>
              <a:t>Alternative is activated charcoal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Minocycline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Useful adjunctive agent</a:t>
            </a:r>
          </a:p>
          <a:p>
            <a:r>
              <a:rPr lang="en-GB" dirty="0" smtClean="0"/>
              <a:t>Immunomodulatory and anti-inflammatory effects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Azathioprine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Approved for severe RA</a:t>
            </a:r>
          </a:p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GIT intolerance (most common)</a:t>
            </a:r>
          </a:p>
          <a:p>
            <a:pPr lvl="1"/>
            <a:r>
              <a:rPr lang="en-GB" dirty="0" smtClean="0"/>
              <a:t>Myelosuppression</a:t>
            </a:r>
          </a:p>
          <a:p>
            <a:pPr lvl="2"/>
            <a:r>
              <a:rPr lang="en-GB" dirty="0" smtClean="0"/>
              <a:t>Reversible</a:t>
            </a:r>
          </a:p>
          <a:p>
            <a:pPr lvl="2"/>
            <a:r>
              <a:rPr lang="en-GB" dirty="0" smtClean="0"/>
              <a:t>Increased risk with renal failure</a:t>
            </a:r>
          </a:p>
          <a:p>
            <a:r>
              <a:rPr lang="en-GB" dirty="0" smtClean="0"/>
              <a:t>Allopurinol increase toxicity (decreases elimination)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D-Penicillamine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Outdated (lengthy dose titration, toxicity)</a:t>
            </a:r>
          </a:p>
          <a:p>
            <a:pPr lvl="1"/>
            <a:r>
              <a:rPr lang="en-GB" dirty="0" smtClean="0"/>
              <a:t>6 months before therapeutic benefit</a:t>
            </a:r>
          </a:p>
          <a:p>
            <a:pPr lvl="1"/>
            <a:r>
              <a:rPr lang="en-GB" dirty="0" smtClean="0"/>
              <a:t>Rash, stomatitis, dysgeusia</a:t>
            </a:r>
          </a:p>
          <a:p>
            <a:pPr lvl="1"/>
            <a:r>
              <a:rPr lang="en-GB" dirty="0" smtClean="0"/>
              <a:t>Thrombocytopenia</a:t>
            </a:r>
          </a:p>
          <a:p>
            <a:pPr lvl="1"/>
            <a:r>
              <a:rPr lang="en-GB" dirty="0" smtClean="0"/>
              <a:t>Proteinuria</a:t>
            </a:r>
          </a:p>
          <a:p>
            <a:pPr lvl="1"/>
            <a:r>
              <a:rPr lang="en-GB" dirty="0" smtClean="0"/>
              <a:t>Renal toxicity</a:t>
            </a:r>
          </a:p>
          <a:p>
            <a:pPr lvl="1"/>
            <a:r>
              <a:rPr lang="en-GB" dirty="0" smtClean="0"/>
              <a:t>Autoimmune syndromes (SLE, myasthenia gravis, polymyositis, Goodpasture syndrome)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Combination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Associated with improved outcomes</a:t>
            </a:r>
          </a:p>
          <a:p>
            <a:pPr lvl="1"/>
            <a:r>
              <a:rPr lang="en-GB" dirty="0" smtClean="0"/>
              <a:t>Different pharmacological or site of action</a:t>
            </a:r>
          </a:p>
          <a:p>
            <a:pPr lvl="1"/>
            <a:r>
              <a:rPr lang="en-GB" dirty="0" smtClean="0"/>
              <a:t>Lower doses of individual drugs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Combination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Examples;</a:t>
            </a:r>
          </a:p>
          <a:p>
            <a:pPr lvl="1"/>
            <a:r>
              <a:rPr lang="en-GB" dirty="0" smtClean="0"/>
              <a:t>MTX + HCQ (mod – high)</a:t>
            </a:r>
          </a:p>
          <a:p>
            <a:pPr lvl="1"/>
            <a:r>
              <a:rPr lang="en-GB" dirty="0" smtClean="0"/>
              <a:t>MTX + LEF (high)</a:t>
            </a:r>
          </a:p>
          <a:p>
            <a:pPr lvl="1"/>
            <a:r>
              <a:rPr lang="en-GB" dirty="0" smtClean="0"/>
              <a:t>MTX + SSZ (poor prognosis)</a:t>
            </a:r>
          </a:p>
          <a:p>
            <a:pPr lvl="1"/>
            <a:r>
              <a:rPr lang="en-GB" dirty="0" smtClean="0"/>
              <a:t>HCQ + SSZ (good prognosis)</a:t>
            </a:r>
          </a:p>
          <a:p>
            <a:pPr lvl="1"/>
            <a:r>
              <a:rPr lang="en-GB" dirty="0" smtClean="0"/>
              <a:t>MTZ + HCQ + SSZ (poor prognosis)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Biologic Agents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Etanercept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Uses:</a:t>
            </a:r>
          </a:p>
          <a:p>
            <a:pPr lvl="1"/>
            <a:r>
              <a:rPr lang="en-GB" dirty="0" smtClean="0"/>
              <a:t>Moderate -  severe RA with/ without MTX</a:t>
            </a:r>
          </a:p>
          <a:p>
            <a:pPr lvl="1"/>
            <a:r>
              <a:rPr lang="en-GB" dirty="0" smtClean="0"/>
              <a:t>Juvenile RA</a:t>
            </a:r>
          </a:p>
          <a:p>
            <a:pPr lvl="1"/>
            <a:r>
              <a:rPr lang="en-GB" dirty="0" smtClean="0"/>
              <a:t>Ankylosing spondylitis</a:t>
            </a:r>
          </a:p>
          <a:p>
            <a:pPr lvl="1"/>
            <a:r>
              <a:rPr lang="en-GB" dirty="0" smtClean="0"/>
              <a:t>Psoriatic arthritis, plaque psoriasis.</a:t>
            </a:r>
          </a:p>
          <a:p>
            <a:r>
              <a:rPr lang="en-GB" dirty="0" smtClean="0"/>
              <a:t>Soluble TNF receptor that binds TNF (inactivation)</a:t>
            </a:r>
          </a:p>
          <a:p>
            <a:r>
              <a:rPr lang="en-GB" dirty="0" smtClean="0"/>
              <a:t>Given subQ (response in 2 weeks)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Etanercept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Injection site reactions</a:t>
            </a:r>
          </a:p>
          <a:p>
            <a:r>
              <a:rPr lang="en-GB" dirty="0" smtClean="0"/>
              <a:t>URTI</a:t>
            </a:r>
          </a:p>
          <a:p>
            <a:r>
              <a:rPr lang="en-GB" dirty="0" smtClean="0"/>
              <a:t>Development of autoantibodies (ANA, dsDNA)</a:t>
            </a:r>
          </a:p>
          <a:p>
            <a:r>
              <a:rPr lang="en-GB" dirty="0" smtClean="0"/>
              <a:t>CHF exacerbation</a:t>
            </a:r>
          </a:p>
          <a:p>
            <a:r>
              <a:rPr lang="en-GB" dirty="0" smtClean="0"/>
              <a:t>Lymphoma</a:t>
            </a:r>
          </a:p>
          <a:p>
            <a:r>
              <a:rPr lang="en-GB" dirty="0" smtClean="0"/>
              <a:t>Serious infections (Immunosuppression)</a:t>
            </a:r>
          </a:p>
          <a:p>
            <a:pPr lvl="1"/>
            <a:r>
              <a:rPr lang="en-GB" dirty="0" smtClean="0"/>
              <a:t>Sepsis</a:t>
            </a:r>
          </a:p>
          <a:p>
            <a:pPr lvl="1"/>
            <a:r>
              <a:rPr lang="en-GB" dirty="0" smtClean="0"/>
              <a:t>TB, Mycobacterial</a:t>
            </a:r>
          </a:p>
          <a:p>
            <a:pPr lvl="1"/>
            <a:r>
              <a:rPr lang="en-GB" dirty="0" smtClean="0"/>
              <a:t>Fungal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Infliximab, Adalimumab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Infliximab:</a:t>
            </a:r>
          </a:p>
          <a:p>
            <a:pPr lvl="1"/>
            <a:r>
              <a:rPr lang="en-GB" dirty="0" smtClean="0"/>
              <a:t>Chimeric IgG antibody against TNF</a:t>
            </a:r>
          </a:p>
          <a:p>
            <a:pPr lvl="1"/>
            <a:r>
              <a:rPr lang="en-GB" dirty="0" smtClean="0"/>
              <a:t>Used for:</a:t>
            </a:r>
          </a:p>
          <a:p>
            <a:pPr lvl="2"/>
            <a:r>
              <a:rPr lang="en-GB" dirty="0" smtClean="0"/>
              <a:t>Crohn’s disease, ulcerative colitis</a:t>
            </a:r>
          </a:p>
          <a:p>
            <a:pPr lvl="2"/>
            <a:r>
              <a:rPr lang="en-GB" dirty="0" smtClean="0"/>
              <a:t>Ankylosing spondylitis</a:t>
            </a:r>
          </a:p>
          <a:p>
            <a:pPr lvl="2"/>
            <a:r>
              <a:rPr lang="en-GB" dirty="0" smtClean="0"/>
              <a:t>Psoriatic arthritis, plaque psoriasis</a:t>
            </a:r>
          </a:p>
          <a:p>
            <a:pPr lvl="2"/>
            <a:r>
              <a:rPr lang="en-GB" dirty="0" smtClean="0"/>
              <a:t>Moderate – severe RA,</a:t>
            </a:r>
          </a:p>
          <a:p>
            <a:pPr lvl="1"/>
            <a:r>
              <a:rPr lang="en-GB" dirty="0" smtClean="0"/>
              <a:t>Given IV</a:t>
            </a:r>
          </a:p>
          <a:p>
            <a:pPr lvl="1"/>
            <a:r>
              <a:rPr lang="en-GB" dirty="0" smtClean="0"/>
              <a:t>Given with MTX to prevent antibodies to infliximab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Infliximab, Adalimumab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Adalimumab:</a:t>
            </a:r>
          </a:p>
          <a:p>
            <a:pPr lvl="1"/>
            <a:r>
              <a:rPr lang="en-GB" dirty="0" smtClean="0"/>
              <a:t>Humanized IgG1 monoclonal antibody</a:t>
            </a:r>
          </a:p>
          <a:p>
            <a:pPr lvl="1"/>
            <a:r>
              <a:rPr lang="en-GB" dirty="0" smtClean="0"/>
              <a:t>Given subQ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Infliximab, Adalimumab -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Similar to etanercept</a:t>
            </a:r>
          </a:p>
          <a:p>
            <a:r>
              <a:rPr lang="en-GB" dirty="0" smtClean="0"/>
              <a:t>Antibodies to infliximab, adalimumab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Certolizumab, Golimumab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Similar efficacy</a:t>
            </a:r>
          </a:p>
          <a:p>
            <a:r>
              <a:rPr lang="en-GB" dirty="0" smtClean="0"/>
              <a:t>Certolizumab:</a:t>
            </a:r>
          </a:p>
          <a:p>
            <a:pPr lvl="1"/>
            <a:r>
              <a:rPr lang="en-GB" dirty="0" smtClean="0"/>
              <a:t>Pegylated Fab portion</a:t>
            </a:r>
          </a:p>
          <a:p>
            <a:pPr lvl="1"/>
            <a:r>
              <a:rPr lang="en-GB" dirty="0" smtClean="0"/>
              <a:t>Used for:</a:t>
            </a:r>
          </a:p>
          <a:p>
            <a:pPr lvl="2"/>
            <a:r>
              <a:rPr lang="en-GB" dirty="0" smtClean="0"/>
              <a:t>Moderately to severely active RA</a:t>
            </a:r>
          </a:p>
          <a:p>
            <a:pPr lvl="2"/>
            <a:r>
              <a:rPr lang="en-GB" dirty="0" smtClean="0"/>
              <a:t>Crohn’s disease</a:t>
            </a:r>
          </a:p>
          <a:p>
            <a:pPr lvl="1"/>
            <a:r>
              <a:rPr lang="en-GB" dirty="0" smtClean="0"/>
              <a:t>Half life of 2 weeks (monthly)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Certolizumab, Golimumab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Golimumab:</a:t>
            </a:r>
          </a:p>
          <a:p>
            <a:pPr lvl="1"/>
            <a:r>
              <a:rPr lang="en-GB" dirty="0" smtClean="0"/>
              <a:t>Human IgG1 monoclonal TNF </a:t>
            </a:r>
            <a:r>
              <a:rPr lang="el-GR" dirty="0" smtClean="0"/>
              <a:t>α</a:t>
            </a:r>
            <a:r>
              <a:rPr lang="en-GB" dirty="0" smtClean="0"/>
              <a:t> antibody</a:t>
            </a:r>
          </a:p>
          <a:p>
            <a:pPr lvl="1"/>
            <a:r>
              <a:rPr lang="en-GB" dirty="0" smtClean="0"/>
              <a:t>binds to soluble &amp; transmembrane TNF</a:t>
            </a:r>
          </a:p>
          <a:p>
            <a:pPr lvl="1"/>
            <a:r>
              <a:rPr lang="en-GB" dirty="0" smtClean="0"/>
              <a:t>Used for:</a:t>
            </a:r>
          </a:p>
          <a:p>
            <a:pPr lvl="2"/>
            <a:r>
              <a:rPr lang="en-GB" dirty="0" smtClean="0"/>
              <a:t>Moderate to severe active RA (with MTX)</a:t>
            </a:r>
          </a:p>
          <a:p>
            <a:pPr lvl="2"/>
            <a:r>
              <a:rPr lang="en-GB" dirty="0" smtClean="0"/>
              <a:t>Psoriatic arthritis</a:t>
            </a:r>
          </a:p>
          <a:p>
            <a:pPr lvl="2"/>
            <a:r>
              <a:rPr lang="en-GB" dirty="0" smtClean="0"/>
              <a:t>Ankylosing spondylitis.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Certolizumab, Golimumab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Well tolerarated</a:t>
            </a:r>
          </a:p>
          <a:p>
            <a:r>
              <a:rPr lang="en-GB" dirty="0" smtClean="0"/>
              <a:t>Similar safety profiles to other anti-TNF agents.</a:t>
            </a:r>
          </a:p>
          <a:p>
            <a:r>
              <a:rPr lang="en-GB" dirty="0" smtClean="0"/>
              <a:t>Certolizumab:</a:t>
            </a:r>
          </a:p>
          <a:p>
            <a:pPr lvl="1"/>
            <a:r>
              <a:rPr lang="en-GB" dirty="0" smtClean="0"/>
              <a:t>Urinary tract infections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Anakinra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IL-1 receptor antagonist</a:t>
            </a:r>
          </a:p>
          <a:p>
            <a:r>
              <a:rPr lang="en-GB" dirty="0" smtClean="0"/>
              <a:t>Given daily subQ</a:t>
            </a:r>
          </a:p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Injection site reaction</a:t>
            </a:r>
          </a:p>
          <a:p>
            <a:pPr lvl="1"/>
            <a:r>
              <a:rPr lang="en-GB" dirty="0" smtClean="0"/>
              <a:t>Neutropenia, severe infections</a:t>
            </a:r>
          </a:p>
          <a:p>
            <a:r>
              <a:rPr lang="en-GB" dirty="0" smtClean="0"/>
              <a:t>Not combined with anti-TNF</a:t>
            </a:r>
          </a:p>
          <a:p>
            <a:r>
              <a:rPr lang="en-GB" dirty="0" smtClean="0"/>
              <a:t>Less effective than anti-TNF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Abatacept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Selective costimulation inhibitor of T-cell activation</a:t>
            </a:r>
          </a:p>
          <a:p>
            <a:r>
              <a:rPr lang="en-GB" dirty="0" smtClean="0"/>
              <a:t>Not combined with TNF antagonists</a:t>
            </a:r>
          </a:p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Infections: pneumonia, cellulitis, UTI, pyelonephritis</a:t>
            </a:r>
          </a:p>
          <a:p>
            <a:pPr lvl="1"/>
            <a:r>
              <a:rPr lang="en-GB" dirty="0" smtClean="0"/>
              <a:t>Malignancy</a:t>
            </a:r>
          </a:p>
          <a:p>
            <a:pPr lvl="1"/>
            <a:r>
              <a:rPr lang="en-GB" dirty="0" smtClean="0"/>
              <a:t>Exacerbates COPD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Rituximab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Chimeric monoclonal antibody binds to CD20 on B cells</a:t>
            </a:r>
          </a:p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Infusion reactions</a:t>
            </a:r>
          </a:p>
          <a:p>
            <a:pPr lvl="2"/>
            <a:r>
              <a:rPr lang="en-GB" dirty="0" smtClean="0"/>
              <a:t>Premedicate with IV methylprednisolone</a:t>
            </a:r>
          </a:p>
          <a:p>
            <a:pPr lvl="1"/>
            <a:r>
              <a:rPr lang="en-GB" dirty="0" smtClean="0"/>
              <a:t>Serious infections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Tocilizumab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Humanized anti-IL-6 receptor antibody</a:t>
            </a:r>
          </a:p>
          <a:p>
            <a:r>
              <a:rPr lang="en-GB" dirty="0" smtClean="0"/>
              <a:t>Not combined with anti-TNF</a:t>
            </a:r>
          </a:p>
          <a:p>
            <a:r>
              <a:rPr lang="en-GB" dirty="0" smtClean="0"/>
              <a:t>Adverse Effects:</a:t>
            </a:r>
          </a:p>
          <a:p>
            <a:pPr lvl="1"/>
            <a:r>
              <a:rPr lang="en-GB" dirty="0" smtClean="0"/>
              <a:t>Severe infections: TB, pneumonia, herpes zoster</a:t>
            </a:r>
          </a:p>
          <a:p>
            <a:pPr lvl="1"/>
            <a:r>
              <a:rPr lang="en-GB" dirty="0" smtClean="0"/>
              <a:t>GIT perforation (diverticulitis)</a:t>
            </a:r>
          </a:p>
          <a:p>
            <a:pPr lvl="1"/>
            <a:r>
              <a:rPr lang="en-GB" dirty="0" smtClean="0"/>
              <a:t>Neutropenia, thrombocytopenia</a:t>
            </a:r>
          </a:p>
          <a:p>
            <a:pPr lvl="1"/>
            <a:r>
              <a:rPr lang="en-GB" dirty="0" smtClean="0"/>
              <a:t>Increased liver enzymes, lipid abnormalities</a:t>
            </a:r>
          </a:p>
          <a:p>
            <a:pPr lvl="1"/>
            <a:r>
              <a:rPr lang="en-GB" dirty="0" smtClean="0"/>
              <a:t>Hypertension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Corticosteroids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 unremitting disease</a:t>
            </a:r>
          </a:p>
          <a:p>
            <a:r>
              <a:rPr lang="en-GB" dirty="0" smtClean="0"/>
              <a:t>Lowest effective dose for shortest duration</a:t>
            </a:r>
          </a:p>
          <a:p>
            <a:r>
              <a:rPr lang="en-GB" dirty="0" smtClean="0"/>
              <a:t>Rapid onset of action</a:t>
            </a:r>
          </a:p>
          <a:p>
            <a:r>
              <a:rPr lang="en-GB" dirty="0" smtClean="0"/>
              <a:t>Taper down</a:t>
            </a:r>
          </a:p>
          <a:p>
            <a:r>
              <a:rPr lang="en-GB" dirty="0" smtClean="0"/>
              <a:t>Provide bridge therapy until DMARDs become effective.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Corticosteroids -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Give intermediate or short acting</a:t>
            </a:r>
          </a:p>
          <a:p>
            <a:r>
              <a:rPr lang="en-GB" dirty="0" smtClean="0"/>
              <a:t>Given BD (divided dose)</a:t>
            </a:r>
          </a:p>
          <a:p>
            <a:pPr lvl="1"/>
            <a:r>
              <a:rPr lang="en-GB" dirty="0" smtClean="0"/>
              <a:t>Anti-inflammatory effect dampens after 12 hours</a:t>
            </a:r>
          </a:p>
          <a:p>
            <a:r>
              <a:rPr lang="en-GB" dirty="0" smtClean="0"/>
              <a:t>If OD, give in evening</a:t>
            </a:r>
          </a:p>
          <a:p>
            <a:pPr lvl="1"/>
            <a:r>
              <a:rPr lang="en-GB" dirty="0" smtClean="0"/>
              <a:t>Proinflammatory surge at night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Steroid Induced Osteoporosis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Chronic therapy</a:t>
            </a:r>
          </a:p>
          <a:p>
            <a:r>
              <a:rPr lang="en-GB" dirty="0" smtClean="0"/>
              <a:t>Inhibits bone formation, enhances bone resorption</a:t>
            </a:r>
          </a:p>
          <a:p>
            <a:r>
              <a:rPr lang="en-GB" dirty="0" smtClean="0"/>
              <a:t>Prevention &amp; Treatment:</a:t>
            </a:r>
          </a:p>
          <a:p>
            <a:pPr lvl="1"/>
            <a:r>
              <a:rPr lang="en-GB" dirty="0" smtClean="0"/>
              <a:t>Ca</a:t>
            </a:r>
            <a:r>
              <a:rPr lang="en-GB" baseline="30000" dirty="0" smtClean="0"/>
              <a:t>2+</a:t>
            </a:r>
            <a:r>
              <a:rPr lang="en-GB" dirty="0" smtClean="0"/>
              <a:t>, vitamin D (maintain Ca</a:t>
            </a:r>
            <a:r>
              <a:rPr lang="en-GB" baseline="30000" dirty="0" smtClean="0"/>
              <a:t>2+</a:t>
            </a:r>
            <a:r>
              <a:rPr lang="en-GB" dirty="0" smtClean="0"/>
              <a:t> balance)</a:t>
            </a:r>
          </a:p>
          <a:p>
            <a:pPr lvl="1"/>
            <a:r>
              <a:rPr lang="en-GB" dirty="0" smtClean="0"/>
              <a:t>Bisphosphonates</a:t>
            </a:r>
          </a:p>
          <a:p>
            <a:pPr lvl="1"/>
            <a:r>
              <a:rPr lang="en-GB" dirty="0" smtClean="0"/>
              <a:t>HRT</a:t>
            </a:r>
          </a:p>
          <a:p>
            <a:pPr lvl="1"/>
            <a:r>
              <a:rPr lang="en-GB" dirty="0" smtClean="0"/>
              <a:t>Thiazide diuretics (hypercalciuria)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Intra-articular Steroids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Safe and effective</a:t>
            </a:r>
          </a:p>
          <a:p>
            <a:r>
              <a:rPr lang="en-GB" dirty="0" smtClean="0"/>
              <a:t>One or few joints (temporary flare)</a:t>
            </a:r>
          </a:p>
          <a:p>
            <a:r>
              <a:rPr lang="en-GB" dirty="0" smtClean="0"/>
              <a:t>Minimal systemic side effects</a:t>
            </a:r>
          </a:p>
          <a:p>
            <a:r>
              <a:rPr lang="en-GB" dirty="0" smtClean="0"/>
              <a:t>Immediate onset of action but short lived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1142</Words>
  <Application>Microsoft Office PowerPoint</Application>
  <PresentationFormat>On-screen Show (4:3)</PresentationFormat>
  <Paragraphs>295</Paragraphs>
  <Slides>48</Slides>
  <Notes>0</Notes>
  <HiddenSlides>6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Management of Rheumatoid Arthritis</vt:lpstr>
      <vt:lpstr>PowerPoint Presentation</vt:lpstr>
      <vt:lpstr>NSAIDs</vt:lpstr>
      <vt:lpstr>NSAIDs</vt:lpstr>
      <vt:lpstr>NSAIDs</vt:lpstr>
      <vt:lpstr>Traditional DMARDs</vt:lpstr>
      <vt:lpstr>Traditional DMARDs</vt:lpstr>
      <vt:lpstr>Hydroxychloroquine</vt:lpstr>
      <vt:lpstr>Hydroxychloroquine</vt:lpstr>
      <vt:lpstr>Hydroxychloroquine</vt:lpstr>
      <vt:lpstr>Hydroxychloroquine</vt:lpstr>
      <vt:lpstr>Sulfasalazine</vt:lpstr>
      <vt:lpstr>Sulfasalazine</vt:lpstr>
      <vt:lpstr>Gold Compounds</vt:lpstr>
      <vt:lpstr>Gold Compounds</vt:lpstr>
      <vt:lpstr>Gold Compounds - Toxicitiy</vt:lpstr>
      <vt:lpstr>Gold Compounds - Toxicities</vt:lpstr>
      <vt:lpstr>Methotrexate</vt:lpstr>
      <vt:lpstr>Methotrexate - Dosing</vt:lpstr>
      <vt:lpstr>Methotrexate – Adverse Effects</vt:lpstr>
      <vt:lpstr>Methotrexate – Folate/Folinic Acid</vt:lpstr>
      <vt:lpstr>Methotrexate – Drug Interaction</vt:lpstr>
      <vt:lpstr>Leflunomide</vt:lpstr>
      <vt:lpstr>Leflunomide - Dosing </vt:lpstr>
      <vt:lpstr>Leflunomide – Adverse Effects</vt:lpstr>
      <vt:lpstr>Leflunomide - Elimination</vt:lpstr>
      <vt:lpstr>Minocycline</vt:lpstr>
      <vt:lpstr>Azathioprine</vt:lpstr>
      <vt:lpstr>D-Penicillamine</vt:lpstr>
      <vt:lpstr>Combination Therapy</vt:lpstr>
      <vt:lpstr>Combination Therapy</vt:lpstr>
      <vt:lpstr>Biologic Agents</vt:lpstr>
      <vt:lpstr>Etanercept</vt:lpstr>
      <vt:lpstr>Etanercept – Adverse Effects</vt:lpstr>
      <vt:lpstr>Infliximab, Adalimumab</vt:lpstr>
      <vt:lpstr>Infliximab, Adalimumab</vt:lpstr>
      <vt:lpstr>Infliximab, Adalimumab - Adverse Effects</vt:lpstr>
      <vt:lpstr>Certolizumab, Golimumab</vt:lpstr>
      <vt:lpstr>Certolizumab, Golimumab</vt:lpstr>
      <vt:lpstr>Certolizumab, Golimumab – Adverse Effects</vt:lpstr>
      <vt:lpstr>Anakinra</vt:lpstr>
      <vt:lpstr>Abatacept</vt:lpstr>
      <vt:lpstr>Rituximab</vt:lpstr>
      <vt:lpstr>Tocilizumab</vt:lpstr>
      <vt:lpstr>Corticosteroids</vt:lpstr>
      <vt:lpstr>Corticosteroids - Dosing</vt:lpstr>
      <vt:lpstr>Steroid Induced Osteoporosis</vt:lpstr>
      <vt:lpstr>Intra-articular Steroids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Rheumatoid Arthritis</dc:title>
  <dc:creator>mohammed ezzi</dc:creator>
  <cp:lastModifiedBy>Shabir</cp:lastModifiedBy>
  <cp:revision>11</cp:revision>
  <dcterms:created xsi:type="dcterms:W3CDTF">2014-03-16T18:47:01Z</dcterms:created>
  <dcterms:modified xsi:type="dcterms:W3CDTF">2021-04-02T12:42:35Z</dcterms:modified>
</cp:coreProperties>
</file>