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7" r:id="rId3"/>
    <p:sldId id="358" r:id="rId4"/>
    <p:sldId id="258" r:id="rId5"/>
    <p:sldId id="359" r:id="rId6"/>
    <p:sldId id="266" r:id="rId7"/>
    <p:sldId id="259" r:id="rId8"/>
    <p:sldId id="264" r:id="rId9"/>
    <p:sldId id="261" r:id="rId10"/>
    <p:sldId id="265" r:id="rId11"/>
    <p:sldId id="277" r:id="rId12"/>
    <p:sldId id="268" r:id="rId13"/>
    <p:sldId id="274" r:id="rId14"/>
    <p:sldId id="273" r:id="rId15"/>
    <p:sldId id="272" r:id="rId16"/>
    <p:sldId id="280" r:id="rId17"/>
    <p:sldId id="282" r:id="rId18"/>
    <p:sldId id="284" r:id="rId19"/>
    <p:sldId id="287" r:id="rId20"/>
    <p:sldId id="294" r:id="rId21"/>
    <p:sldId id="296" r:id="rId22"/>
    <p:sldId id="298" r:id="rId23"/>
    <p:sldId id="306" r:id="rId24"/>
    <p:sldId id="309" r:id="rId25"/>
    <p:sldId id="311" r:id="rId26"/>
    <p:sldId id="313" r:id="rId27"/>
    <p:sldId id="317" r:id="rId28"/>
    <p:sldId id="319" r:id="rId29"/>
    <p:sldId id="320" r:id="rId30"/>
    <p:sldId id="324" r:id="rId31"/>
    <p:sldId id="326" r:id="rId32"/>
    <p:sldId id="328" r:id="rId33"/>
    <p:sldId id="333" r:id="rId34"/>
    <p:sldId id="353" r:id="rId35"/>
    <p:sldId id="344" r:id="rId36"/>
    <p:sldId id="346" r:id="rId37"/>
    <p:sldId id="35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507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11C0-2B11-40E3-BC98-489ED47E5537}" type="datetimeFigureOut">
              <a:rPr lang="en-GB" smtClean="0"/>
              <a:pPr/>
              <a:t>07/06/2014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1C567-F106-4B54-ABBE-B005870C425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USE OF PROSTAGLANDINS IN MEDICAL PRACTICE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Dr. Mohammed </a:t>
            </a:r>
            <a:r>
              <a:rPr lang="en-GB" dirty="0" err="1" smtClean="0"/>
              <a:t>Ezzi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Gynecological</a:t>
            </a:r>
            <a:r>
              <a:rPr lang="en-GB" dirty="0" smtClean="0"/>
              <a:t>/ </a:t>
            </a:r>
            <a:r>
              <a:rPr lang="en-GB" dirty="0" err="1" smtClean="0"/>
              <a:t>Obstretical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Termination of pregnancy:</a:t>
            </a:r>
          </a:p>
          <a:p>
            <a:pPr lvl="1"/>
            <a:r>
              <a:rPr lang="en-GB" dirty="0" err="1" smtClean="0"/>
              <a:t>gemeprost</a:t>
            </a:r>
            <a:r>
              <a:rPr lang="en-GB" dirty="0" smtClean="0"/>
              <a:t>, </a:t>
            </a:r>
            <a:r>
              <a:rPr lang="en-GB" dirty="0" err="1" smtClean="0"/>
              <a:t>misoprostol</a:t>
            </a:r>
            <a:r>
              <a:rPr lang="en-GB" dirty="0" smtClean="0"/>
              <a:t> </a:t>
            </a:r>
          </a:p>
          <a:p>
            <a:r>
              <a:rPr lang="en-GB" dirty="0"/>
              <a:t>I</a:t>
            </a:r>
            <a:r>
              <a:rPr lang="en-GB" dirty="0" smtClean="0"/>
              <a:t>nduction of labour:</a:t>
            </a:r>
          </a:p>
          <a:p>
            <a:pPr lvl="1"/>
            <a:r>
              <a:rPr lang="en-GB" dirty="0" err="1" smtClean="0"/>
              <a:t>dinoprostone</a:t>
            </a:r>
            <a:r>
              <a:rPr lang="en-GB" dirty="0" smtClean="0"/>
              <a:t>, </a:t>
            </a:r>
            <a:r>
              <a:rPr lang="en-GB" dirty="0" err="1" smtClean="0"/>
              <a:t>misoprostol</a:t>
            </a:r>
            <a:r>
              <a:rPr lang="en-GB" dirty="0" smtClean="0"/>
              <a:t> </a:t>
            </a:r>
          </a:p>
          <a:p>
            <a:r>
              <a:rPr lang="en-GB" dirty="0" smtClean="0"/>
              <a:t>Postpartum haemorrhage:</a:t>
            </a:r>
          </a:p>
          <a:p>
            <a:pPr lvl="1"/>
            <a:r>
              <a:rPr lang="en-GB" dirty="0" err="1" smtClean="0"/>
              <a:t>carboprost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Gastroinestinal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Ulcer prophylaxis due to NSAIDs:</a:t>
            </a:r>
          </a:p>
          <a:p>
            <a:pPr lvl="1"/>
            <a:r>
              <a:rPr lang="en-GB" dirty="0" err="1" smtClean="0"/>
              <a:t>misoprostol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Cardiovascular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Maintain patency of </a:t>
            </a:r>
            <a:r>
              <a:rPr lang="en-GB" dirty="0" err="1" smtClean="0"/>
              <a:t>ductus</a:t>
            </a:r>
            <a:r>
              <a:rPr lang="en-GB" dirty="0" smtClean="0"/>
              <a:t> </a:t>
            </a:r>
            <a:r>
              <a:rPr lang="en-GB" dirty="0" err="1" smtClean="0"/>
              <a:t>arteriosus</a:t>
            </a:r>
            <a:r>
              <a:rPr lang="en-GB" dirty="0" smtClean="0"/>
              <a:t> until surgical correction:</a:t>
            </a:r>
          </a:p>
          <a:p>
            <a:pPr lvl="1"/>
            <a:r>
              <a:rPr lang="en-GB" dirty="0" err="1" smtClean="0"/>
              <a:t>alprostadil</a:t>
            </a:r>
            <a:r>
              <a:rPr lang="en-GB" dirty="0" smtClean="0"/>
              <a:t> </a:t>
            </a:r>
          </a:p>
          <a:p>
            <a:r>
              <a:rPr lang="en-GB" dirty="0" smtClean="0"/>
              <a:t>Primary pulmonary hypertension:</a:t>
            </a:r>
          </a:p>
          <a:p>
            <a:pPr lvl="1"/>
            <a:r>
              <a:rPr lang="en-GB" dirty="0" err="1" smtClean="0"/>
              <a:t>epoprostenol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Opthalmic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Open angle Glaucoma:</a:t>
            </a:r>
          </a:p>
          <a:p>
            <a:pPr lvl="1"/>
            <a:r>
              <a:rPr lang="en-GB" dirty="0" err="1" smtClean="0"/>
              <a:t>latanoprost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Gemeprost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PGE1 analogue</a:t>
            </a:r>
          </a:p>
          <a:p>
            <a:r>
              <a:rPr lang="en-GB" dirty="0" smtClean="0"/>
              <a:t>Causes uterine contraction, softening of cervix.</a:t>
            </a:r>
          </a:p>
          <a:p>
            <a:r>
              <a:rPr lang="en-GB" dirty="0" smtClean="0"/>
              <a:t>Depresses </a:t>
            </a:r>
            <a:r>
              <a:rPr lang="en-GB" dirty="0"/>
              <a:t>placental and uterine blood </a:t>
            </a:r>
            <a:r>
              <a:rPr lang="en-GB" dirty="0" smtClean="0"/>
              <a:t>flow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Gemeprost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Therapeutic TOP (2</a:t>
            </a:r>
            <a:r>
              <a:rPr lang="en-GB" baseline="30000" dirty="0" smtClean="0"/>
              <a:t>nd</a:t>
            </a:r>
            <a:r>
              <a:rPr lang="en-GB" dirty="0" smtClean="0"/>
              <a:t> trimester)</a:t>
            </a:r>
            <a:endParaRPr lang="en-GB" dirty="0"/>
          </a:p>
          <a:p>
            <a:r>
              <a:rPr lang="en-GB" dirty="0" smtClean="0"/>
              <a:t>Not indicated for induction of labour</a:t>
            </a:r>
          </a:p>
          <a:p>
            <a:r>
              <a:rPr lang="en-GB" dirty="0" smtClean="0"/>
              <a:t>Inserted as a </a:t>
            </a:r>
            <a:r>
              <a:rPr lang="en-GB" dirty="0" err="1" smtClean="0"/>
              <a:t>pessary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Gemeprost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Vaginal bleeding</a:t>
            </a:r>
          </a:p>
          <a:p>
            <a:r>
              <a:rPr lang="en-GB" dirty="0" smtClean="0"/>
              <a:t>Nausea</a:t>
            </a:r>
            <a:r>
              <a:rPr lang="en-GB" dirty="0"/>
              <a:t>, vomiting, </a:t>
            </a:r>
            <a:r>
              <a:rPr lang="en-GB" dirty="0" smtClean="0"/>
              <a:t>diarrhoea</a:t>
            </a:r>
          </a:p>
          <a:p>
            <a:r>
              <a:rPr lang="en-GB" dirty="0" smtClean="0"/>
              <a:t>Muscle weakness</a:t>
            </a:r>
          </a:p>
          <a:p>
            <a:r>
              <a:rPr lang="en-GB" dirty="0" smtClean="0"/>
              <a:t>Uterine rupture (rare) – </a:t>
            </a:r>
            <a:r>
              <a:rPr lang="en-GB" dirty="0" err="1" smtClean="0"/>
              <a:t>multiparity</a:t>
            </a:r>
            <a:r>
              <a:rPr lang="en-GB" dirty="0" smtClean="0"/>
              <a:t>, uterine surgery</a:t>
            </a:r>
          </a:p>
          <a:p>
            <a:r>
              <a:rPr lang="en-GB" dirty="0" smtClean="0"/>
              <a:t>Severe hypotension, coronary spasms (rare).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Gemeprost</a:t>
            </a:r>
            <a:r>
              <a:rPr lang="en-GB" dirty="0" smtClean="0"/>
              <a:t> - Contraindications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Hypersensitivity</a:t>
            </a:r>
          </a:p>
          <a:p>
            <a:r>
              <a:rPr lang="en-GB" dirty="0" smtClean="0"/>
              <a:t>Renal impairment</a:t>
            </a:r>
          </a:p>
          <a:p>
            <a:r>
              <a:rPr lang="en-GB" dirty="0" smtClean="0"/>
              <a:t>Uterine fragility</a:t>
            </a:r>
          </a:p>
          <a:p>
            <a:r>
              <a:rPr lang="en-GB" dirty="0" smtClean="0"/>
              <a:t>Placenta </a:t>
            </a:r>
            <a:r>
              <a:rPr lang="en-GB" dirty="0" err="1" smtClean="0"/>
              <a:t>previa</a:t>
            </a:r>
            <a:endParaRPr lang="en-GB" dirty="0" smtClean="0"/>
          </a:p>
          <a:p>
            <a:r>
              <a:rPr lang="en-GB" dirty="0" err="1" smtClean="0"/>
              <a:t>Oxytocin</a:t>
            </a:r>
            <a:r>
              <a:rPr lang="en-GB" dirty="0" smtClean="0"/>
              <a:t> potentiates action of </a:t>
            </a:r>
            <a:r>
              <a:rPr lang="en-GB" dirty="0" err="1" smtClean="0"/>
              <a:t>gemeprost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Gemeprost</a:t>
            </a:r>
            <a:r>
              <a:rPr lang="en-GB" dirty="0" smtClean="0"/>
              <a:t> - Toxicity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Relaxation </a:t>
            </a:r>
            <a:r>
              <a:rPr lang="en-GB" dirty="0"/>
              <a:t>of smooth </a:t>
            </a:r>
            <a:r>
              <a:rPr lang="en-GB" dirty="0" smtClean="0"/>
              <a:t>muscle:</a:t>
            </a:r>
          </a:p>
          <a:p>
            <a:pPr lvl="1"/>
            <a:r>
              <a:rPr lang="en-GB" dirty="0" smtClean="0"/>
              <a:t>Hypotension</a:t>
            </a:r>
          </a:p>
          <a:p>
            <a:pPr lvl="1"/>
            <a:r>
              <a:rPr lang="en-GB" dirty="0" smtClean="0"/>
              <a:t>CNS depression</a:t>
            </a:r>
          </a:p>
          <a:p>
            <a:pPr lvl="1"/>
            <a:r>
              <a:rPr lang="en-GB" dirty="0" smtClean="0"/>
              <a:t>Dyspnoea</a:t>
            </a:r>
          </a:p>
          <a:p>
            <a:pPr lvl="1"/>
            <a:r>
              <a:rPr lang="en-GB" dirty="0" smtClean="0"/>
              <a:t>Bloody diarrhoea.</a:t>
            </a:r>
          </a:p>
          <a:p>
            <a:r>
              <a:rPr lang="en-GB" dirty="0" smtClean="0"/>
              <a:t> Symptomatic treatment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Misoprostol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PGE1 analogue</a:t>
            </a:r>
          </a:p>
          <a:p>
            <a:r>
              <a:rPr lang="en-GB" dirty="0" smtClean="0"/>
              <a:t>Protects gastro-duodenal mucosa:</a:t>
            </a:r>
          </a:p>
          <a:p>
            <a:pPr lvl="1"/>
            <a:r>
              <a:rPr lang="en-GB" dirty="0" smtClean="0"/>
              <a:t>Inhibits basal, stimulated, nocturnal acid secretion</a:t>
            </a:r>
          </a:p>
          <a:p>
            <a:pPr lvl="1"/>
            <a:r>
              <a:rPr lang="en-GB" dirty="0" smtClean="0"/>
              <a:t>Reduces volume, </a:t>
            </a:r>
            <a:r>
              <a:rPr lang="en-GB" dirty="0" err="1" smtClean="0"/>
              <a:t>proteolytic</a:t>
            </a:r>
            <a:r>
              <a:rPr lang="en-GB" dirty="0" smtClean="0"/>
              <a:t> action of gastric secretions</a:t>
            </a:r>
          </a:p>
          <a:p>
            <a:pPr lvl="1"/>
            <a:r>
              <a:rPr lang="en-GB" dirty="0" smtClean="0"/>
              <a:t>Increases bicarbonate, mucus secretion.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Misoprostol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Healing of NSAID induced gastro-duodenal ulcers</a:t>
            </a:r>
          </a:p>
          <a:p>
            <a:r>
              <a:rPr lang="en-GB" dirty="0" smtClean="0"/>
              <a:t>Prophylaxis of NSAID-induced ulcers.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Misoprostol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Anaphylaxis</a:t>
            </a:r>
          </a:p>
          <a:p>
            <a:r>
              <a:rPr lang="en-GB" dirty="0" smtClean="0"/>
              <a:t>Dizziness</a:t>
            </a:r>
          </a:p>
          <a:p>
            <a:r>
              <a:rPr lang="en-GB" dirty="0" smtClean="0"/>
              <a:t>Diarrhoea, dyspepsia, cramps</a:t>
            </a:r>
          </a:p>
          <a:p>
            <a:r>
              <a:rPr lang="en-GB" dirty="0" smtClean="0"/>
              <a:t>Abnormal uterine contraction</a:t>
            </a:r>
          </a:p>
          <a:p>
            <a:r>
              <a:rPr lang="en-GB" dirty="0" smtClean="0"/>
              <a:t>Incomplete abortion</a:t>
            </a:r>
          </a:p>
          <a:p>
            <a:r>
              <a:rPr lang="en-GB" dirty="0" smtClean="0"/>
              <a:t>Uterine rupture</a:t>
            </a:r>
          </a:p>
          <a:p>
            <a:r>
              <a:rPr lang="en-GB" dirty="0" smtClean="0"/>
              <a:t>Dysmenorrhoea, DUB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Misoprostol</a:t>
            </a:r>
            <a:r>
              <a:rPr lang="en-GB" dirty="0" smtClean="0"/>
              <a:t> - Pregnancy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Contraindicated</a:t>
            </a:r>
          </a:p>
          <a:p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trimester:</a:t>
            </a:r>
          </a:p>
          <a:p>
            <a:pPr lvl="1"/>
            <a:r>
              <a:rPr lang="en-GB" dirty="0" err="1" smtClean="0"/>
              <a:t>Möbius</a:t>
            </a:r>
            <a:r>
              <a:rPr lang="en-GB" dirty="0" smtClean="0"/>
              <a:t> sequence (CN VI &amp; VII palsy)</a:t>
            </a:r>
          </a:p>
          <a:p>
            <a:pPr lvl="1"/>
            <a:r>
              <a:rPr lang="en-GB" dirty="0" smtClean="0"/>
              <a:t>Terminal transverse limb defects</a:t>
            </a:r>
          </a:p>
          <a:p>
            <a:r>
              <a:rPr lang="en-GB" dirty="0" smtClean="0"/>
              <a:t>Uterine rupture</a:t>
            </a:r>
          </a:p>
          <a:p>
            <a:r>
              <a:rPr lang="en-GB" dirty="0" smtClean="0"/>
              <a:t>Lactation - Diarrhoea in infant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Misoprostol</a:t>
            </a:r>
            <a:r>
              <a:rPr lang="en-GB" dirty="0" smtClean="0"/>
              <a:t> – Drug Interactions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NSAIDs: increase in </a:t>
            </a:r>
            <a:r>
              <a:rPr lang="en-GB" dirty="0" err="1" smtClean="0"/>
              <a:t>transaminase</a:t>
            </a:r>
            <a:r>
              <a:rPr lang="en-GB" dirty="0" smtClean="0"/>
              <a:t>, peripheral oedema</a:t>
            </a:r>
          </a:p>
          <a:p>
            <a:r>
              <a:rPr lang="en-GB" dirty="0" smtClean="0"/>
              <a:t>Increase in </a:t>
            </a:r>
            <a:r>
              <a:rPr lang="en-GB" dirty="0" err="1" smtClean="0"/>
              <a:t>propanolol</a:t>
            </a:r>
            <a:r>
              <a:rPr lang="en-GB" dirty="0" smtClean="0"/>
              <a:t> concentration</a:t>
            </a:r>
          </a:p>
          <a:p>
            <a:r>
              <a:rPr lang="en-GB" dirty="0" smtClean="0"/>
              <a:t>Increased diarrhoea if taken with magnesium based antacids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Dinoprostone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PGE</a:t>
            </a:r>
            <a:r>
              <a:rPr lang="en-GB" baseline="-25000" dirty="0" smtClean="0"/>
              <a:t>2 </a:t>
            </a:r>
            <a:r>
              <a:rPr lang="en-GB" dirty="0" smtClean="0"/>
              <a:t>analogue</a:t>
            </a:r>
          </a:p>
          <a:p>
            <a:r>
              <a:rPr lang="en-GB" dirty="0" smtClean="0"/>
              <a:t>Induces  uterine contraction (any pregnancy stage)</a:t>
            </a:r>
          </a:p>
          <a:p>
            <a:r>
              <a:rPr lang="en-GB" dirty="0" err="1" smtClean="0"/>
              <a:t>Vasodilation</a:t>
            </a:r>
            <a:endParaRPr lang="en-GB" dirty="0" smtClean="0"/>
          </a:p>
          <a:p>
            <a:r>
              <a:rPr lang="en-GB" dirty="0" err="1" smtClean="0"/>
              <a:t>Bronchodilation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Dinoprostone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Oxytocic</a:t>
            </a:r>
            <a:r>
              <a:rPr lang="en-GB" dirty="0" smtClean="0"/>
              <a:t>.</a:t>
            </a:r>
          </a:p>
          <a:p>
            <a:r>
              <a:rPr lang="en-GB" dirty="0" smtClean="0"/>
              <a:t>Induction of labour</a:t>
            </a:r>
          </a:p>
          <a:p>
            <a:pPr lvl="1"/>
            <a:r>
              <a:rPr lang="en-GB" dirty="0" smtClean="0"/>
              <a:t>Vaginal </a:t>
            </a:r>
            <a:r>
              <a:rPr lang="en-GB" dirty="0" err="1" smtClean="0"/>
              <a:t>pessaries</a:t>
            </a:r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Dinoprostone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Hypertension, cardiac arrest</a:t>
            </a:r>
          </a:p>
          <a:p>
            <a:r>
              <a:rPr lang="en-GB" dirty="0" smtClean="0"/>
              <a:t>Diarrhoea</a:t>
            </a:r>
          </a:p>
          <a:p>
            <a:r>
              <a:rPr lang="en-GB" dirty="0" smtClean="0"/>
              <a:t>Back pain</a:t>
            </a:r>
          </a:p>
          <a:p>
            <a:r>
              <a:rPr lang="en-GB" dirty="0" smtClean="0"/>
              <a:t>Uterine rupture</a:t>
            </a:r>
          </a:p>
          <a:p>
            <a:r>
              <a:rPr lang="en-GB" dirty="0" smtClean="0"/>
              <a:t>Asthma</a:t>
            </a:r>
          </a:p>
          <a:p>
            <a:r>
              <a:rPr lang="en-GB" dirty="0" smtClean="0"/>
              <a:t>DIC (rare)</a:t>
            </a:r>
          </a:p>
          <a:p>
            <a:r>
              <a:rPr lang="en-GB" dirty="0" smtClean="0"/>
              <a:t>Potentiates effects of </a:t>
            </a:r>
            <a:r>
              <a:rPr lang="en-GB" dirty="0" err="1" smtClean="0"/>
              <a:t>oxytocin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Dinoprostone</a:t>
            </a:r>
            <a:r>
              <a:rPr lang="en-GB" dirty="0" smtClean="0"/>
              <a:t> - Contraindications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CS or uterine surgery</a:t>
            </a:r>
          </a:p>
          <a:p>
            <a:r>
              <a:rPr lang="en-GB" dirty="0" smtClean="0"/>
              <a:t>CPD</a:t>
            </a:r>
          </a:p>
          <a:p>
            <a:r>
              <a:rPr lang="en-GB" dirty="0" err="1" smtClean="0"/>
              <a:t>Fetal</a:t>
            </a:r>
            <a:r>
              <a:rPr lang="en-GB" dirty="0" smtClean="0"/>
              <a:t> </a:t>
            </a:r>
            <a:r>
              <a:rPr lang="en-GB" dirty="0" err="1" smtClean="0"/>
              <a:t>malpresentation</a:t>
            </a:r>
            <a:endParaRPr lang="en-GB" dirty="0" smtClean="0"/>
          </a:p>
          <a:p>
            <a:r>
              <a:rPr lang="en-GB" dirty="0" smtClean="0"/>
              <a:t>Traumatic delivery</a:t>
            </a:r>
          </a:p>
          <a:p>
            <a:r>
              <a:rPr lang="en-GB" dirty="0" smtClean="0"/>
              <a:t>Grand </a:t>
            </a:r>
            <a:r>
              <a:rPr lang="en-GB" dirty="0" err="1" smtClean="0"/>
              <a:t>multiparae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Carboprost</a:t>
            </a:r>
            <a:r>
              <a:rPr lang="en-GB" dirty="0" smtClean="0"/>
              <a:t> </a:t>
            </a:r>
            <a:r>
              <a:rPr lang="en-GB" dirty="0" err="1" smtClean="0"/>
              <a:t>tromethamine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Synthetic analogue of </a:t>
            </a:r>
            <a:r>
              <a:rPr lang="en-GB" dirty="0" err="1" smtClean="0"/>
              <a:t>dinoprost</a:t>
            </a:r>
            <a:r>
              <a:rPr lang="en-GB" dirty="0" smtClean="0"/>
              <a:t> (PGF</a:t>
            </a:r>
            <a:r>
              <a:rPr lang="en-GB" baseline="-25000" dirty="0" smtClean="0"/>
              <a:t>2</a:t>
            </a:r>
            <a:r>
              <a:rPr lang="el-GR" baseline="-25000" dirty="0" smtClean="0"/>
              <a:t>α</a:t>
            </a:r>
            <a:r>
              <a:rPr lang="en-GB" dirty="0" smtClean="0"/>
              <a:t>)</a:t>
            </a:r>
          </a:p>
          <a:p>
            <a:r>
              <a:rPr lang="en-GB" dirty="0" smtClean="0"/>
              <a:t>Prolonged uterine stimulant</a:t>
            </a:r>
          </a:p>
          <a:p>
            <a:pPr lvl="1"/>
            <a:r>
              <a:rPr lang="en-GB" dirty="0" smtClean="0"/>
              <a:t>Similar to post delivery</a:t>
            </a:r>
          </a:p>
          <a:p>
            <a:pPr lvl="1"/>
            <a:r>
              <a:rPr lang="en-GB" dirty="0" smtClean="0"/>
              <a:t>Provide </a:t>
            </a:r>
            <a:r>
              <a:rPr lang="en-GB" dirty="0" err="1" smtClean="0"/>
              <a:t>hemostasis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Carboprost</a:t>
            </a:r>
            <a:r>
              <a:rPr lang="en-GB" dirty="0" smtClean="0"/>
              <a:t> </a:t>
            </a:r>
            <a:r>
              <a:rPr lang="en-GB" dirty="0" err="1" smtClean="0"/>
              <a:t>tromethamine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Refractory post-partum haemorrhage due to uterine </a:t>
            </a:r>
            <a:r>
              <a:rPr lang="en-GB" dirty="0" err="1" smtClean="0"/>
              <a:t>atony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Deep IM injection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Carboprost</a:t>
            </a:r>
            <a:r>
              <a:rPr lang="en-GB" dirty="0" smtClean="0"/>
              <a:t> </a:t>
            </a:r>
            <a:r>
              <a:rPr lang="en-GB" dirty="0" err="1" smtClean="0"/>
              <a:t>tromethamine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Transient, reversible</a:t>
            </a:r>
          </a:p>
          <a:p>
            <a:r>
              <a:rPr lang="en-GB" dirty="0" smtClean="0"/>
              <a:t>Contractile effect on smooth muscles</a:t>
            </a:r>
          </a:p>
          <a:p>
            <a:r>
              <a:rPr lang="en-GB" dirty="0" smtClean="0"/>
              <a:t>Septic shock, UTI</a:t>
            </a:r>
          </a:p>
          <a:p>
            <a:r>
              <a:rPr lang="en-GB" dirty="0" err="1" smtClean="0"/>
              <a:t>Thyrotoxic</a:t>
            </a:r>
            <a:r>
              <a:rPr lang="en-GB" dirty="0" smtClean="0"/>
              <a:t> crisis</a:t>
            </a:r>
          </a:p>
          <a:p>
            <a:r>
              <a:rPr lang="en-GB" dirty="0" smtClean="0"/>
              <a:t>Sleep disorder </a:t>
            </a:r>
          </a:p>
          <a:p>
            <a:r>
              <a:rPr lang="en-GB" dirty="0" err="1" smtClean="0"/>
              <a:t>Vasovagal</a:t>
            </a:r>
            <a:r>
              <a:rPr lang="en-GB" dirty="0" smtClean="0"/>
              <a:t> response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Carboprost</a:t>
            </a:r>
            <a:r>
              <a:rPr lang="en-GB" dirty="0" smtClean="0"/>
              <a:t> </a:t>
            </a:r>
            <a:r>
              <a:rPr lang="en-GB" dirty="0" err="1" smtClean="0"/>
              <a:t>tromethamine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Palpitations</a:t>
            </a:r>
          </a:p>
          <a:p>
            <a:r>
              <a:rPr lang="en-GB" dirty="0" smtClean="0"/>
              <a:t>Asthma</a:t>
            </a:r>
          </a:p>
          <a:p>
            <a:r>
              <a:rPr lang="en-GB" dirty="0" err="1" smtClean="0"/>
              <a:t>Hyperhidrosis</a:t>
            </a:r>
            <a:endParaRPr lang="en-GB" dirty="0" smtClean="0"/>
          </a:p>
          <a:p>
            <a:r>
              <a:rPr lang="en-GB" dirty="0" err="1" smtClean="0"/>
              <a:t>Torticollis</a:t>
            </a:r>
            <a:endParaRPr lang="en-GB" dirty="0" smtClean="0"/>
          </a:p>
          <a:p>
            <a:r>
              <a:rPr lang="en-GB" dirty="0" smtClean="0"/>
              <a:t>Uterine rupture</a:t>
            </a:r>
          </a:p>
          <a:p>
            <a:r>
              <a:rPr lang="en-GB" dirty="0" smtClean="0"/>
              <a:t>C/I: Pregnancy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Pharmacologic profile</a:t>
            </a:r>
          </a:p>
          <a:p>
            <a:pPr lvl="1"/>
            <a:r>
              <a:rPr lang="en-GB" dirty="0" err="1" smtClean="0"/>
              <a:t>Vasodilation</a:t>
            </a:r>
            <a:endParaRPr lang="en-GB" dirty="0" smtClean="0"/>
          </a:p>
          <a:p>
            <a:pPr lvl="1"/>
            <a:r>
              <a:rPr lang="en-GB" dirty="0" smtClean="0"/>
              <a:t>Inhibits platelet aggregation</a:t>
            </a:r>
          </a:p>
          <a:p>
            <a:pPr lvl="1"/>
            <a:r>
              <a:rPr lang="en-GB" dirty="0" smtClean="0"/>
              <a:t>Inhibits gastric secretion</a:t>
            </a:r>
          </a:p>
          <a:p>
            <a:pPr lvl="1"/>
            <a:r>
              <a:rPr lang="en-GB" dirty="0" smtClean="0"/>
              <a:t>Stimulates intestinal and uterine smooth muscle.</a:t>
            </a:r>
          </a:p>
          <a:p>
            <a:r>
              <a:rPr lang="en-GB" dirty="0" smtClean="0"/>
              <a:t>ED:</a:t>
            </a:r>
          </a:p>
          <a:p>
            <a:pPr lvl="1"/>
            <a:r>
              <a:rPr lang="en-GB" dirty="0" smtClean="0"/>
              <a:t>inhibits </a:t>
            </a:r>
            <a:r>
              <a:rPr lang="el-GR" dirty="0" smtClean="0"/>
              <a:t>α</a:t>
            </a:r>
            <a:r>
              <a:rPr lang="en-GB" baseline="-25000" dirty="0" smtClean="0"/>
              <a:t>1 </a:t>
            </a:r>
            <a:r>
              <a:rPr lang="en-GB" dirty="0" smtClean="0"/>
              <a:t>activity in penile tissue</a:t>
            </a:r>
          </a:p>
          <a:p>
            <a:pPr lvl="1"/>
            <a:r>
              <a:rPr lang="en-GB" dirty="0" err="1" smtClean="0"/>
              <a:t>cavernosal</a:t>
            </a:r>
            <a:r>
              <a:rPr lang="en-GB" dirty="0" smtClean="0"/>
              <a:t> smooth muscle relaxation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Erectile dysfunction:</a:t>
            </a:r>
          </a:p>
          <a:p>
            <a:pPr lvl="1"/>
            <a:r>
              <a:rPr lang="en-GB" dirty="0" smtClean="0"/>
              <a:t>Treatment</a:t>
            </a:r>
          </a:p>
          <a:p>
            <a:pPr lvl="1"/>
            <a:r>
              <a:rPr lang="en-GB" dirty="0" smtClean="0"/>
              <a:t>Adjunct in diagnosis</a:t>
            </a:r>
          </a:p>
          <a:p>
            <a:r>
              <a:rPr lang="en-GB" dirty="0" smtClean="0"/>
              <a:t>By direct </a:t>
            </a:r>
            <a:r>
              <a:rPr lang="en-GB" dirty="0" err="1" smtClean="0"/>
              <a:t>intracavernous</a:t>
            </a:r>
            <a:r>
              <a:rPr lang="en-GB" dirty="0" smtClean="0"/>
              <a:t> injection</a:t>
            </a:r>
          </a:p>
          <a:p>
            <a:pPr lvl="1"/>
            <a:r>
              <a:rPr lang="en-GB" dirty="0" smtClean="0"/>
              <a:t>OD with maximum X3 in a week</a:t>
            </a:r>
          </a:p>
          <a:p>
            <a:pPr lvl="1"/>
            <a:r>
              <a:rPr lang="en-GB" dirty="0" smtClean="0"/>
              <a:t>Erection that is satisfactory for intercourse (≤1hr)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Fungal infections</a:t>
            </a:r>
          </a:p>
          <a:p>
            <a:r>
              <a:rPr lang="en-GB" dirty="0" err="1" smtClean="0"/>
              <a:t>Paraesthesia</a:t>
            </a:r>
            <a:endParaRPr lang="en-GB" dirty="0" smtClean="0"/>
          </a:p>
          <a:p>
            <a:r>
              <a:rPr lang="en-GB" dirty="0" err="1" smtClean="0"/>
              <a:t>Mydriasis</a:t>
            </a:r>
            <a:endParaRPr lang="en-GB" dirty="0" smtClean="0"/>
          </a:p>
          <a:p>
            <a:r>
              <a:rPr lang="en-GB" dirty="0" smtClean="0"/>
              <a:t>Hypotension</a:t>
            </a:r>
          </a:p>
          <a:p>
            <a:r>
              <a:rPr lang="en-GB" dirty="0" err="1" smtClean="0"/>
              <a:t>Haematuria</a:t>
            </a:r>
            <a:endParaRPr lang="en-GB" dirty="0" smtClean="0"/>
          </a:p>
          <a:p>
            <a:r>
              <a:rPr lang="en-GB" dirty="0" err="1" smtClean="0"/>
              <a:t>Peyronie's</a:t>
            </a:r>
            <a:r>
              <a:rPr lang="en-GB" dirty="0" smtClean="0"/>
              <a:t> disease</a:t>
            </a:r>
          </a:p>
          <a:p>
            <a:r>
              <a:rPr lang="en-GB" dirty="0" err="1" smtClean="0"/>
              <a:t>Priapism</a:t>
            </a:r>
            <a:endParaRPr lang="en-GB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r>
              <a:rPr lang="en-GB" dirty="0" smtClean="0"/>
              <a:t> - Contraindication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Predisposition to </a:t>
            </a:r>
            <a:r>
              <a:rPr lang="en-GB" dirty="0" err="1" smtClean="0"/>
              <a:t>priapism</a:t>
            </a:r>
            <a:r>
              <a:rPr lang="en-GB" dirty="0" smtClean="0"/>
              <a:t>:</a:t>
            </a:r>
          </a:p>
          <a:p>
            <a:pPr lvl="1"/>
            <a:r>
              <a:rPr lang="en-GB" dirty="0" smtClean="0"/>
              <a:t>Sickle cell anaemia</a:t>
            </a:r>
          </a:p>
          <a:p>
            <a:pPr lvl="1"/>
            <a:r>
              <a:rPr lang="en-GB" dirty="0" smtClean="0"/>
              <a:t>Multiple myeloma, leukaemia</a:t>
            </a:r>
          </a:p>
          <a:p>
            <a:pPr lvl="1"/>
            <a:r>
              <a:rPr lang="en-GB" dirty="0" smtClean="0"/>
              <a:t>Anatomical deformation of penis</a:t>
            </a:r>
          </a:p>
          <a:p>
            <a:r>
              <a:rPr lang="en-GB" dirty="0" smtClean="0"/>
              <a:t>Sexual activity is contraindicated</a:t>
            </a:r>
          </a:p>
          <a:p>
            <a:r>
              <a:rPr lang="en-GB" dirty="0" err="1" smtClean="0"/>
              <a:t>Psychatric</a:t>
            </a:r>
            <a:r>
              <a:rPr lang="en-GB" dirty="0" smtClean="0"/>
              <a:t> disorder – potential for abuse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r>
              <a:rPr lang="en-GB" dirty="0" smtClean="0"/>
              <a:t> – Drug Interaction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Other ED treatment (</a:t>
            </a:r>
            <a:r>
              <a:rPr lang="en-GB" dirty="0" err="1" smtClean="0"/>
              <a:t>sildenafil</a:t>
            </a:r>
            <a:r>
              <a:rPr lang="en-GB" dirty="0" smtClean="0"/>
              <a:t>) - prolonged erections</a:t>
            </a:r>
          </a:p>
          <a:p>
            <a:r>
              <a:rPr lang="en-GB" dirty="0" err="1" smtClean="0"/>
              <a:t>Sympathomimetics</a:t>
            </a:r>
            <a:r>
              <a:rPr lang="en-GB" dirty="0" smtClean="0"/>
              <a:t> reduce effect.</a:t>
            </a:r>
          </a:p>
          <a:p>
            <a:r>
              <a:rPr lang="en-GB" dirty="0" err="1" smtClean="0"/>
              <a:t>Alprostadil</a:t>
            </a:r>
            <a:r>
              <a:rPr lang="en-GB" dirty="0" smtClean="0"/>
              <a:t> enhance effects of:</a:t>
            </a:r>
          </a:p>
          <a:p>
            <a:pPr lvl="1"/>
            <a:r>
              <a:rPr lang="en-GB" dirty="0" smtClean="0"/>
              <a:t>Antihypertensive</a:t>
            </a:r>
          </a:p>
          <a:p>
            <a:pPr lvl="1"/>
            <a:r>
              <a:rPr lang="en-GB" dirty="0" smtClean="0"/>
              <a:t>Vasodilators</a:t>
            </a:r>
          </a:p>
          <a:p>
            <a:pPr lvl="1"/>
            <a:r>
              <a:rPr lang="en-GB" dirty="0" smtClean="0"/>
              <a:t>Anticoagulants</a:t>
            </a:r>
          </a:p>
          <a:p>
            <a:pPr lvl="1"/>
            <a:r>
              <a:rPr lang="en-GB" dirty="0" err="1" smtClean="0"/>
              <a:t>Antiplatelet</a:t>
            </a:r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Alprostadil</a:t>
            </a:r>
            <a:r>
              <a:rPr lang="en-GB" dirty="0" smtClean="0"/>
              <a:t> - Overdose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Initial therapy by penile aspiration</a:t>
            </a:r>
          </a:p>
          <a:p>
            <a:r>
              <a:rPr lang="en-GB" dirty="0" err="1" smtClean="0"/>
              <a:t>Intracavernous</a:t>
            </a:r>
            <a:r>
              <a:rPr lang="en-GB" dirty="0" smtClean="0"/>
              <a:t> injection of </a:t>
            </a:r>
            <a:r>
              <a:rPr lang="el-GR" dirty="0" smtClean="0"/>
              <a:t>α</a:t>
            </a:r>
            <a:r>
              <a:rPr lang="en-GB" dirty="0" smtClean="0"/>
              <a:t> – </a:t>
            </a:r>
            <a:r>
              <a:rPr lang="en-GB" dirty="0" err="1" smtClean="0"/>
              <a:t>adrenergics</a:t>
            </a:r>
            <a:r>
              <a:rPr lang="en-GB" dirty="0" smtClean="0"/>
              <a:t>:</a:t>
            </a:r>
          </a:p>
          <a:p>
            <a:pPr lvl="1"/>
            <a:r>
              <a:rPr lang="en-GB" dirty="0" err="1" smtClean="0"/>
              <a:t>Phenylephrine</a:t>
            </a:r>
            <a:endParaRPr lang="en-GB" dirty="0" smtClean="0"/>
          </a:p>
          <a:p>
            <a:pPr lvl="1"/>
            <a:r>
              <a:rPr lang="en-GB" dirty="0" smtClean="0"/>
              <a:t>Adrenaline</a:t>
            </a:r>
          </a:p>
          <a:p>
            <a:pPr lvl="1"/>
            <a:r>
              <a:rPr lang="en-GB" dirty="0" err="1" smtClean="0"/>
              <a:t>Metaraminol</a:t>
            </a:r>
            <a:endParaRPr lang="en-GB" dirty="0" smtClean="0"/>
          </a:p>
          <a:p>
            <a:r>
              <a:rPr lang="en-GB" dirty="0" smtClean="0"/>
              <a:t>Surgical  - shunt procedure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Epoprostenol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Naturally occurring prostaglandin</a:t>
            </a:r>
          </a:p>
          <a:p>
            <a:r>
              <a:rPr lang="en-GB" dirty="0" smtClean="0"/>
              <a:t>Produced by blood vessel </a:t>
            </a:r>
            <a:r>
              <a:rPr lang="en-GB" dirty="0" err="1" smtClean="0"/>
              <a:t>intima</a:t>
            </a:r>
            <a:endParaRPr lang="en-GB" dirty="0" smtClean="0"/>
          </a:p>
          <a:p>
            <a:r>
              <a:rPr lang="en-GB" dirty="0" smtClean="0"/>
              <a:t>Most potent inhibitor of platelet aggregation</a:t>
            </a:r>
          </a:p>
          <a:p>
            <a:r>
              <a:rPr lang="en-GB" dirty="0" smtClean="0"/>
              <a:t>Potent vasodilator.</a:t>
            </a:r>
          </a:p>
          <a:p>
            <a:r>
              <a:rPr lang="en-GB" dirty="0" smtClean="0"/>
              <a:t>Actions via </a:t>
            </a:r>
            <a:r>
              <a:rPr lang="en-GB" dirty="0" err="1" smtClean="0"/>
              <a:t>adenylate</a:t>
            </a:r>
            <a:r>
              <a:rPr lang="en-GB" dirty="0" smtClean="0"/>
              <a:t> </a:t>
            </a:r>
            <a:r>
              <a:rPr lang="en-GB" dirty="0" err="1" smtClean="0"/>
              <a:t>cyclase</a:t>
            </a:r>
            <a:r>
              <a:rPr lang="en-GB" dirty="0" smtClean="0"/>
              <a:t> stimulation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Epoprostenol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Treatment of pulmonary arterial hypertension</a:t>
            </a:r>
          </a:p>
          <a:p>
            <a:r>
              <a:rPr lang="en-GB" dirty="0" smtClean="0"/>
              <a:t>Emergency haemodialysis when heparin is C/I</a:t>
            </a:r>
          </a:p>
          <a:p>
            <a:r>
              <a:rPr lang="en-GB" dirty="0" err="1" smtClean="0"/>
              <a:t>Continous</a:t>
            </a:r>
            <a:r>
              <a:rPr lang="en-GB" dirty="0" smtClean="0"/>
              <a:t> infusion</a:t>
            </a:r>
          </a:p>
          <a:p>
            <a:endParaRPr lang="en-GB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Epoprostenol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Thrombocytopenia, bleeding diathesis</a:t>
            </a:r>
          </a:p>
          <a:p>
            <a:r>
              <a:rPr lang="en-GB" dirty="0" smtClean="0"/>
              <a:t>Hypotension</a:t>
            </a:r>
          </a:p>
          <a:p>
            <a:r>
              <a:rPr lang="en-GB" dirty="0" smtClean="0"/>
              <a:t>Hyperthyroidism</a:t>
            </a:r>
          </a:p>
          <a:p>
            <a:r>
              <a:rPr lang="en-GB" dirty="0" smtClean="0"/>
              <a:t>Pulmonary </a:t>
            </a:r>
            <a:r>
              <a:rPr lang="en-GB" dirty="0" err="1" smtClean="0"/>
              <a:t>edema</a:t>
            </a:r>
            <a:endParaRPr lang="en-GB" dirty="0" smtClean="0"/>
          </a:p>
          <a:p>
            <a:r>
              <a:rPr lang="en-GB" dirty="0" err="1" smtClean="0"/>
              <a:t>Diarrhea</a:t>
            </a:r>
            <a:r>
              <a:rPr lang="en-GB" dirty="0" smtClean="0"/>
              <a:t>, abdominal colic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Epoprostenol</a:t>
            </a:r>
            <a:r>
              <a:rPr lang="en-GB" dirty="0" smtClean="0"/>
              <a:t> – Drug Interaction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Vasodilator effect augmented by other vasodilators</a:t>
            </a:r>
          </a:p>
          <a:p>
            <a:r>
              <a:rPr lang="en-GB" dirty="0" smtClean="0"/>
              <a:t>Reduce thrombolytic efficacy of t-PA</a:t>
            </a:r>
          </a:p>
          <a:p>
            <a:r>
              <a:rPr lang="en-GB" dirty="0" smtClean="0"/>
              <a:t>Increased risk of bleeding with </a:t>
            </a:r>
            <a:r>
              <a:rPr lang="en-GB" dirty="0" err="1" smtClean="0"/>
              <a:t>antiplatelets</a:t>
            </a:r>
            <a:endParaRPr lang="en-GB" dirty="0" smtClean="0"/>
          </a:p>
          <a:p>
            <a:r>
              <a:rPr lang="en-GB" dirty="0" smtClean="0"/>
              <a:t>Increase level of </a:t>
            </a:r>
            <a:r>
              <a:rPr lang="en-GB" dirty="0" err="1" smtClean="0"/>
              <a:t>digoxin</a:t>
            </a:r>
            <a:endParaRPr lang="en-GB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Latanoprost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PGF</a:t>
            </a:r>
            <a:r>
              <a:rPr lang="en-GB" baseline="-25000" dirty="0" smtClean="0"/>
              <a:t>2α</a:t>
            </a:r>
            <a:r>
              <a:rPr lang="en-GB" dirty="0" smtClean="0"/>
              <a:t>analogue</a:t>
            </a:r>
            <a:endParaRPr lang="en-GB" dirty="0" smtClean="0"/>
          </a:p>
          <a:p>
            <a:r>
              <a:rPr lang="en-GB" dirty="0" smtClean="0"/>
              <a:t>Reduces  </a:t>
            </a:r>
            <a:r>
              <a:rPr lang="en-GB" dirty="0" smtClean="0"/>
              <a:t>IOP by increasing </a:t>
            </a:r>
            <a:r>
              <a:rPr lang="en-GB" dirty="0" smtClean="0"/>
              <a:t>aqueous </a:t>
            </a:r>
            <a:r>
              <a:rPr lang="en-GB" dirty="0" err="1" smtClean="0"/>
              <a:t>humor</a:t>
            </a:r>
            <a:r>
              <a:rPr lang="en-GB" dirty="0" smtClean="0"/>
              <a:t> outflow.</a:t>
            </a:r>
            <a:endParaRPr lang="en-GB" dirty="0" smtClean="0"/>
          </a:p>
          <a:p>
            <a:r>
              <a:rPr lang="en-GB" dirty="0" smtClean="0"/>
              <a:t>Used </a:t>
            </a:r>
            <a:r>
              <a:rPr lang="en-GB" dirty="0" smtClean="0"/>
              <a:t>as </a:t>
            </a:r>
            <a:r>
              <a:rPr lang="en-GB" dirty="0" err="1" smtClean="0"/>
              <a:t>monotherapy</a:t>
            </a:r>
            <a:r>
              <a:rPr lang="en-GB" dirty="0" smtClean="0"/>
              <a:t> or </a:t>
            </a:r>
            <a:r>
              <a:rPr lang="en-GB" dirty="0" smtClean="0"/>
              <a:t>combined:</a:t>
            </a:r>
          </a:p>
          <a:p>
            <a:pPr lvl="1"/>
            <a:r>
              <a:rPr lang="el-GR" dirty="0" smtClean="0"/>
              <a:t>β</a:t>
            </a:r>
            <a:r>
              <a:rPr lang="en-GB" dirty="0" smtClean="0"/>
              <a:t> </a:t>
            </a:r>
            <a:r>
              <a:rPr lang="en-GB" dirty="0" smtClean="0"/>
              <a:t>adrenergic antagonist (</a:t>
            </a:r>
            <a:r>
              <a:rPr lang="en-GB" dirty="0" err="1" smtClean="0"/>
              <a:t>timolol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Adrenergic </a:t>
            </a:r>
            <a:r>
              <a:rPr lang="en-GB" dirty="0" smtClean="0"/>
              <a:t>agonist (</a:t>
            </a:r>
            <a:r>
              <a:rPr lang="en-GB" dirty="0" err="1" smtClean="0"/>
              <a:t>dipivalyl</a:t>
            </a:r>
            <a:r>
              <a:rPr lang="en-GB" dirty="0" smtClean="0"/>
              <a:t> epinephrine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Carbonic </a:t>
            </a:r>
            <a:r>
              <a:rPr lang="en-GB" dirty="0" err="1" smtClean="0"/>
              <a:t>anhydrase</a:t>
            </a:r>
            <a:r>
              <a:rPr lang="en-GB" dirty="0" smtClean="0"/>
              <a:t> inhibitors (</a:t>
            </a:r>
            <a:r>
              <a:rPr lang="en-GB" dirty="0" err="1" smtClean="0"/>
              <a:t>acetazolamide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Cholinergic </a:t>
            </a:r>
            <a:r>
              <a:rPr lang="en-GB" dirty="0" smtClean="0"/>
              <a:t>agonist (</a:t>
            </a:r>
            <a:r>
              <a:rPr lang="en-GB" dirty="0" err="1" smtClean="0"/>
              <a:t>pilocarpine</a:t>
            </a:r>
            <a:r>
              <a:rPr lang="en-GB" dirty="0" smtClean="0"/>
              <a:t>)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Latanoprost</a:t>
            </a:r>
            <a:r>
              <a:rPr lang="en-GB" dirty="0" smtClean="0"/>
              <a:t> – Clinical Use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Reduction </a:t>
            </a:r>
            <a:r>
              <a:rPr lang="en-GB" dirty="0" smtClean="0"/>
              <a:t>of elevated IOP in </a:t>
            </a:r>
            <a:r>
              <a:rPr lang="en-GB" dirty="0" smtClean="0"/>
              <a:t>adults, chil</a:t>
            </a:r>
            <a:r>
              <a:rPr lang="en-GB" dirty="0" smtClean="0"/>
              <a:t>dren with </a:t>
            </a:r>
            <a:r>
              <a:rPr lang="en-GB" dirty="0" smtClean="0"/>
              <a:t>open </a:t>
            </a:r>
            <a:r>
              <a:rPr lang="en-GB" dirty="0" smtClean="0"/>
              <a:t>angle </a:t>
            </a:r>
            <a:r>
              <a:rPr lang="en-GB" dirty="0" smtClean="0"/>
              <a:t>glaucoma, ocular hypertension</a:t>
            </a:r>
            <a:endParaRPr lang="en-GB" dirty="0" smtClean="0"/>
          </a:p>
          <a:p>
            <a:pPr lvl="1"/>
            <a:r>
              <a:rPr lang="en-GB" dirty="0" smtClean="0"/>
              <a:t>Inserted as eye drops</a:t>
            </a:r>
            <a:endParaRPr lang="en-GB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Latanoprost</a:t>
            </a:r>
            <a:r>
              <a:rPr lang="en-GB" dirty="0" smtClean="0"/>
              <a:t> – Adverse 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Herpetic </a:t>
            </a:r>
            <a:r>
              <a:rPr lang="en-GB" dirty="0" err="1" smtClean="0"/>
              <a:t>keratitis</a:t>
            </a:r>
            <a:endParaRPr lang="en-GB" dirty="0" smtClean="0"/>
          </a:p>
          <a:p>
            <a:r>
              <a:rPr lang="en-GB" dirty="0" err="1" smtClean="0"/>
              <a:t>Conjunctival</a:t>
            </a:r>
            <a:r>
              <a:rPr lang="en-GB" dirty="0" smtClean="0"/>
              <a:t> </a:t>
            </a:r>
            <a:r>
              <a:rPr lang="en-GB" dirty="0" err="1" smtClean="0"/>
              <a:t>hyperemia</a:t>
            </a:r>
            <a:endParaRPr lang="en-GB" dirty="0" smtClean="0"/>
          </a:p>
          <a:p>
            <a:r>
              <a:rPr lang="en-GB" dirty="0" smtClean="0"/>
              <a:t>Macular </a:t>
            </a:r>
            <a:r>
              <a:rPr lang="en-GB" dirty="0" err="1" smtClean="0"/>
              <a:t>edema</a:t>
            </a:r>
            <a:endParaRPr lang="en-GB" dirty="0" smtClean="0"/>
          </a:p>
          <a:p>
            <a:r>
              <a:rPr lang="en-GB" dirty="0" smtClean="0"/>
              <a:t>Headache</a:t>
            </a:r>
          </a:p>
          <a:p>
            <a:r>
              <a:rPr lang="en-GB" dirty="0" smtClean="0"/>
              <a:t>Aggravation of angina</a:t>
            </a:r>
          </a:p>
          <a:p>
            <a:r>
              <a:rPr lang="en-GB" dirty="0" smtClean="0"/>
              <a:t>Asthma</a:t>
            </a:r>
          </a:p>
          <a:p>
            <a:r>
              <a:rPr lang="en-GB" dirty="0" smtClean="0"/>
              <a:t>C/</a:t>
            </a:r>
            <a:r>
              <a:rPr lang="en-GB" dirty="0" smtClean="0"/>
              <a:t>I: pregnancy, lactation</a:t>
            </a:r>
            <a:endParaRPr lang="en-GB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Latanoprost</a:t>
            </a:r>
            <a:r>
              <a:rPr lang="en-GB" dirty="0" smtClean="0"/>
              <a:t> – Drug Interaction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Paradoxical IOP elevation with two prostaglandin analogues</a:t>
            </a:r>
            <a:endParaRPr lang="en-GB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737</Words>
  <Application>Microsoft Office PowerPoint</Application>
  <PresentationFormat>On-screen Show (4:3)</PresentationFormat>
  <Paragraphs>208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USE OF PROSTAGLANDINS IN MEDICAL PRACTICE</vt:lpstr>
      <vt:lpstr>Gynecological/ Obstretical</vt:lpstr>
      <vt:lpstr>Gastroinestinal</vt:lpstr>
      <vt:lpstr>Cardiovascular</vt:lpstr>
      <vt:lpstr>Opthalmic</vt:lpstr>
      <vt:lpstr>Gemeprost</vt:lpstr>
      <vt:lpstr>Gemeprost – Clinical Use</vt:lpstr>
      <vt:lpstr>Gemeprost – Adverse Effects</vt:lpstr>
      <vt:lpstr>Gemeprost - Contraindications</vt:lpstr>
      <vt:lpstr>Gemeprost - Toxicity</vt:lpstr>
      <vt:lpstr>Misoprostol</vt:lpstr>
      <vt:lpstr>Misoprostol – Clinical Use</vt:lpstr>
      <vt:lpstr>Misoprostol – Adverse Effects</vt:lpstr>
      <vt:lpstr>Misoprostol - Pregnancy</vt:lpstr>
      <vt:lpstr>Misoprostol – Drug Interactions</vt:lpstr>
      <vt:lpstr>Dinoprostone</vt:lpstr>
      <vt:lpstr>Dinoprostone – Clinical Use</vt:lpstr>
      <vt:lpstr>Dinoprostone – Adverse Effects</vt:lpstr>
      <vt:lpstr>Dinoprostone - Contraindications</vt:lpstr>
      <vt:lpstr>Carboprost tromethamine</vt:lpstr>
      <vt:lpstr>Carboprost tromethamine – Clinical Use</vt:lpstr>
      <vt:lpstr>Carboprost tromethamine – Adverse Effects</vt:lpstr>
      <vt:lpstr>Carboprost tromethamine – Adverse Effects</vt:lpstr>
      <vt:lpstr>Alprostadil</vt:lpstr>
      <vt:lpstr>Alprostadil – Clinical Use</vt:lpstr>
      <vt:lpstr>Alprostadil – Adverse Effects</vt:lpstr>
      <vt:lpstr>Alprostadil - Contraindication</vt:lpstr>
      <vt:lpstr>Alprostadil – Drug Interaction</vt:lpstr>
      <vt:lpstr>Alprostadil - Overdose</vt:lpstr>
      <vt:lpstr>Epoprostenol</vt:lpstr>
      <vt:lpstr>Epoprostenol – Clinical Use</vt:lpstr>
      <vt:lpstr>Epoprostenol – Adverse Effects</vt:lpstr>
      <vt:lpstr>Epoprostenol – Drug Interaction</vt:lpstr>
      <vt:lpstr>Latanoprost</vt:lpstr>
      <vt:lpstr>Latanoprost – Clinical Use</vt:lpstr>
      <vt:lpstr>Latanoprost – Adverse Effects</vt:lpstr>
      <vt:lpstr>Latanoprost – Drug Interaction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PROSTAGLANDINS IN MEDICAL PRACTICE</dc:title>
  <dc:creator>mohammed ezzi</dc:creator>
  <cp:lastModifiedBy>mohammed ezzi</cp:lastModifiedBy>
  <cp:revision>15</cp:revision>
  <dcterms:created xsi:type="dcterms:W3CDTF">2013-06-12T17:53:06Z</dcterms:created>
  <dcterms:modified xsi:type="dcterms:W3CDTF">2014-06-07T07:02:34Z</dcterms:modified>
</cp:coreProperties>
</file>