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9" r:id="rId4"/>
    <p:sldId id="260" r:id="rId5"/>
    <p:sldId id="261" r:id="rId6"/>
    <p:sldId id="263" r:id="rId7"/>
    <p:sldId id="265" r:id="rId8"/>
    <p:sldId id="269" r:id="rId9"/>
    <p:sldId id="271" r:id="rId10"/>
    <p:sldId id="327" r:id="rId11"/>
    <p:sldId id="326" r:id="rId12"/>
    <p:sldId id="328" r:id="rId13"/>
    <p:sldId id="329" r:id="rId14"/>
    <p:sldId id="332" r:id="rId15"/>
    <p:sldId id="335" r:id="rId16"/>
    <p:sldId id="338" r:id="rId17"/>
    <p:sldId id="337" r:id="rId18"/>
    <p:sldId id="339" r:id="rId19"/>
    <p:sldId id="341" r:id="rId20"/>
    <p:sldId id="343" r:id="rId21"/>
    <p:sldId id="344" r:id="rId22"/>
    <p:sldId id="349" r:id="rId23"/>
    <p:sldId id="351" r:id="rId24"/>
    <p:sldId id="353" r:id="rId25"/>
    <p:sldId id="354" r:id="rId26"/>
    <p:sldId id="356" r:id="rId27"/>
    <p:sldId id="358" r:id="rId28"/>
    <p:sldId id="359" r:id="rId29"/>
    <p:sldId id="361" r:id="rId30"/>
    <p:sldId id="364" r:id="rId31"/>
    <p:sldId id="365" r:id="rId32"/>
    <p:sldId id="366" r:id="rId33"/>
    <p:sldId id="372" r:id="rId34"/>
    <p:sldId id="371" r:id="rId35"/>
    <p:sldId id="34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60121-2999-4BF8-A83D-EE8B8474924A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1AB92-D82D-40C0-BB75-2509D89FCEB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8505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D0A5C-EC32-4924-9A44-6851B96A9061}" type="datetimeFigureOut">
              <a:rPr lang="en-GB" smtClean="0"/>
              <a:t>06/02/2021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DFE36-2C36-4B74-8D6A-33022E1BE456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Treatment of VTE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Dr. Mohammed Ezzi</a:t>
            </a:r>
          </a:p>
          <a:p>
            <a:r>
              <a:rPr lang="en-GB" dirty="0" smtClean="0"/>
              <a:t>Lecturer</a:t>
            </a:r>
          </a:p>
          <a:p>
            <a:r>
              <a:rPr lang="en-GB" dirty="0" smtClean="0"/>
              <a:t>Medical Oncologist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42493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1"/>
          <p:cNvSpPr>
            <a:spLocks noChangeArrowheads="1"/>
          </p:cNvSpPr>
          <p:nvPr/>
        </p:nvSpPr>
        <p:spPr bwMode="auto">
          <a:xfrm>
            <a:off x="4648200" y="1828800"/>
            <a:ext cx="304800" cy="1219200"/>
          </a:xfrm>
          <a:prstGeom prst="downArrow">
            <a:avLst>
              <a:gd name="adj1" fmla="val 50000"/>
              <a:gd name="adj2" fmla="val 47852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378700" cy="6096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/>
              <a:t>Hemostasis: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3657600" y="609600"/>
            <a:ext cx="2289175" cy="1481138"/>
          </a:xfrm>
          <a:prstGeom prst="irregularSeal1">
            <a:avLst/>
          </a:prstGeom>
          <a:gradFill rotWithShape="0">
            <a:gsLst>
              <a:gs pos="0">
                <a:schemeClr val="bg1"/>
              </a:gs>
              <a:gs pos="100000">
                <a:srgbClr val="FB191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BV Injury</a:t>
            </a:r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3810000" y="3124200"/>
            <a:ext cx="1619250" cy="784225"/>
          </a:xfrm>
          <a:prstGeom prst="flowChartProcess">
            <a:avLst/>
          </a:prstGeom>
          <a:solidFill>
            <a:srgbClr val="FAFA8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993300"/>
                </a:solidFill>
              </a:rPr>
              <a:t>Platelet</a:t>
            </a:r>
          </a:p>
          <a:p>
            <a:pPr algn="ctr"/>
            <a:r>
              <a:rPr lang="en-US" sz="2000" b="1" dirty="0"/>
              <a:t>Activation</a:t>
            </a:r>
          </a:p>
        </p:txBody>
      </p:sp>
      <p:sp>
        <p:nvSpPr>
          <p:cNvPr id="1032" name="AutoShape 8"/>
          <p:cNvSpPr>
            <a:spLocks noChangeArrowheads="1"/>
          </p:cNvSpPr>
          <p:nvPr/>
        </p:nvSpPr>
        <p:spPr bwMode="auto">
          <a:xfrm>
            <a:off x="4038600" y="4419600"/>
            <a:ext cx="1390650" cy="784225"/>
          </a:xfrm>
          <a:prstGeom prst="flowChartProcess">
            <a:avLst/>
          </a:prstGeom>
          <a:solidFill>
            <a:srgbClr val="ECEBD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/>
              <a:t>Plt-Fusion</a:t>
            </a:r>
          </a:p>
        </p:txBody>
      </p:sp>
      <p:sp>
        <p:nvSpPr>
          <p:cNvPr id="1034" name="AutoShape 10"/>
          <p:cNvSpPr>
            <a:spLocks noChangeArrowheads="1"/>
          </p:cNvSpPr>
          <p:nvPr/>
        </p:nvSpPr>
        <p:spPr bwMode="auto">
          <a:xfrm>
            <a:off x="1143000" y="3124200"/>
            <a:ext cx="1870075" cy="784225"/>
          </a:xfrm>
          <a:prstGeom prst="flowChartProcess">
            <a:avLst/>
          </a:prstGeom>
          <a:solidFill>
            <a:srgbClr val="FAFA8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993300"/>
                </a:solidFill>
              </a:rPr>
              <a:t>Blood Vessel</a:t>
            </a:r>
            <a:r>
              <a:rPr lang="en-US" sz="2000" b="1" dirty="0"/>
              <a:t> </a:t>
            </a:r>
          </a:p>
          <a:p>
            <a:pPr algn="ctr"/>
            <a:r>
              <a:rPr lang="en-US" sz="2000" b="1" dirty="0"/>
              <a:t>Constriction</a:t>
            </a:r>
          </a:p>
        </p:txBody>
      </p:sp>
      <p:sp>
        <p:nvSpPr>
          <p:cNvPr id="1035" name="AutoShape 11"/>
          <p:cNvSpPr>
            <a:spLocks noChangeArrowheads="1"/>
          </p:cNvSpPr>
          <p:nvPr/>
        </p:nvSpPr>
        <p:spPr bwMode="auto">
          <a:xfrm>
            <a:off x="6400800" y="3048000"/>
            <a:ext cx="1771650" cy="957263"/>
          </a:xfrm>
          <a:prstGeom prst="flowChartProcess">
            <a:avLst/>
          </a:prstGeom>
          <a:solidFill>
            <a:srgbClr val="FAFA8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993300"/>
                </a:solidFill>
              </a:rPr>
              <a:t>Coagulation</a:t>
            </a:r>
          </a:p>
          <a:p>
            <a:pPr algn="ctr"/>
            <a:r>
              <a:rPr lang="en-US" sz="2000" b="1" dirty="0"/>
              <a:t>Activation</a:t>
            </a:r>
          </a:p>
        </p:txBody>
      </p:sp>
      <p:sp>
        <p:nvSpPr>
          <p:cNvPr id="1036" name="Oval 12"/>
          <p:cNvSpPr>
            <a:spLocks noChangeArrowheads="1"/>
          </p:cNvSpPr>
          <p:nvPr/>
        </p:nvSpPr>
        <p:spPr bwMode="auto">
          <a:xfrm>
            <a:off x="3067050" y="5791200"/>
            <a:ext cx="3352800" cy="609600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FB191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/>
              <a:t>Stable  Hemostatic Plug</a:t>
            </a:r>
          </a:p>
        </p:txBody>
      </p:sp>
      <p:sp>
        <p:nvSpPr>
          <p:cNvPr id="4106" name="AutoShape 13"/>
          <p:cNvSpPr>
            <a:spLocks noChangeArrowheads="1"/>
          </p:cNvSpPr>
          <p:nvPr/>
        </p:nvSpPr>
        <p:spPr bwMode="auto">
          <a:xfrm rot="2932130">
            <a:off x="2804319" y="1543844"/>
            <a:ext cx="258762" cy="1841500"/>
          </a:xfrm>
          <a:prstGeom prst="downArrow">
            <a:avLst>
              <a:gd name="adj1" fmla="val 50000"/>
              <a:gd name="adj2" fmla="val 1779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6396038" y="4572000"/>
            <a:ext cx="147161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/>
              <a:t>Thrombin,</a:t>
            </a:r>
            <a:endParaRPr lang="en-US" sz="2000" b="1" dirty="0"/>
          </a:p>
          <a:p>
            <a:pPr>
              <a:spcBef>
                <a:spcPct val="50000"/>
              </a:spcBef>
            </a:pPr>
            <a:r>
              <a:rPr lang="en-US" sz="2000" b="1" dirty="0"/>
              <a:t>Fibrin</a:t>
            </a:r>
          </a:p>
        </p:txBody>
      </p:sp>
      <p:sp>
        <p:nvSpPr>
          <p:cNvPr id="4108" name="AutoShape 15"/>
          <p:cNvSpPr>
            <a:spLocks noChangeArrowheads="1"/>
          </p:cNvSpPr>
          <p:nvPr/>
        </p:nvSpPr>
        <p:spPr bwMode="auto">
          <a:xfrm rot="-2125301">
            <a:off x="2809875" y="3841750"/>
            <a:ext cx="241300" cy="1830388"/>
          </a:xfrm>
          <a:prstGeom prst="downArrow">
            <a:avLst>
              <a:gd name="adj1" fmla="val 50000"/>
              <a:gd name="adj2" fmla="val 1896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1366838" y="4419600"/>
            <a:ext cx="147161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Reduced</a:t>
            </a:r>
          </a:p>
          <a:p>
            <a:pPr>
              <a:spcBef>
                <a:spcPct val="50000"/>
              </a:spcBef>
            </a:pPr>
            <a:r>
              <a:rPr lang="en-US" sz="2000" b="1" dirty="0"/>
              <a:t>Blood flow</a:t>
            </a:r>
          </a:p>
        </p:txBody>
      </p:sp>
      <p:sp>
        <p:nvSpPr>
          <p:cNvPr id="4110" name="AutoShape 17"/>
          <p:cNvSpPr>
            <a:spLocks noChangeArrowheads="1"/>
          </p:cNvSpPr>
          <p:nvPr/>
        </p:nvSpPr>
        <p:spPr bwMode="auto">
          <a:xfrm rot="2183523">
            <a:off x="6165850" y="3902075"/>
            <a:ext cx="249238" cy="2055813"/>
          </a:xfrm>
          <a:prstGeom prst="downArrow">
            <a:avLst>
              <a:gd name="adj1" fmla="val 50000"/>
              <a:gd name="adj2" fmla="val 2062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1" name="AutoShape 18"/>
          <p:cNvSpPr>
            <a:spLocks noChangeArrowheads="1"/>
          </p:cNvSpPr>
          <p:nvPr/>
        </p:nvSpPr>
        <p:spPr bwMode="auto">
          <a:xfrm rot="-2923901">
            <a:off x="6405562" y="1565276"/>
            <a:ext cx="277813" cy="1636712"/>
          </a:xfrm>
          <a:prstGeom prst="downArrow">
            <a:avLst>
              <a:gd name="adj1" fmla="val 50000"/>
              <a:gd name="adj2" fmla="val 14728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12" name="Rectangle 19"/>
          <p:cNvSpPr>
            <a:spLocks noChangeArrowheads="1"/>
          </p:cNvSpPr>
          <p:nvPr/>
        </p:nvSpPr>
        <p:spPr bwMode="auto">
          <a:xfrm>
            <a:off x="6324600" y="1600200"/>
            <a:ext cx="14716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Tissue Factor</a:t>
            </a:r>
          </a:p>
        </p:txBody>
      </p:sp>
      <p:sp>
        <p:nvSpPr>
          <p:cNvPr id="4113" name="Rectangle 20"/>
          <p:cNvSpPr>
            <a:spLocks noChangeArrowheads="1"/>
          </p:cNvSpPr>
          <p:nvPr/>
        </p:nvSpPr>
        <p:spPr bwMode="auto">
          <a:xfrm>
            <a:off x="3236913" y="3870325"/>
            <a:ext cx="3106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Primary hemostatic plug</a:t>
            </a:r>
          </a:p>
        </p:txBody>
      </p:sp>
      <p:sp>
        <p:nvSpPr>
          <p:cNvPr id="4114" name="Rectangle 22"/>
          <p:cNvSpPr>
            <a:spLocks noChangeArrowheads="1"/>
          </p:cNvSpPr>
          <p:nvPr/>
        </p:nvSpPr>
        <p:spPr bwMode="auto">
          <a:xfrm>
            <a:off x="1981200" y="1981200"/>
            <a:ext cx="1471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Neural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animBg="1" autoUpdateAnimBg="0"/>
      <p:bldP spid="1030" grpId="0" animBg="1" autoUpdateAnimBg="0"/>
      <p:bldP spid="1032" grpId="0" animBg="1" autoUpdateAnimBg="0"/>
      <p:bldP spid="1034" grpId="0" animBg="1" autoUpdateAnimBg="0"/>
      <p:bldP spid="1035" grpId="0" animBg="1" autoUpdateAnimBg="0"/>
      <p:bldP spid="1036" grpId="0" animBg="1" autoUpdateAnimBg="0"/>
      <p:bldP spid="1038" grpId="0" autoUpdateAnimBg="0"/>
      <p:bldP spid="104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7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611188"/>
            <a:ext cx="784701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7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611188"/>
            <a:ext cx="784701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73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611188"/>
            <a:ext cx="784701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Coagulation Cascade</a:t>
            </a:r>
            <a:endParaRPr lang="en-GB" dirty="0"/>
          </a:p>
        </p:txBody>
      </p:sp>
      <p:pic>
        <p:nvPicPr>
          <p:cNvPr id="4" name="Content Placeholder 3" descr="coagulation-cascad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772817"/>
            <a:ext cx="7560840" cy="46805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</a:t>
            </a:r>
            <a:endParaRPr lang="en-GB" dirty="0"/>
          </a:p>
        </p:txBody>
      </p:sp>
      <p:pic>
        <p:nvPicPr>
          <p:cNvPr id="4" name="Content Placeholder 3" descr="hemedrug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7703" b="48456"/>
          <a:stretch>
            <a:fillRect/>
          </a:stretch>
        </p:blipFill>
        <p:spPr>
          <a:xfrm>
            <a:off x="395536" y="1628800"/>
            <a:ext cx="8208911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Ideal anticoagulant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High efﬁcacy to safety index </a:t>
            </a:r>
          </a:p>
          <a:p>
            <a:r>
              <a:rPr lang="en-GB" dirty="0" smtClean="0"/>
              <a:t>Predictable response (no need for lab)</a:t>
            </a:r>
          </a:p>
          <a:p>
            <a:r>
              <a:rPr lang="en-GB" dirty="0" smtClean="0"/>
              <a:t>Both parenteral and oral</a:t>
            </a:r>
          </a:p>
          <a:p>
            <a:r>
              <a:rPr lang="en-GB" dirty="0" smtClean="0"/>
              <a:t>Rapid onset of action</a:t>
            </a:r>
          </a:p>
          <a:p>
            <a:r>
              <a:rPr lang="en-GB" dirty="0" smtClean="0"/>
              <a:t>Safe antidote</a:t>
            </a:r>
          </a:p>
          <a:p>
            <a:r>
              <a:rPr lang="en-GB" dirty="0" smtClean="0"/>
              <a:t>No side effects</a:t>
            </a:r>
          </a:p>
          <a:p>
            <a:r>
              <a:rPr lang="en-GB" dirty="0" smtClean="0"/>
              <a:t>Minimal drug interaction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Initiation of Therapy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Prompt and optimal </a:t>
            </a:r>
            <a:r>
              <a:rPr lang="en-GB" dirty="0"/>
              <a:t>anticoagulant </a:t>
            </a:r>
            <a:r>
              <a:rPr lang="en-GB" dirty="0" smtClean="0"/>
              <a:t>therapy</a:t>
            </a:r>
          </a:p>
          <a:p>
            <a:r>
              <a:rPr lang="en-GB" dirty="0" smtClean="0"/>
              <a:t>Treatment options:</a:t>
            </a:r>
          </a:p>
          <a:p>
            <a:pPr lvl="1"/>
            <a:r>
              <a:rPr lang="en-GB" dirty="0" smtClean="0"/>
              <a:t>IV </a:t>
            </a:r>
            <a:r>
              <a:rPr lang="en-GB" dirty="0"/>
              <a:t>UFH </a:t>
            </a:r>
            <a:r>
              <a:rPr lang="en-GB" dirty="0" smtClean="0"/>
              <a:t>loading followed by infusion</a:t>
            </a:r>
          </a:p>
          <a:p>
            <a:pPr lvl="1"/>
            <a:r>
              <a:rPr lang="en-GB" dirty="0" smtClean="0"/>
              <a:t>SC UFH</a:t>
            </a:r>
          </a:p>
          <a:p>
            <a:pPr lvl="1"/>
            <a:r>
              <a:rPr lang="en-GB" dirty="0" smtClean="0"/>
              <a:t>SC LMWH</a:t>
            </a:r>
          </a:p>
          <a:p>
            <a:pPr lvl="1"/>
            <a:r>
              <a:rPr lang="en-GB" dirty="0" smtClean="0"/>
              <a:t>SC </a:t>
            </a:r>
            <a:r>
              <a:rPr lang="en-GB" dirty="0"/>
              <a:t>fondaparinux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Loading Dose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80 units/kg loading dose followed by 18 units/kg/hour infusion</a:t>
            </a:r>
          </a:p>
          <a:p>
            <a:pPr lvl="1"/>
            <a:r>
              <a:rPr lang="en-GB" dirty="0" smtClean="0"/>
              <a:t>Faster therapeutic levels</a:t>
            </a:r>
          </a:p>
          <a:p>
            <a:pPr lvl="1"/>
            <a:r>
              <a:rPr lang="en-GB" dirty="0" smtClean="0"/>
              <a:t>Relative </a:t>
            </a:r>
            <a:r>
              <a:rPr lang="en-GB" dirty="0"/>
              <a:t>resistance to anticoagulation </a:t>
            </a:r>
            <a:r>
              <a:rPr lang="en-GB" dirty="0" smtClean="0"/>
              <a:t>during active clotting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Dose Adjustment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Obtain </a:t>
            </a:r>
            <a:r>
              <a:rPr lang="en-GB" dirty="0"/>
              <a:t>aPTT </a:t>
            </a:r>
            <a:r>
              <a:rPr lang="en-GB" dirty="0" smtClean="0"/>
              <a:t>6 </a:t>
            </a:r>
            <a:r>
              <a:rPr lang="en-GB" dirty="0"/>
              <a:t>hours after </a:t>
            </a:r>
            <a:r>
              <a:rPr lang="en-GB" dirty="0" smtClean="0"/>
              <a:t>bolus </a:t>
            </a:r>
            <a:r>
              <a:rPr lang="en-GB" dirty="0"/>
              <a:t>dose </a:t>
            </a:r>
            <a:r>
              <a:rPr lang="en-GB" dirty="0" smtClean="0"/>
              <a:t>or infusion </a:t>
            </a:r>
            <a:r>
              <a:rPr lang="en-GB" dirty="0"/>
              <a:t>rate</a:t>
            </a:r>
            <a:r>
              <a:rPr lang="en-GB" dirty="0" smtClean="0"/>
              <a:t>.</a:t>
            </a:r>
          </a:p>
          <a:p>
            <a:r>
              <a:rPr lang="en-GB" dirty="0" smtClean="0"/>
              <a:t>Dose adjust accordingly:</a:t>
            </a:r>
          </a:p>
          <a:p>
            <a:pPr lvl="1"/>
            <a:r>
              <a:rPr lang="en-GB" dirty="0" smtClean="0"/>
              <a:t>High: reduce dose</a:t>
            </a:r>
          </a:p>
          <a:p>
            <a:pPr lvl="1"/>
            <a:r>
              <a:rPr lang="en-GB" dirty="0" smtClean="0"/>
              <a:t>Low: increase dose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49694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Therapeutic Monitoring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Routine aPTT</a:t>
            </a:r>
          </a:p>
          <a:p>
            <a:pPr lvl="1"/>
            <a:r>
              <a:rPr lang="en-GB" dirty="0" smtClean="0"/>
              <a:t>6 </a:t>
            </a:r>
            <a:r>
              <a:rPr lang="en-GB" dirty="0"/>
              <a:t>hours </a:t>
            </a:r>
            <a:r>
              <a:rPr lang="en-GB" dirty="0" smtClean="0"/>
              <a:t>after any changes</a:t>
            </a:r>
          </a:p>
          <a:p>
            <a:pPr lvl="1"/>
            <a:r>
              <a:rPr lang="en-GB" dirty="0" smtClean="0"/>
              <a:t>Once daily if stable dose</a:t>
            </a:r>
          </a:p>
          <a:p>
            <a:r>
              <a:rPr lang="en-GB" dirty="0" smtClean="0"/>
              <a:t>Evaluate for adverse </a:t>
            </a:r>
            <a:r>
              <a:rPr lang="en-GB" dirty="0"/>
              <a:t>reactions and </a:t>
            </a:r>
            <a:r>
              <a:rPr lang="en-GB" dirty="0" smtClean="0"/>
              <a:t>treatment failure</a:t>
            </a:r>
          </a:p>
          <a:p>
            <a:r>
              <a:rPr lang="en-GB" dirty="0" smtClean="0"/>
              <a:t>Hb, Hct &amp; PLT count every alternate day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Duration of Therapy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Prolonged anticoagulation:</a:t>
            </a:r>
          </a:p>
          <a:p>
            <a:pPr lvl="1"/>
            <a:r>
              <a:rPr lang="en-GB" dirty="0" smtClean="0"/>
              <a:t>Prevent recurrent </a:t>
            </a:r>
            <a:r>
              <a:rPr lang="en-GB" dirty="0"/>
              <a:t>thrombosis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Warfarin preferred (oral – started on day1)</a:t>
            </a:r>
          </a:p>
          <a:p>
            <a:r>
              <a:rPr lang="en-GB" dirty="0" smtClean="0"/>
              <a:t>Heparin for min. 5 days &amp; INR ≥2 for 24 hours.</a:t>
            </a:r>
          </a:p>
          <a:p>
            <a:r>
              <a:rPr lang="en-GB" dirty="0" smtClean="0"/>
              <a:t>Five days:</a:t>
            </a:r>
          </a:p>
          <a:p>
            <a:pPr lvl="1"/>
            <a:r>
              <a:rPr lang="en-GB" dirty="0" smtClean="0"/>
              <a:t>Elimination of II </a:t>
            </a:r>
            <a:r>
              <a:rPr lang="en-GB" dirty="0"/>
              <a:t>and </a:t>
            </a:r>
            <a:r>
              <a:rPr lang="en-GB" dirty="0" smtClean="0"/>
              <a:t>X</a:t>
            </a:r>
          </a:p>
          <a:p>
            <a:pPr lvl="1"/>
            <a:r>
              <a:rPr lang="en-GB" dirty="0" smtClean="0"/>
              <a:t>Full </a:t>
            </a:r>
            <a:r>
              <a:rPr lang="en-GB" dirty="0"/>
              <a:t>antithrombotic potential</a:t>
            </a:r>
            <a:r>
              <a:rPr lang="en-GB" dirty="0" smtClean="0"/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Adverse Effects - Thrombocytopenia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Two types</a:t>
            </a:r>
          </a:p>
          <a:p>
            <a:pPr lvl="1"/>
            <a:r>
              <a:rPr lang="en-GB" dirty="0" smtClean="0"/>
              <a:t>Heparin associated thrombocytopenia</a:t>
            </a:r>
          </a:p>
          <a:p>
            <a:pPr lvl="2"/>
            <a:r>
              <a:rPr lang="en-GB" dirty="0" smtClean="0"/>
              <a:t>Direct effect </a:t>
            </a:r>
          </a:p>
          <a:p>
            <a:pPr lvl="2"/>
            <a:r>
              <a:rPr lang="en-GB" dirty="0" smtClean="0"/>
              <a:t>Transient </a:t>
            </a:r>
            <a:r>
              <a:rPr lang="en-GB" dirty="0"/>
              <a:t>platelet </a:t>
            </a:r>
            <a:r>
              <a:rPr lang="en-GB" dirty="0" smtClean="0"/>
              <a:t>sequestration</a:t>
            </a:r>
          </a:p>
          <a:p>
            <a:pPr lvl="2"/>
            <a:r>
              <a:rPr lang="en-GB" dirty="0" smtClean="0"/>
              <a:t>Reversible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Adverse Effects - Thrombocytopenia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Heparin induced thrombocytopenia</a:t>
            </a:r>
          </a:p>
          <a:p>
            <a:pPr lvl="2"/>
            <a:r>
              <a:rPr lang="en-GB" dirty="0" smtClean="0"/>
              <a:t>Immune mediated</a:t>
            </a:r>
          </a:p>
          <a:p>
            <a:pPr lvl="2"/>
            <a:r>
              <a:rPr lang="en-GB" dirty="0" smtClean="0"/>
              <a:t>Heparin–antibody </a:t>
            </a:r>
            <a:r>
              <a:rPr lang="en-GB" dirty="0"/>
              <a:t>complex </a:t>
            </a:r>
            <a:r>
              <a:rPr lang="en-GB" dirty="0" smtClean="0"/>
              <a:t>binds to platelets (aggregation)</a:t>
            </a:r>
          </a:p>
          <a:p>
            <a:pPr lvl="2"/>
            <a:r>
              <a:rPr lang="en-GB" dirty="0" smtClean="0"/>
              <a:t>More with IV than SC</a:t>
            </a:r>
          </a:p>
          <a:p>
            <a:pPr lvl="2"/>
            <a:r>
              <a:rPr lang="en-GB" dirty="0" smtClean="0"/>
              <a:t>Cause venous </a:t>
            </a:r>
            <a:r>
              <a:rPr lang="en-GB" dirty="0"/>
              <a:t>and </a:t>
            </a:r>
            <a:r>
              <a:rPr lang="en-GB" dirty="0" smtClean="0"/>
              <a:t>arterial thrombosis</a:t>
            </a:r>
          </a:p>
          <a:p>
            <a:pPr lvl="2"/>
            <a:r>
              <a:rPr lang="en-GB" dirty="0" smtClean="0"/>
              <a:t>Stop heparin, LMWH (now, future)</a:t>
            </a:r>
          </a:p>
          <a:p>
            <a:pPr lvl="2"/>
            <a:r>
              <a:rPr lang="en-GB" dirty="0" smtClean="0"/>
              <a:t>Treatment (DTI - argatroban</a:t>
            </a:r>
            <a:r>
              <a:rPr lang="en-GB" dirty="0"/>
              <a:t>, </a:t>
            </a:r>
            <a:r>
              <a:rPr lang="en-GB" dirty="0" smtClean="0"/>
              <a:t>lepirudin)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Adverse Effects - Hemorrhage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Most common</a:t>
            </a:r>
          </a:p>
          <a:p>
            <a:r>
              <a:rPr lang="en-GB" dirty="0" smtClean="0"/>
              <a:t>Risk factors:</a:t>
            </a:r>
          </a:p>
          <a:p>
            <a:pPr lvl="1"/>
            <a:r>
              <a:rPr lang="en-GB" dirty="0" smtClean="0"/>
              <a:t>Length </a:t>
            </a:r>
            <a:r>
              <a:rPr lang="en-GB" dirty="0"/>
              <a:t>of </a:t>
            </a:r>
            <a:r>
              <a:rPr lang="en-GB" dirty="0" smtClean="0"/>
              <a:t>therapy</a:t>
            </a:r>
          </a:p>
          <a:p>
            <a:pPr lvl="1"/>
            <a:r>
              <a:rPr lang="en-GB" dirty="0" smtClean="0"/>
              <a:t>Advanced age</a:t>
            </a:r>
          </a:p>
          <a:p>
            <a:pPr lvl="1"/>
            <a:r>
              <a:rPr lang="en-GB" dirty="0" smtClean="0"/>
              <a:t>Comorbidities</a:t>
            </a:r>
          </a:p>
          <a:p>
            <a:pPr lvl="1"/>
            <a:r>
              <a:rPr lang="en-GB" dirty="0" smtClean="0"/>
              <a:t>Concomitant antithrombotic therapy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Adverse Effects - Others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Osteoporosis:</a:t>
            </a:r>
          </a:p>
          <a:p>
            <a:pPr lvl="1"/>
            <a:r>
              <a:rPr lang="en-GB" dirty="0" smtClean="0"/>
              <a:t>Chronic treatment (6 months)</a:t>
            </a:r>
          </a:p>
          <a:p>
            <a:r>
              <a:rPr lang="en-GB" dirty="0" smtClean="0"/>
              <a:t>Hyperkalemia</a:t>
            </a:r>
            <a:endParaRPr lang="en-GB" dirty="0"/>
          </a:p>
          <a:p>
            <a:pPr lvl="1"/>
            <a:r>
              <a:rPr lang="en-GB" dirty="0" smtClean="0"/>
              <a:t>Inhibition of aldosterone synthesis</a:t>
            </a:r>
          </a:p>
          <a:p>
            <a:pPr lvl="1"/>
            <a:r>
              <a:rPr lang="en-GB" dirty="0" smtClean="0"/>
              <a:t>DM &amp; CKD (risk factors)</a:t>
            </a:r>
          </a:p>
          <a:p>
            <a:r>
              <a:rPr lang="en-GB" dirty="0" smtClean="0"/>
              <a:t>Hypersensitivity </a:t>
            </a:r>
            <a:r>
              <a:rPr lang="en-GB" dirty="0"/>
              <a:t>Reactions</a:t>
            </a:r>
          </a:p>
          <a:p>
            <a:pPr lvl="1"/>
            <a:r>
              <a:rPr lang="en-GB" dirty="0" smtClean="0"/>
              <a:t>Generalized </a:t>
            </a:r>
            <a:r>
              <a:rPr lang="en-GB" dirty="0"/>
              <a:t>hypersensitivity </a:t>
            </a:r>
            <a:r>
              <a:rPr lang="en-GB" dirty="0" smtClean="0"/>
              <a:t>reactions</a:t>
            </a:r>
          </a:p>
          <a:p>
            <a:pPr lvl="1"/>
            <a:r>
              <a:rPr lang="en-GB" dirty="0" smtClean="0"/>
              <a:t>Priapism</a:t>
            </a:r>
          </a:p>
          <a:p>
            <a:pPr lvl="1"/>
            <a:r>
              <a:rPr lang="en-GB" dirty="0" smtClean="0"/>
              <a:t>Alopecia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Heparin</a:t>
            </a:r>
            <a:br>
              <a:rPr lang="en-GB" dirty="0" smtClean="0"/>
            </a:br>
            <a:r>
              <a:rPr lang="en-GB" dirty="0" smtClean="0"/>
              <a:t>Reversal of Effect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Discontinue heparin</a:t>
            </a:r>
          </a:p>
          <a:p>
            <a:r>
              <a:rPr lang="en-GB" dirty="0" smtClean="0"/>
              <a:t>Maintain fluid volume</a:t>
            </a:r>
          </a:p>
          <a:p>
            <a:r>
              <a:rPr lang="en-GB" dirty="0" smtClean="0"/>
              <a:t>Replace clotting factors - blood</a:t>
            </a:r>
            <a:r>
              <a:rPr lang="en-GB" dirty="0"/>
              <a:t>, </a:t>
            </a:r>
            <a:r>
              <a:rPr lang="en-GB" dirty="0" smtClean="0"/>
              <a:t>FFPs, concentrate</a:t>
            </a:r>
          </a:p>
          <a:p>
            <a:r>
              <a:rPr lang="en-GB" dirty="0" smtClean="0"/>
              <a:t>Protamine:</a:t>
            </a:r>
          </a:p>
          <a:p>
            <a:pPr lvl="1"/>
            <a:r>
              <a:rPr lang="en-GB" dirty="0" smtClean="0"/>
              <a:t>Forms inactive </a:t>
            </a:r>
            <a:r>
              <a:rPr lang="en-GB" dirty="0"/>
              <a:t>protamine–heparin complex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Rapid onset</a:t>
            </a:r>
          </a:p>
          <a:p>
            <a:pPr lvl="1"/>
            <a:r>
              <a:rPr lang="en-GB" dirty="0" smtClean="0"/>
              <a:t>1 </a:t>
            </a:r>
            <a:r>
              <a:rPr lang="en-GB" dirty="0"/>
              <a:t>mg for </a:t>
            </a:r>
            <a:r>
              <a:rPr lang="en-GB" dirty="0" smtClean="0"/>
              <a:t>100IU of heparin (max 50mg)</a:t>
            </a:r>
          </a:p>
          <a:p>
            <a:pPr lvl="1"/>
            <a:r>
              <a:rPr lang="en-GB" dirty="0" smtClean="0"/>
              <a:t>A/E: hypotension, anaphylaxis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Outpatient 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Include</a:t>
            </a:r>
          </a:p>
          <a:p>
            <a:pPr lvl="1"/>
            <a:r>
              <a:rPr lang="en-GB" dirty="0" smtClean="0"/>
              <a:t>LMWHs</a:t>
            </a:r>
          </a:p>
          <a:p>
            <a:pPr lvl="1"/>
            <a:r>
              <a:rPr lang="en-GB" dirty="0" smtClean="0"/>
              <a:t>Fondaparinux</a:t>
            </a:r>
          </a:p>
          <a:p>
            <a:r>
              <a:rPr lang="en-GB" dirty="0" smtClean="0"/>
              <a:t>Given SC, no need for routine monitor</a:t>
            </a:r>
          </a:p>
          <a:p>
            <a:r>
              <a:rPr lang="en-GB" dirty="0" smtClean="0"/>
              <a:t>Treatment of uncomplicated DVT.</a:t>
            </a:r>
          </a:p>
          <a:p>
            <a:r>
              <a:rPr lang="en-GB" dirty="0" smtClean="0"/>
              <a:t>Dose adjustment in renal failure.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Transition from Injectable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Start </a:t>
            </a:r>
            <a:r>
              <a:rPr lang="en-GB" dirty="0"/>
              <a:t>on </a:t>
            </a:r>
            <a:r>
              <a:rPr lang="en-GB" dirty="0" smtClean="0"/>
              <a:t>day 1 and continued for min. 3 months.</a:t>
            </a:r>
          </a:p>
          <a:p>
            <a:r>
              <a:rPr lang="en-GB" dirty="0" smtClean="0"/>
              <a:t>Why overlap?</a:t>
            </a:r>
          </a:p>
          <a:p>
            <a:pPr lvl="1"/>
            <a:r>
              <a:rPr lang="en-GB" dirty="0" smtClean="0"/>
              <a:t>Half life </a:t>
            </a:r>
            <a:r>
              <a:rPr lang="en-GB" i="1" dirty="0"/>
              <a:t>&gt;</a:t>
            </a:r>
            <a:r>
              <a:rPr lang="en-GB" dirty="0"/>
              <a:t>36 </a:t>
            </a:r>
            <a:r>
              <a:rPr lang="en-GB" dirty="0" smtClean="0"/>
              <a:t>hours</a:t>
            </a:r>
          </a:p>
          <a:p>
            <a:pPr lvl="1"/>
            <a:r>
              <a:rPr lang="en-GB" dirty="0" smtClean="0"/>
              <a:t>Elimination rate of clotting factors</a:t>
            </a:r>
          </a:p>
          <a:p>
            <a:pPr lvl="1"/>
            <a:r>
              <a:rPr lang="en-GB" dirty="0" smtClean="0"/>
              <a:t>Initial procoagulant (inhibit Protein C, S)</a:t>
            </a:r>
          </a:p>
          <a:p>
            <a:pPr lvl="1"/>
            <a:r>
              <a:rPr lang="en-GB" dirty="0" smtClean="0"/>
              <a:t>Adequate anticoagulation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Initiation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Complex – varying doses among individuals</a:t>
            </a:r>
          </a:p>
          <a:p>
            <a:r>
              <a:rPr lang="en-GB" dirty="0" smtClean="0"/>
              <a:t>Two methods:</a:t>
            </a:r>
          </a:p>
          <a:p>
            <a:pPr lvl="1"/>
            <a:r>
              <a:rPr lang="en-GB" dirty="0" smtClean="0"/>
              <a:t>average </a:t>
            </a:r>
            <a:r>
              <a:rPr lang="en-GB" dirty="0"/>
              <a:t>daily </a:t>
            </a:r>
            <a:r>
              <a:rPr lang="en-GB" dirty="0" smtClean="0"/>
              <a:t>dosing (4 to 5mg/day) – monitor and adjust</a:t>
            </a:r>
          </a:p>
          <a:p>
            <a:pPr lvl="1"/>
            <a:r>
              <a:rPr lang="en-GB" dirty="0" smtClean="0"/>
              <a:t>10-mg </a:t>
            </a:r>
            <a:r>
              <a:rPr lang="en-GB" dirty="0"/>
              <a:t>initiation </a:t>
            </a:r>
            <a:r>
              <a:rPr lang="en-GB" dirty="0" smtClean="0"/>
              <a:t>dose for 2 days then adjust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Intensity &amp; Duration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INR of 2.0 </a:t>
            </a:r>
            <a:r>
              <a:rPr lang="en-GB" dirty="0"/>
              <a:t>to 3.0 </a:t>
            </a:r>
            <a:r>
              <a:rPr lang="en-GB" dirty="0" smtClean="0"/>
              <a:t>is recommended:</a:t>
            </a:r>
          </a:p>
          <a:p>
            <a:pPr lvl="1"/>
            <a:r>
              <a:rPr lang="en-GB" dirty="0" smtClean="0"/>
              <a:t>Maximal antithrombotic effect</a:t>
            </a:r>
          </a:p>
          <a:p>
            <a:pPr lvl="1"/>
            <a:r>
              <a:rPr lang="en-GB" dirty="0" smtClean="0"/>
              <a:t>Minimal bleeding complication</a:t>
            </a:r>
          </a:p>
          <a:p>
            <a:r>
              <a:rPr lang="en-GB" dirty="0" smtClean="0"/>
              <a:t>Initial anticoagulation - prevent </a:t>
            </a:r>
            <a:r>
              <a:rPr lang="en-GB" dirty="0"/>
              <a:t>clot </a:t>
            </a:r>
            <a:r>
              <a:rPr lang="en-GB" dirty="0" smtClean="0"/>
              <a:t>extension</a:t>
            </a:r>
          </a:p>
          <a:p>
            <a:r>
              <a:rPr lang="en-GB" dirty="0" smtClean="0"/>
              <a:t>Continued anticoagulation - prevent </a:t>
            </a:r>
            <a:r>
              <a:rPr lang="en-GB" dirty="0"/>
              <a:t>further </a:t>
            </a:r>
            <a:r>
              <a:rPr lang="en-GB" dirty="0" smtClean="0"/>
              <a:t>clotting</a:t>
            </a:r>
            <a:r>
              <a:rPr lang="en-GB" dirty="0"/>
              <a:t>.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Intensity &amp; Duration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0411"/>
            <a:ext cx="6840760" cy="418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Adverse Effects - Hemorrhage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Most common.</a:t>
            </a:r>
          </a:p>
          <a:p>
            <a:r>
              <a:rPr lang="en-GB" dirty="0" smtClean="0"/>
              <a:t>Risk factors:</a:t>
            </a:r>
          </a:p>
          <a:p>
            <a:pPr lvl="1"/>
            <a:r>
              <a:rPr lang="en-GB" dirty="0" smtClean="0"/>
              <a:t>1</a:t>
            </a:r>
            <a:r>
              <a:rPr lang="en-GB" baseline="30000" dirty="0" smtClean="0"/>
              <a:t>st</a:t>
            </a:r>
            <a:r>
              <a:rPr lang="en-GB" dirty="0" smtClean="0"/>
              <a:t> 3 </a:t>
            </a:r>
            <a:r>
              <a:rPr lang="en-GB" dirty="0"/>
              <a:t>months of </a:t>
            </a:r>
            <a:r>
              <a:rPr lang="en-GB" dirty="0" smtClean="0"/>
              <a:t>therapy</a:t>
            </a:r>
          </a:p>
          <a:p>
            <a:pPr lvl="1"/>
            <a:r>
              <a:rPr lang="en-GB" dirty="0" smtClean="0"/>
              <a:t>History </a:t>
            </a:r>
            <a:r>
              <a:rPr lang="en-GB" dirty="0"/>
              <a:t>of GI </a:t>
            </a:r>
            <a:r>
              <a:rPr lang="en-GB" dirty="0" smtClean="0"/>
              <a:t>bleeding</a:t>
            </a:r>
          </a:p>
          <a:p>
            <a:pPr lvl="1"/>
            <a:r>
              <a:rPr lang="en-GB" dirty="0" smtClean="0"/>
              <a:t>Comorbidities</a:t>
            </a:r>
          </a:p>
          <a:p>
            <a:pPr lvl="1"/>
            <a:r>
              <a:rPr lang="en-GB" dirty="0" smtClean="0"/>
              <a:t>Concomitant antiplatelets, NSAIDs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Adverse Effects – Skin Necrosis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Rare </a:t>
            </a:r>
            <a:r>
              <a:rPr lang="en-GB" dirty="0"/>
              <a:t>but </a:t>
            </a:r>
            <a:r>
              <a:rPr lang="en-GB" dirty="0" smtClean="0"/>
              <a:t>serious (5 days therapy)</a:t>
            </a:r>
          </a:p>
          <a:p>
            <a:r>
              <a:rPr lang="en-GB" dirty="0" smtClean="0"/>
              <a:t>Necrosis of breast</a:t>
            </a:r>
            <a:r>
              <a:rPr lang="en-GB" dirty="0"/>
              <a:t>, buttocks, </a:t>
            </a:r>
            <a:r>
              <a:rPr lang="en-GB" dirty="0" smtClean="0"/>
              <a:t>penis </a:t>
            </a:r>
          </a:p>
          <a:p>
            <a:r>
              <a:rPr lang="en-GB" dirty="0" smtClean="0"/>
              <a:t>Extensive </a:t>
            </a:r>
            <a:r>
              <a:rPr lang="en-GB" dirty="0"/>
              <a:t>microvascular </a:t>
            </a:r>
            <a:r>
              <a:rPr lang="en-GB" dirty="0" smtClean="0"/>
              <a:t>thrombosis (procoagulant)</a:t>
            </a:r>
          </a:p>
          <a:p>
            <a:r>
              <a:rPr lang="en-GB" dirty="0" smtClean="0"/>
              <a:t>Discontinue warfarin (then low dose warfarin)</a:t>
            </a:r>
          </a:p>
          <a:p>
            <a:r>
              <a:rPr lang="en-GB" dirty="0" smtClean="0"/>
              <a:t>Supplement with protein C (FFPs)</a:t>
            </a:r>
          </a:p>
          <a:p>
            <a:r>
              <a:rPr lang="en-GB" dirty="0" smtClean="0"/>
              <a:t>Adequate heparinization (prevention)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Adverse Effects – Purple Toe Syndrome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6 weeks into therapy</a:t>
            </a:r>
          </a:p>
          <a:p>
            <a:r>
              <a:rPr lang="en-GB" dirty="0" smtClean="0"/>
              <a:t>Painful </a:t>
            </a:r>
            <a:r>
              <a:rPr lang="en-GB" dirty="0"/>
              <a:t>discoloration of </a:t>
            </a:r>
            <a:r>
              <a:rPr lang="en-GB" dirty="0" smtClean="0"/>
              <a:t>toes</a:t>
            </a:r>
          </a:p>
          <a:p>
            <a:r>
              <a:rPr lang="en-GB" dirty="0" smtClean="0"/>
              <a:t>Due to cholesterol microembolization</a:t>
            </a:r>
          </a:p>
          <a:p>
            <a:r>
              <a:rPr lang="en-GB" dirty="0" smtClean="0"/>
              <a:t>Discontinue warfarin (assoc. death)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Factors Influencing Dosing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Dietary Vit</a:t>
            </a:r>
            <a:r>
              <a:rPr lang="en-GB" dirty="0" smtClean="0"/>
              <a:t>. K </a:t>
            </a:r>
            <a:r>
              <a:rPr lang="en-GB" dirty="0" smtClean="0"/>
              <a:t>intake</a:t>
            </a:r>
          </a:p>
          <a:p>
            <a:pPr lvl="1"/>
            <a:r>
              <a:rPr lang="en-GB" dirty="0" smtClean="0"/>
              <a:t>High concentrations:</a:t>
            </a:r>
          </a:p>
          <a:p>
            <a:pPr lvl="2"/>
            <a:r>
              <a:rPr lang="en-GB" dirty="0" smtClean="0"/>
              <a:t>Green leafy vegetables</a:t>
            </a:r>
          </a:p>
          <a:p>
            <a:pPr lvl="2"/>
            <a:r>
              <a:rPr lang="en-GB" dirty="0" smtClean="0"/>
              <a:t>Soy milk</a:t>
            </a:r>
          </a:p>
          <a:p>
            <a:pPr lvl="2"/>
            <a:r>
              <a:rPr lang="en-GB" dirty="0" smtClean="0"/>
              <a:t>Vitamin supplements</a:t>
            </a:r>
          </a:p>
          <a:p>
            <a:pPr lvl="2"/>
            <a:r>
              <a:rPr lang="en-GB" dirty="0" smtClean="0"/>
              <a:t>Green tea</a:t>
            </a:r>
          </a:p>
          <a:p>
            <a:pPr lvl="2"/>
            <a:r>
              <a:rPr lang="en-GB" dirty="0" smtClean="0"/>
              <a:t>Tobacco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Factors Influencing Dosing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Comorbidities</a:t>
            </a:r>
          </a:p>
          <a:p>
            <a:pPr lvl="1"/>
            <a:r>
              <a:rPr lang="en-GB" dirty="0" smtClean="0"/>
              <a:t>Diarrhea</a:t>
            </a:r>
            <a:r>
              <a:rPr lang="en-GB" dirty="0"/>
              <a:t> </a:t>
            </a:r>
            <a:r>
              <a:rPr lang="en-GB" dirty="0" smtClean="0"/>
              <a:t>(reduce Vit. K absorption)</a:t>
            </a:r>
          </a:p>
          <a:p>
            <a:pPr lvl="1"/>
            <a:r>
              <a:rPr lang="en-GB" dirty="0" smtClean="0"/>
              <a:t>Fever (catabolism of clotting factors)</a:t>
            </a:r>
          </a:p>
          <a:p>
            <a:pPr lvl="1"/>
            <a:r>
              <a:rPr lang="en-GB" dirty="0" smtClean="0"/>
              <a:t>Heart </a:t>
            </a:r>
            <a:r>
              <a:rPr lang="en-GB" dirty="0"/>
              <a:t>failure</a:t>
            </a:r>
            <a:r>
              <a:rPr lang="en-GB" dirty="0" smtClean="0"/>
              <a:t>, liver disease, ESRD (reduced  metabolism)</a:t>
            </a:r>
          </a:p>
          <a:p>
            <a:pPr lvl="1"/>
            <a:r>
              <a:rPr lang="en-GB" dirty="0" smtClean="0"/>
              <a:t>Hypothyroidism (reduced catabolism of factors)</a:t>
            </a:r>
          </a:p>
          <a:p>
            <a:pPr lvl="1"/>
            <a:r>
              <a:rPr lang="en-GB" dirty="0" smtClean="0"/>
              <a:t>Hyperthyroidism (increased catabolism </a:t>
            </a:r>
            <a:r>
              <a:rPr lang="en-GB" dirty="0"/>
              <a:t>of </a:t>
            </a:r>
            <a:r>
              <a:rPr lang="en-GB" dirty="0" smtClean="0"/>
              <a:t>factors)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Factors Influencing Dosing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Alcohol ingestion</a:t>
            </a:r>
          </a:p>
          <a:p>
            <a:pPr lvl="1"/>
            <a:r>
              <a:rPr lang="en-GB" dirty="0" smtClean="0"/>
              <a:t>Chronic (induces metabolising enzymes)</a:t>
            </a:r>
          </a:p>
          <a:p>
            <a:pPr lvl="1"/>
            <a:r>
              <a:rPr lang="en-GB" dirty="0" smtClean="0"/>
              <a:t>Acute (inhibits enzymes)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Factors Influencing Dosing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Genetic factors</a:t>
            </a:r>
          </a:p>
          <a:p>
            <a:pPr lvl="1"/>
            <a:r>
              <a:rPr lang="en-GB" dirty="0" smtClean="0"/>
              <a:t>CYP2C9</a:t>
            </a:r>
          </a:p>
          <a:p>
            <a:pPr lvl="1"/>
            <a:r>
              <a:rPr lang="en-GB" i="1" dirty="0" smtClean="0"/>
              <a:t>VKORC1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Factors Influencing Dosing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Concurrent Medications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t="7720"/>
          <a:stretch>
            <a:fillRect/>
          </a:stretch>
        </p:blipFill>
        <p:spPr bwMode="auto">
          <a:xfrm>
            <a:off x="0" y="2297678"/>
            <a:ext cx="9144000" cy="456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Warfarin</a:t>
            </a:r>
            <a:br>
              <a:rPr lang="en-GB" dirty="0" smtClean="0"/>
            </a:br>
            <a:r>
              <a:rPr lang="en-GB" dirty="0" smtClean="0"/>
              <a:t>Over-anticoagulation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Asymptomatic high INR:</a:t>
            </a:r>
          </a:p>
          <a:p>
            <a:pPr lvl="1"/>
            <a:r>
              <a:rPr lang="en-GB" dirty="0" smtClean="0"/>
              <a:t>Withhold therapy</a:t>
            </a:r>
          </a:p>
          <a:p>
            <a:r>
              <a:rPr lang="en-GB" dirty="0" smtClean="0"/>
              <a:t>Minor bleed:</a:t>
            </a:r>
          </a:p>
          <a:p>
            <a:pPr lvl="1"/>
            <a:r>
              <a:rPr lang="en-GB" dirty="0" smtClean="0"/>
              <a:t>Withhold therapy</a:t>
            </a:r>
          </a:p>
          <a:p>
            <a:pPr lvl="1"/>
            <a:r>
              <a:rPr lang="en-GB" dirty="0" smtClean="0"/>
              <a:t>Low dose Vit K.</a:t>
            </a:r>
          </a:p>
          <a:p>
            <a:pPr lvl="1"/>
            <a:r>
              <a:rPr lang="en-GB" dirty="0" smtClean="0"/>
              <a:t>Start at lower dose</a:t>
            </a:r>
          </a:p>
          <a:p>
            <a:r>
              <a:rPr lang="en-GB" dirty="0" smtClean="0"/>
              <a:t>Major bleed:</a:t>
            </a:r>
          </a:p>
          <a:p>
            <a:pPr lvl="1"/>
            <a:r>
              <a:rPr lang="en-GB" dirty="0" smtClean="0"/>
              <a:t>FFPs, factor concentrates</a:t>
            </a:r>
          </a:p>
          <a:p>
            <a:pPr lvl="1"/>
            <a:r>
              <a:rPr lang="en-GB" dirty="0" smtClean="0"/>
              <a:t>High dose Vit K.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Low dose UFH</a:t>
            </a:r>
          </a:p>
          <a:p>
            <a:pPr lvl="1"/>
            <a:r>
              <a:rPr lang="en-GB" dirty="0" smtClean="0"/>
              <a:t>Inactivates </a:t>
            </a:r>
            <a:r>
              <a:rPr lang="en-GB" dirty="0"/>
              <a:t>factor </a:t>
            </a:r>
            <a:r>
              <a:rPr lang="en-GB" dirty="0" smtClean="0"/>
              <a:t>Xa, no effect on factor IIa</a:t>
            </a:r>
          </a:p>
          <a:p>
            <a:pPr lvl="1"/>
            <a:r>
              <a:rPr lang="en-GB" dirty="0" smtClean="0"/>
              <a:t>aPTT </a:t>
            </a:r>
            <a:r>
              <a:rPr lang="en-GB" dirty="0"/>
              <a:t>is not </a:t>
            </a:r>
            <a:r>
              <a:rPr lang="en-GB" dirty="0" smtClean="0"/>
              <a:t>prolonged</a:t>
            </a:r>
          </a:p>
          <a:p>
            <a:r>
              <a:rPr lang="en-GB" dirty="0" smtClean="0"/>
              <a:t>Alternatives:</a:t>
            </a:r>
          </a:p>
          <a:p>
            <a:pPr lvl="1"/>
            <a:r>
              <a:rPr lang="en-GB" dirty="0" smtClean="0"/>
              <a:t>Fixed dose </a:t>
            </a:r>
            <a:r>
              <a:rPr lang="en-GB" dirty="0"/>
              <a:t>SC </a:t>
            </a:r>
            <a:r>
              <a:rPr lang="en-GB" dirty="0" smtClean="0"/>
              <a:t>LMWH</a:t>
            </a:r>
          </a:p>
          <a:p>
            <a:pPr lvl="1"/>
            <a:r>
              <a:rPr lang="en-GB" dirty="0" smtClean="0"/>
              <a:t>SC fondaparinux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690</Words>
  <Application>Microsoft Office PowerPoint</Application>
  <PresentationFormat>On-screen Show (4:3)</PresentationFormat>
  <Paragraphs>188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Treatment of VTE</vt:lpstr>
      <vt:lpstr>PowerPoint Presentation</vt:lpstr>
      <vt:lpstr>Hemostasis:</vt:lpstr>
      <vt:lpstr>PowerPoint Presentation</vt:lpstr>
      <vt:lpstr>PowerPoint Presentation</vt:lpstr>
      <vt:lpstr>PowerPoint Presentation</vt:lpstr>
      <vt:lpstr>Coagulation Cascade</vt:lpstr>
      <vt:lpstr>Classification</vt:lpstr>
      <vt:lpstr>Ideal anticoagulant</vt:lpstr>
      <vt:lpstr>Initiation of Therapy</vt:lpstr>
      <vt:lpstr>Heparin Loading Dose</vt:lpstr>
      <vt:lpstr>Heparin Dose Adjustment</vt:lpstr>
      <vt:lpstr>PowerPoint Presentation</vt:lpstr>
      <vt:lpstr>Heparin Therapeutic Monitoring</vt:lpstr>
      <vt:lpstr>Heparin Duration of Therapy</vt:lpstr>
      <vt:lpstr>Heparin Adverse Effects - Thrombocytopenia</vt:lpstr>
      <vt:lpstr>Heparin Adverse Effects - Thrombocytopenia</vt:lpstr>
      <vt:lpstr>Heparin Adverse Effects - Hemorrhage</vt:lpstr>
      <vt:lpstr>Heparin Adverse Effects - Others</vt:lpstr>
      <vt:lpstr>Heparin Reversal of Effect</vt:lpstr>
      <vt:lpstr>Outpatient Treatment</vt:lpstr>
      <vt:lpstr>Warfarin Transition from Injectable</vt:lpstr>
      <vt:lpstr>Warfarin Initiation</vt:lpstr>
      <vt:lpstr>Warfarin Intensity &amp; Duration</vt:lpstr>
      <vt:lpstr>Warfarin Intensity &amp; Duration</vt:lpstr>
      <vt:lpstr>Warfarin Adverse Effects - Hemorrhage</vt:lpstr>
      <vt:lpstr>Warfarin Adverse Effects – Skin Necrosis</vt:lpstr>
      <vt:lpstr>Warfarin Adverse Effects – Purple Toe Syndrome</vt:lpstr>
      <vt:lpstr>Warfarin Factors Influencing Dosing</vt:lpstr>
      <vt:lpstr>Warfarin Factors Influencing Dosing</vt:lpstr>
      <vt:lpstr>Warfarin Factors Influencing Dosing</vt:lpstr>
      <vt:lpstr>Warfarin Factors Influencing Dosing</vt:lpstr>
      <vt:lpstr>Warfarin Factors Influencing Dosing</vt:lpstr>
      <vt:lpstr>Warfarin Over-anticoagulation</vt:lpstr>
      <vt:lpstr>Prevention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of VTE</dc:title>
  <dc:creator>mohammed ezzi</dc:creator>
  <cp:lastModifiedBy>Shabir</cp:lastModifiedBy>
  <cp:revision>6</cp:revision>
  <dcterms:created xsi:type="dcterms:W3CDTF">2014-01-25T09:28:55Z</dcterms:created>
  <dcterms:modified xsi:type="dcterms:W3CDTF">2021-02-06T15:30:54Z</dcterms:modified>
</cp:coreProperties>
</file>