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3" r:id="rId4"/>
    <p:sldId id="258" r:id="rId5"/>
    <p:sldId id="260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82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6" r:id="rId28"/>
    <p:sldId id="285" r:id="rId29"/>
    <p:sldId id="287" r:id="rId30"/>
    <p:sldId id="288" r:id="rId31"/>
    <p:sldId id="289" r:id="rId32"/>
    <p:sldId id="290" r:id="rId33"/>
    <p:sldId id="301" r:id="rId34"/>
    <p:sldId id="299" r:id="rId35"/>
    <p:sldId id="302" r:id="rId36"/>
    <p:sldId id="307" r:id="rId37"/>
    <p:sldId id="303" r:id="rId38"/>
    <p:sldId id="304" r:id="rId39"/>
    <p:sldId id="305" r:id="rId40"/>
    <p:sldId id="306" r:id="rId41"/>
    <p:sldId id="308" r:id="rId42"/>
    <p:sldId id="309" r:id="rId43"/>
    <p:sldId id="310" r:id="rId44"/>
    <p:sldId id="311" r:id="rId45"/>
    <p:sldId id="312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81" d="100"/>
          <a:sy n="81" d="100"/>
        </p:scale>
        <p:origin x="109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87018-D767-4AB5-9489-7A3F09B1E92A}" type="datetimeFigureOut">
              <a:rPr lang="en-GB" smtClean="0"/>
              <a:pPr/>
              <a:t>09/07/2021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BE7C5-BCC5-4F73-81EF-A754745968B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276872"/>
            <a:ext cx="7772400" cy="1470025"/>
          </a:xfrm>
        </p:spPr>
        <p:txBody>
          <a:bodyPr/>
          <a:lstStyle/>
          <a:p>
            <a:r>
              <a:rPr lang="en-GB" dirty="0" smtClean="0"/>
              <a:t>Cancer Chemotherapeutic Agents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Chemotherapy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GB" dirty="0" smtClean="0"/>
              <a:t>Drugs that </a:t>
            </a:r>
            <a:r>
              <a:rPr lang="en-GB" dirty="0"/>
              <a:t>treat cancer </a:t>
            </a:r>
            <a:r>
              <a:rPr lang="en-GB" dirty="0" smtClean="0"/>
              <a:t>cells</a:t>
            </a:r>
          </a:p>
          <a:p>
            <a:r>
              <a:rPr lang="en-GB" dirty="0" smtClean="0"/>
              <a:t>Cytotoxic </a:t>
            </a:r>
            <a:r>
              <a:rPr lang="en-GB" dirty="0"/>
              <a:t>therapy that is </a:t>
            </a:r>
            <a:r>
              <a:rPr lang="en-GB" dirty="0" smtClean="0"/>
              <a:t>directed toward </a:t>
            </a:r>
            <a:r>
              <a:rPr lang="en-GB" dirty="0"/>
              <a:t>rapidly dividing </a:t>
            </a:r>
            <a:r>
              <a:rPr lang="en-GB" dirty="0" smtClean="0"/>
              <a:t>cells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US" dirty="0" smtClean="0"/>
              <a:t>Classes of Chemotherapeutic Drugs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Cytotoxic/Conventional </a:t>
            </a:r>
            <a:r>
              <a:rPr lang="en-US" dirty="0" smtClean="0"/>
              <a:t>chemotherapeutic drugs</a:t>
            </a:r>
          </a:p>
          <a:p>
            <a:pPr marL="514350" indent="-514350">
              <a:buAutoNum type="arabicPeriod"/>
            </a:pPr>
            <a:r>
              <a:rPr lang="en-US" dirty="0" smtClean="0"/>
              <a:t>Hormonal chemotherapeutic drugs</a:t>
            </a:r>
          </a:p>
          <a:p>
            <a:pPr marL="514350" indent="-514350">
              <a:buAutoNum type="arabicPeriod"/>
            </a:pPr>
            <a:r>
              <a:rPr lang="en-US" dirty="0" smtClean="0"/>
              <a:t>Targeted chemotherapeutic drugs:</a:t>
            </a:r>
          </a:p>
          <a:p>
            <a:pPr lvl="1"/>
            <a:r>
              <a:rPr lang="en-US" dirty="0" smtClean="0"/>
              <a:t>Monoclonal antibodies</a:t>
            </a:r>
          </a:p>
          <a:p>
            <a:pPr lvl="1"/>
            <a:r>
              <a:rPr lang="en-US" dirty="0" smtClean="0"/>
              <a:t>Tyrosine kinase inhibitors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Immunomodulatory therapeutic drugs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63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Mechanism of 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41987"/>
          </a:xfrm>
        </p:spPr>
        <p:txBody>
          <a:bodyPr>
            <a:normAutofit/>
          </a:bodyPr>
          <a:lstStyle/>
          <a:p>
            <a:r>
              <a:rPr lang="en-GB" dirty="0" smtClean="0"/>
              <a:t>Cytotoxic </a:t>
            </a:r>
            <a:r>
              <a:rPr lang="en-GB" dirty="0" smtClean="0"/>
              <a:t>Chemotherapy:</a:t>
            </a:r>
            <a:endParaRPr lang="en-GB" dirty="0" smtClean="0"/>
          </a:p>
          <a:p>
            <a:pPr lvl="1"/>
            <a:r>
              <a:rPr lang="en-GB" dirty="0" smtClean="0"/>
              <a:t>Damage DNA (alkylating agents, platinum agents)</a:t>
            </a:r>
          </a:p>
          <a:p>
            <a:pPr lvl="1"/>
            <a:r>
              <a:rPr lang="en-GB" dirty="0" smtClean="0"/>
              <a:t>Interfere with </a:t>
            </a:r>
            <a:r>
              <a:rPr lang="en-GB" dirty="0"/>
              <a:t>DNA </a:t>
            </a:r>
            <a:r>
              <a:rPr lang="en-GB" dirty="0" smtClean="0"/>
              <a:t>synthesis (antimetabolite drugs)</a:t>
            </a:r>
          </a:p>
          <a:p>
            <a:pPr lvl="1"/>
            <a:r>
              <a:rPr lang="en-GB" dirty="0" smtClean="0"/>
              <a:t>Inhibit </a:t>
            </a:r>
            <a:r>
              <a:rPr lang="en-GB" dirty="0"/>
              <a:t>cell </a:t>
            </a:r>
            <a:r>
              <a:rPr lang="en-GB" dirty="0" smtClean="0"/>
              <a:t>division (antimitotic drugs)</a:t>
            </a:r>
          </a:p>
          <a:p>
            <a:r>
              <a:rPr lang="en-GB" dirty="0" smtClean="0"/>
              <a:t>Classified </a:t>
            </a:r>
            <a:r>
              <a:rPr lang="en-GB" dirty="0"/>
              <a:t>by their effect on </a:t>
            </a:r>
            <a:r>
              <a:rPr lang="en-GB" dirty="0" smtClean="0"/>
              <a:t>cell </a:t>
            </a:r>
            <a:r>
              <a:rPr lang="en-GB" dirty="0" smtClean="0"/>
              <a:t>cycle:</a:t>
            </a:r>
            <a:endParaRPr lang="en-GB" dirty="0" smtClean="0"/>
          </a:p>
          <a:p>
            <a:pPr lvl="1"/>
            <a:r>
              <a:rPr lang="en-GB" dirty="0" smtClean="0"/>
              <a:t>Phase specific agents (schedule dependent)</a:t>
            </a:r>
          </a:p>
          <a:p>
            <a:pPr lvl="1"/>
            <a:r>
              <a:rPr lang="en-GB" dirty="0" smtClean="0"/>
              <a:t>Phase nonspecific agents (dose dependent)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08505" cy="6103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Factors Influencing Chemotherapy Response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Growth fraction</a:t>
            </a:r>
          </a:p>
          <a:p>
            <a:pPr lvl="1"/>
            <a:r>
              <a:rPr lang="en-GB" dirty="0" smtClean="0"/>
              <a:t>Objective </a:t>
            </a:r>
            <a:r>
              <a:rPr lang="en-GB" dirty="0"/>
              <a:t>of successive chemotherapy cycles is </a:t>
            </a:r>
            <a:r>
              <a:rPr lang="en-GB" dirty="0" smtClean="0"/>
              <a:t>further </a:t>
            </a:r>
            <a:r>
              <a:rPr lang="en-GB" dirty="0"/>
              <a:t>decrease in size of tumor </a:t>
            </a:r>
            <a:r>
              <a:rPr lang="en-GB" dirty="0" smtClean="0"/>
              <a:t>mass</a:t>
            </a:r>
          </a:p>
          <a:p>
            <a:r>
              <a:rPr lang="en-GB" dirty="0" smtClean="0"/>
              <a:t>Dose intensity</a:t>
            </a:r>
          </a:p>
          <a:p>
            <a:r>
              <a:rPr lang="en-GB" dirty="0" smtClean="0"/>
              <a:t>Dose schedule</a:t>
            </a:r>
          </a:p>
          <a:p>
            <a:r>
              <a:rPr lang="en-GB" dirty="0" smtClean="0"/>
              <a:t>Drug resistance</a:t>
            </a:r>
          </a:p>
          <a:p>
            <a:r>
              <a:rPr lang="en-GB" dirty="0" smtClean="0"/>
              <a:t>Tumor site</a:t>
            </a:r>
          </a:p>
          <a:p>
            <a:r>
              <a:rPr lang="en-GB" dirty="0" smtClean="0"/>
              <a:t>Patient’s </a:t>
            </a:r>
            <a:r>
              <a:rPr lang="en-GB" dirty="0"/>
              <a:t>performance </a:t>
            </a:r>
            <a:r>
              <a:rPr lang="en-GB" dirty="0" smtClean="0"/>
              <a:t>status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Dose Intensity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Chemotherapy </a:t>
            </a:r>
            <a:r>
              <a:rPr lang="en-GB" dirty="0"/>
              <a:t>dose per </a:t>
            </a:r>
            <a:r>
              <a:rPr lang="en-GB" dirty="0" smtClean="0"/>
              <a:t>unit time (mg/m2/week)</a:t>
            </a:r>
          </a:p>
          <a:p>
            <a:r>
              <a:rPr lang="en-GB" dirty="0" smtClean="0"/>
              <a:t>Drug resistance can be overcome </a:t>
            </a:r>
            <a:r>
              <a:rPr lang="en-GB" dirty="0"/>
              <a:t>by escalating </a:t>
            </a:r>
            <a:r>
              <a:rPr lang="en-GB" dirty="0" smtClean="0"/>
              <a:t>dose intensity:</a:t>
            </a:r>
          </a:p>
          <a:p>
            <a:pPr lvl="1"/>
            <a:r>
              <a:rPr lang="en-GB" dirty="0" smtClean="0"/>
              <a:t>Increasing dose per cycle</a:t>
            </a:r>
          </a:p>
          <a:p>
            <a:pPr lvl="1"/>
            <a:r>
              <a:rPr lang="en-GB" dirty="0" smtClean="0"/>
              <a:t>Shortening interval between cycles (dose dense treatment)</a:t>
            </a:r>
            <a:endParaRPr lang="en-GB" dirty="0"/>
          </a:p>
          <a:p>
            <a:r>
              <a:rPr lang="en-GB" dirty="0" smtClean="0"/>
              <a:t>Limited by major dose related toxicity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Schedule Dependency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3269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Given in cycles</a:t>
            </a:r>
            <a:r>
              <a:rPr lang="en-GB" dirty="0"/>
              <a:t>, with </a:t>
            </a:r>
            <a:r>
              <a:rPr lang="en-GB" dirty="0" smtClean="0"/>
              <a:t>in-between recovery periods:</a:t>
            </a:r>
          </a:p>
          <a:p>
            <a:pPr lvl="1"/>
            <a:r>
              <a:rPr lang="en-GB" dirty="0" smtClean="0"/>
              <a:t>Type </a:t>
            </a:r>
            <a:r>
              <a:rPr lang="en-GB" dirty="0"/>
              <a:t>of </a:t>
            </a:r>
            <a:r>
              <a:rPr lang="en-GB" dirty="0" smtClean="0"/>
              <a:t>cancer</a:t>
            </a:r>
          </a:p>
          <a:p>
            <a:pPr lvl="1"/>
            <a:r>
              <a:rPr lang="en-GB" dirty="0" smtClean="0"/>
              <a:t>Drugs used</a:t>
            </a:r>
          </a:p>
          <a:p>
            <a:r>
              <a:rPr lang="en-GB" dirty="0" smtClean="0"/>
              <a:t>Important </a:t>
            </a:r>
            <a:r>
              <a:rPr lang="en-GB" dirty="0"/>
              <a:t>determinant of </a:t>
            </a:r>
            <a:r>
              <a:rPr lang="en-GB" dirty="0" smtClean="0"/>
              <a:t>response:</a:t>
            </a:r>
          </a:p>
          <a:p>
            <a:pPr lvl="1"/>
            <a:r>
              <a:rPr lang="en-GB" dirty="0" smtClean="0"/>
              <a:t>Affects toxicities</a:t>
            </a:r>
          </a:p>
          <a:p>
            <a:pPr lvl="1"/>
            <a:r>
              <a:rPr lang="en-GB" dirty="0" smtClean="0"/>
              <a:t>Pharmacokinetics of drug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Combination Chemotherapy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GB" dirty="0" smtClean="0"/>
              <a:t>Most tumors show partial, short response to single-agent therapy</a:t>
            </a:r>
          </a:p>
          <a:p>
            <a:r>
              <a:rPr lang="en-GB" dirty="0" smtClean="0"/>
              <a:t>Broader coverage against resistant cell lines</a:t>
            </a:r>
          </a:p>
          <a:p>
            <a:r>
              <a:rPr lang="en-GB" dirty="0" smtClean="0"/>
              <a:t>Principles:</a:t>
            </a:r>
          </a:p>
          <a:p>
            <a:pPr lvl="1"/>
            <a:r>
              <a:rPr lang="en-GB" dirty="0" smtClean="0"/>
              <a:t>Agents with demonstrable activity</a:t>
            </a:r>
          </a:p>
          <a:p>
            <a:pPr lvl="1"/>
            <a:r>
              <a:rPr lang="en-GB" dirty="0" smtClean="0"/>
              <a:t>Different mechanisms of action</a:t>
            </a:r>
          </a:p>
          <a:p>
            <a:pPr lvl="1"/>
            <a:r>
              <a:rPr lang="en-GB" dirty="0" smtClean="0"/>
              <a:t>No overlapping toxicities</a:t>
            </a:r>
          </a:p>
          <a:p>
            <a:pPr lvl="1"/>
            <a:r>
              <a:rPr lang="en-GB" dirty="0" smtClean="0"/>
              <a:t>Used in optimal dose and </a:t>
            </a:r>
            <a:r>
              <a:rPr lang="en-GB" dirty="0" smtClean="0"/>
              <a:t>schedule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Combination Chemotherapy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GB" dirty="0" smtClean="0"/>
              <a:t>Primary chemotherapy – 1</a:t>
            </a:r>
            <a:r>
              <a:rPr lang="en-GB" baseline="30000" dirty="0" smtClean="0"/>
              <a:t>st</a:t>
            </a:r>
            <a:r>
              <a:rPr lang="en-GB" dirty="0" smtClean="0"/>
              <a:t> line treatment</a:t>
            </a:r>
          </a:p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line (salvage) chemotherapy – refractory to primary therapy</a:t>
            </a:r>
          </a:p>
          <a:p>
            <a:r>
              <a:rPr lang="en-GB" dirty="0" smtClean="0"/>
              <a:t>Consolidation – Additional chemotherapy to eradicate residual disease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Adjuvant Chemotherapy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GB" dirty="0" smtClean="0"/>
              <a:t>Systemic chemotherapy after primary therapy (surgery, radiation)</a:t>
            </a:r>
          </a:p>
          <a:p>
            <a:r>
              <a:rPr lang="en-GB" dirty="0" smtClean="0"/>
              <a:t>Immediately follow primary therapy (low disease burden)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Neoadjuvant Chemotherapy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GB" dirty="0" smtClean="0"/>
              <a:t>Therapy given before primary treatment (surgery, radiation):</a:t>
            </a:r>
          </a:p>
          <a:p>
            <a:pPr lvl="1"/>
            <a:r>
              <a:rPr lang="en-GB" dirty="0" smtClean="0"/>
              <a:t>Reduce tumor mass</a:t>
            </a:r>
          </a:p>
          <a:p>
            <a:pPr lvl="1"/>
            <a:r>
              <a:rPr lang="en-GB" dirty="0" smtClean="0"/>
              <a:t>Lessen amount of radical surgery</a:t>
            </a:r>
          </a:p>
          <a:p>
            <a:pPr lvl="1"/>
            <a:r>
              <a:rPr lang="en-GB" dirty="0" smtClean="0"/>
              <a:t>Experience toxicities that may delay surgery</a:t>
            </a:r>
          </a:p>
          <a:p>
            <a:pPr lvl="1"/>
            <a:r>
              <a:rPr lang="en-GB" dirty="0" smtClean="0"/>
              <a:t>May impair post-surgical healing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Targeted Agents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GB" dirty="0" smtClean="0"/>
              <a:t>Two classes:</a:t>
            </a:r>
          </a:p>
          <a:p>
            <a:pPr lvl="1"/>
            <a:r>
              <a:rPr lang="en-GB" dirty="0" smtClean="0"/>
              <a:t>Monoclonal antibodies</a:t>
            </a:r>
          </a:p>
          <a:p>
            <a:pPr lvl="1"/>
            <a:r>
              <a:rPr lang="en-GB" dirty="0" smtClean="0"/>
              <a:t>Tyrosine kinase inhibitors.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Monoclonal Antibodies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GB" dirty="0" smtClean="0"/>
              <a:t>Directed at specific receptors - block ligands from binding</a:t>
            </a:r>
          </a:p>
          <a:p>
            <a:r>
              <a:rPr lang="en-GB" dirty="0" smtClean="0"/>
              <a:t>Selectively target cancer pathways:</a:t>
            </a:r>
          </a:p>
          <a:p>
            <a:pPr lvl="1"/>
            <a:r>
              <a:rPr lang="en-GB" dirty="0" smtClean="0"/>
              <a:t>EGFR (cetuximab)</a:t>
            </a:r>
          </a:p>
          <a:p>
            <a:pPr lvl="1"/>
            <a:r>
              <a:rPr lang="en-GB" dirty="0" smtClean="0"/>
              <a:t>HER2/</a:t>
            </a:r>
            <a:r>
              <a:rPr lang="en-GB" dirty="0" err="1" smtClean="0"/>
              <a:t>neu</a:t>
            </a:r>
            <a:r>
              <a:rPr lang="en-GB" dirty="0" smtClean="0"/>
              <a:t> (</a:t>
            </a:r>
            <a:r>
              <a:rPr lang="en-GB" dirty="0" err="1" smtClean="0"/>
              <a:t>transtuzumab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VEGF (</a:t>
            </a:r>
            <a:r>
              <a:rPr lang="en-GB" dirty="0" err="1" smtClean="0"/>
              <a:t>bevacizumab</a:t>
            </a:r>
            <a:r>
              <a:rPr lang="en-GB" dirty="0" smtClean="0"/>
              <a:t>)</a:t>
            </a:r>
          </a:p>
          <a:p>
            <a:r>
              <a:rPr lang="en-GB" dirty="0" smtClean="0"/>
              <a:t>Minimal toxicity to non-cancer cells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Tyrosine Kinase Inhibitors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GB" dirty="0" smtClean="0"/>
              <a:t>Inhibit tyrosine kinase activation</a:t>
            </a:r>
          </a:p>
          <a:p>
            <a:pPr lvl="1"/>
            <a:r>
              <a:rPr lang="en-GB" dirty="0" err="1" smtClean="0"/>
              <a:t>Imatinib</a:t>
            </a:r>
            <a:r>
              <a:rPr lang="en-GB" dirty="0" smtClean="0"/>
              <a:t> </a:t>
            </a:r>
            <a:r>
              <a:rPr lang="en-GB" dirty="0" err="1" smtClean="0"/>
              <a:t>mesylate</a:t>
            </a:r>
            <a:r>
              <a:rPr lang="en-GB" dirty="0" smtClean="0"/>
              <a:t> (CML)</a:t>
            </a:r>
          </a:p>
          <a:p>
            <a:pPr lvl="1"/>
            <a:r>
              <a:rPr lang="en-GB" dirty="0" err="1" smtClean="0"/>
              <a:t>Erlotinib</a:t>
            </a:r>
            <a:r>
              <a:rPr lang="en-GB" dirty="0" smtClean="0"/>
              <a:t> (NSCLC)</a:t>
            </a:r>
          </a:p>
          <a:p>
            <a:pPr lvl="1"/>
            <a:r>
              <a:rPr lang="en-GB" dirty="0" err="1" smtClean="0"/>
              <a:t>Sorafenib</a:t>
            </a:r>
            <a:r>
              <a:rPr lang="en-GB" dirty="0" smtClean="0"/>
              <a:t> (HCC)</a:t>
            </a:r>
          </a:p>
          <a:p>
            <a:pPr lvl="1"/>
            <a:r>
              <a:rPr lang="en-GB" dirty="0" err="1" smtClean="0"/>
              <a:t>Sunitinib</a:t>
            </a:r>
            <a:r>
              <a:rPr lang="en-GB" dirty="0" smtClean="0"/>
              <a:t> (GIST)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Other Targeted Agents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GB" dirty="0" err="1" smtClean="0"/>
              <a:t>Histone</a:t>
            </a:r>
            <a:r>
              <a:rPr lang="en-GB" dirty="0" smtClean="0"/>
              <a:t> </a:t>
            </a:r>
            <a:r>
              <a:rPr lang="en-GB" dirty="0" err="1" smtClean="0"/>
              <a:t>deacetylase</a:t>
            </a:r>
            <a:r>
              <a:rPr lang="en-GB" dirty="0" smtClean="0"/>
              <a:t> (HDAC) inhibitors</a:t>
            </a:r>
          </a:p>
          <a:p>
            <a:pPr lvl="1"/>
            <a:r>
              <a:rPr lang="en-GB" dirty="0" err="1" smtClean="0"/>
              <a:t>Romidepsin</a:t>
            </a:r>
            <a:r>
              <a:rPr lang="en-GB" dirty="0" smtClean="0"/>
              <a:t> (T Cell lymphoma)</a:t>
            </a:r>
          </a:p>
          <a:p>
            <a:r>
              <a:rPr lang="en-GB" dirty="0" err="1" smtClean="0"/>
              <a:t>Proteasome</a:t>
            </a:r>
            <a:r>
              <a:rPr lang="en-GB" dirty="0" smtClean="0"/>
              <a:t> inhibitor</a:t>
            </a:r>
          </a:p>
          <a:p>
            <a:pPr lvl="1"/>
            <a:r>
              <a:rPr lang="en-GB" dirty="0" err="1" smtClean="0"/>
              <a:t>Bortezomib</a:t>
            </a:r>
            <a:r>
              <a:rPr lang="en-GB" dirty="0" smtClean="0"/>
              <a:t> (MM)</a:t>
            </a:r>
          </a:p>
          <a:p>
            <a:r>
              <a:rPr lang="en-GB" dirty="0" err="1" smtClean="0"/>
              <a:t>mTOR</a:t>
            </a:r>
            <a:r>
              <a:rPr lang="en-GB" dirty="0" smtClean="0"/>
              <a:t> inhibitors</a:t>
            </a:r>
          </a:p>
          <a:p>
            <a:pPr lvl="1"/>
            <a:r>
              <a:rPr lang="en-GB" dirty="0" err="1" smtClean="0"/>
              <a:t>Everolimus</a:t>
            </a:r>
            <a:r>
              <a:rPr lang="en-GB" dirty="0" smtClean="0"/>
              <a:t> (Breast Cancer)</a:t>
            </a:r>
          </a:p>
          <a:p>
            <a:r>
              <a:rPr lang="en-GB" dirty="0" smtClean="0"/>
              <a:t>Miscellaneous</a:t>
            </a:r>
          </a:p>
          <a:p>
            <a:pPr lvl="1"/>
            <a:r>
              <a:rPr lang="en-GB" dirty="0" smtClean="0"/>
              <a:t>Thalidomide (MM)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Endocrine 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en-GB" dirty="0" smtClean="0"/>
              <a:t>Treat cancers which are hormone-sensitive:</a:t>
            </a:r>
          </a:p>
          <a:p>
            <a:pPr lvl="1"/>
            <a:r>
              <a:rPr lang="en-GB" dirty="0" smtClean="0"/>
              <a:t>Blocking receptors</a:t>
            </a:r>
          </a:p>
          <a:p>
            <a:pPr lvl="1"/>
            <a:r>
              <a:rPr lang="en-GB" dirty="0" smtClean="0"/>
              <a:t>Eliminating endogenous hormone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Endocrine 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97971"/>
          </a:xfrm>
        </p:spPr>
        <p:txBody>
          <a:bodyPr>
            <a:normAutofit/>
          </a:bodyPr>
          <a:lstStyle/>
          <a:p>
            <a:r>
              <a:rPr lang="en-GB" dirty="0" smtClean="0"/>
              <a:t>Androgens:			</a:t>
            </a:r>
            <a:r>
              <a:rPr lang="en-GB" dirty="0" err="1" smtClean="0"/>
              <a:t>Fluoxymesterone</a:t>
            </a:r>
            <a:endParaRPr lang="en-GB" dirty="0" smtClean="0"/>
          </a:p>
          <a:p>
            <a:r>
              <a:rPr lang="en-GB" dirty="0" smtClean="0"/>
              <a:t>Antiandrogens:		</a:t>
            </a:r>
            <a:r>
              <a:rPr lang="en-GB" dirty="0" err="1" smtClean="0"/>
              <a:t>Bicalutamide</a:t>
            </a:r>
            <a:endParaRPr lang="en-GB" dirty="0" smtClean="0"/>
          </a:p>
          <a:p>
            <a:r>
              <a:rPr lang="en-GB" dirty="0" smtClean="0"/>
              <a:t>Antiestrogens:			Tamoxifen</a:t>
            </a:r>
          </a:p>
          <a:p>
            <a:r>
              <a:rPr lang="en-GB" dirty="0" smtClean="0"/>
              <a:t>Aromatase inhibitors:	</a:t>
            </a:r>
            <a:r>
              <a:rPr lang="en-GB" dirty="0" err="1" smtClean="0"/>
              <a:t>Anastrozole</a:t>
            </a:r>
            <a:endParaRPr lang="en-GB" dirty="0" smtClean="0"/>
          </a:p>
          <a:p>
            <a:r>
              <a:rPr lang="en-GB" dirty="0" smtClean="0"/>
              <a:t>Estrogens:			</a:t>
            </a:r>
            <a:r>
              <a:rPr lang="en-GB" dirty="0" err="1" smtClean="0"/>
              <a:t>Ethinylestradiol</a:t>
            </a:r>
            <a:endParaRPr lang="en-GB" dirty="0" smtClean="0"/>
          </a:p>
          <a:p>
            <a:r>
              <a:rPr lang="en-GB" dirty="0" smtClean="0"/>
              <a:t>GnRH: 				Goserelin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Biologic Response Modifiers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GB" dirty="0" smtClean="0"/>
              <a:t>Substances that boost immune system to fight cancer:</a:t>
            </a:r>
          </a:p>
          <a:p>
            <a:pPr lvl="1"/>
            <a:r>
              <a:rPr lang="en-GB" dirty="0" smtClean="0"/>
              <a:t>Monoclonal antibodies</a:t>
            </a:r>
          </a:p>
          <a:p>
            <a:pPr lvl="1"/>
            <a:r>
              <a:rPr lang="en-GB" dirty="0" smtClean="0"/>
              <a:t>Vaccines</a:t>
            </a:r>
          </a:p>
          <a:p>
            <a:pPr lvl="1"/>
            <a:r>
              <a:rPr lang="en-GB" dirty="0" smtClean="0"/>
              <a:t>Growth factors (interferon-</a:t>
            </a:r>
            <a:r>
              <a:rPr lang="en-GB" i="1" dirty="0" smtClean="0"/>
              <a:t>α, </a:t>
            </a:r>
            <a:r>
              <a:rPr lang="en-GB" dirty="0" smtClean="0"/>
              <a:t>interleukin 2)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Vaccines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GB" dirty="0" smtClean="0"/>
              <a:t>Stimulate body’s immune response</a:t>
            </a:r>
          </a:p>
          <a:p>
            <a:pPr lvl="1"/>
            <a:r>
              <a:rPr lang="en-GB" dirty="0" err="1" smtClean="0"/>
              <a:t>Sipuleucel</a:t>
            </a:r>
            <a:r>
              <a:rPr lang="en-GB" dirty="0" smtClean="0"/>
              <a:t>-T (metastatic Prostate cancer)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n-GB" dirty="0" smtClean="0"/>
              <a:t>INTERFERON-</a:t>
            </a:r>
            <a:r>
              <a:rPr lang="el-GR" i="1" dirty="0" smtClean="0"/>
              <a:t>α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08525"/>
          </a:xfrm>
        </p:spPr>
        <p:txBody>
          <a:bodyPr>
            <a:normAutofit/>
          </a:bodyPr>
          <a:lstStyle/>
          <a:p>
            <a:r>
              <a:rPr lang="en-GB" dirty="0" smtClean="0"/>
              <a:t>Anti-tumour activity by:</a:t>
            </a:r>
          </a:p>
          <a:p>
            <a:pPr lvl="1"/>
            <a:r>
              <a:rPr lang="en-GB" dirty="0" err="1" smtClean="0"/>
              <a:t>Antiproliferative</a:t>
            </a:r>
            <a:endParaRPr lang="en-GB" dirty="0" smtClean="0"/>
          </a:p>
          <a:p>
            <a:pPr lvl="1"/>
            <a:r>
              <a:rPr lang="en-GB" dirty="0" err="1" smtClean="0"/>
              <a:t>Immunomodulatory</a:t>
            </a:r>
            <a:endParaRPr lang="en-GB" dirty="0" smtClean="0"/>
          </a:p>
          <a:p>
            <a:pPr lvl="1"/>
            <a:r>
              <a:rPr lang="en-GB" dirty="0" smtClean="0"/>
              <a:t>Induction of </a:t>
            </a:r>
            <a:r>
              <a:rPr lang="en-GB" dirty="0" err="1" smtClean="0"/>
              <a:t>tumor</a:t>
            </a:r>
            <a:r>
              <a:rPr lang="en-GB" dirty="0" smtClean="0"/>
              <a:t> cell antigens</a:t>
            </a:r>
          </a:p>
          <a:p>
            <a:pPr lvl="1"/>
            <a:r>
              <a:rPr lang="en-GB" dirty="0" smtClean="0"/>
              <a:t>Differentiating</a:t>
            </a:r>
          </a:p>
          <a:p>
            <a:pPr lvl="1"/>
            <a:r>
              <a:rPr lang="en-GB" dirty="0" err="1" smtClean="0"/>
              <a:t>Antiangiogenic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Interleukin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GB" dirty="0" smtClean="0"/>
              <a:t>Anti-tumour activity by:</a:t>
            </a:r>
          </a:p>
          <a:p>
            <a:pPr lvl="1"/>
            <a:r>
              <a:rPr lang="en-GB" dirty="0" smtClean="0"/>
              <a:t>Stimulation of T- and B-cell proliferation</a:t>
            </a:r>
          </a:p>
          <a:p>
            <a:pPr lvl="1"/>
            <a:r>
              <a:rPr lang="en-GB" dirty="0" err="1" smtClean="0"/>
              <a:t>Lyse</a:t>
            </a:r>
            <a:r>
              <a:rPr lang="en-GB" dirty="0" smtClean="0"/>
              <a:t> </a:t>
            </a:r>
            <a:r>
              <a:rPr lang="en-GB" dirty="0" err="1" smtClean="0"/>
              <a:t>tumor</a:t>
            </a:r>
            <a:r>
              <a:rPr lang="en-GB" dirty="0" smtClean="0"/>
              <a:t> cells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/>
          <a:lstStyle/>
          <a:p>
            <a:r>
              <a:rPr lang="en-GB" dirty="0" smtClean="0"/>
              <a:t>Administration – Systemic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en-GB" dirty="0" smtClean="0"/>
              <a:t>IV route:</a:t>
            </a:r>
          </a:p>
          <a:p>
            <a:pPr lvl="1"/>
            <a:r>
              <a:rPr lang="en-GB" dirty="0" smtClean="0"/>
              <a:t>Most common</a:t>
            </a:r>
          </a:p>
          <a:p>
            <a:pPr lvl="1"/>
            <a:r>
              <a:rPr lang="en-GB" dirty="0" smtClean="0"/>
              <a:t>Bolus injection (</a:t>
            </a:r>
            <a:r>
              <a:rPr lang="en-GB" i="1" dirty="0" smtClean="0"/>
              <a:t>&lt;</a:t>
            </a:r>
            <a:r>
              <a:rPr lang="en-GB" dirty="0" smtClean="0"/>
              <a:t>15 minutes)</a:t>
            </a:r>
          </a:p>
          <a:p>
            <a:pPr lvl="1"/>
            <a:r>
              <a:rPr lang="en-GB" dirty="0" smtClean="0"/>
              <a:t>Short infusion (15 minutes to hours)</a:t>
            </a:r>
          </a:p>
          <a:p>
            <a:pPr lvl="1"/>
            <a:r>
              <a:rPr lang="en-GB" dirty="0" smtClean="0"/>
              <a:t>Continuous infusion (24 hours to weeks)</a:t>
            </a:r>
          </a:p>
          <a:p>
            <a:r>
              <a:rPr lang="en-GB" dirty="0" smtClean="0"/>
              <a:t>Can be given oral, IM, S/C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Administration – Regional, Local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GB" dirty="0" smtClean="0"/>
              <a:t>High concentration at site of tumor</a:t>
            </a:r>
          </a:p>
          <a:p>
            <a:r>
              <a:rPr lang="en-GB" dirty="0" smtClean="0"/>
              <a:t>Reduce systemic exposure (toxicity)</a:t>
            </a:r>
          </a:p>
          <a:p>
            <a:r>
              <a:rPr lang="en-GB" dirty="0" smtClean="0"/>
              <a:t>Does not target </a:t>
            </a:r>
            <a:r>
              <a:rPr lang="en-GB" dirty="0" smtClean="0"/>
              <a:t>micrometastases</a:t>
            </a:r>
            <a:endParaRPr lang="en-GB" dirty="0" smtClean="0"/>
          </a:p>
          <a:p>
            <a:pPr lvl="1"/>
            <a:r>
              <a:rPr lang="en-GB" dirty="0" smtClean="0"/>
              <a:t>Intrathecal or intraventricular</a:t>
            </a:r>
          </a:p>
          <a:p>
            <a:pPr lvl="1"/>
            <a:r>
              <a:rPr lang="en-GB" dirty="0" smtClean="0"/>
              <a:t>Intravesicular</a:t>
            </a:r>
          </a:p>
          <a:p>
            <a:pPr lvl="1"/>
            <a:r>
              <a:rPr lang="en-GB" dirty="0" smtClean="0"/>
              <a:t>Intraperitoneal</a:t>
            </a:r>
          </a:p>
          <a:p>
            <a:pPr lvl="1"/>
            <a:r>
              <a:rPr lang="en-GB" dirty="0" smtClean="0"/>
              <a:t>Intrapleural</a:t>
            </a:r>
          </a:p>
          <a:p>
            <a:pPr lvl="1"/>
            <a:r>
              <a:rPr lang="en-GB" dirty="0" smtClean="0"/>
              <a:t>Chemoembolization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Common, Acute Toxicities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Myelosuppression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GB" dirty="0" smtClean="0"/>
              <a:t>Agent-related factors:</a:t>
            </a:r>
          </a:p>
          <a:p>
            <a:pPr lvl="1"/>
            <a:r>
              <a:rPr lang="en-GB" dirty="0" smtClean="0"/>
              <a:t>Specific agent</a:t>
            </a:r>
          </a:p>
          <a:p>
            <a:pPr lvl="1"/>
            <a:r>
              <a:rPr lang="en-GB" dirty="0" smtClean="0"/>
              <a:t>Dose intensity</a:t>
            </a:r>
          </a:p>
          <a:p>
            <a:pPr lvl="1"/>
            <a:r>
              <a:rPr lang="en-GB" dirty="0" smtClean="0"/>
              <a:t>Dose density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Myelosuppression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GB" dirty="0" smtClean="0"/>
              <a:t>Host factors:</a:t>
            </a:r>
          </a:p>
          <a:p>
            <a:pPr lvl="1"/>
            <a:r>
              <a:rPr lang="en-GB" dirty="0" smtClean="0"/>
              <a:t>Age</a:t>
            </a:r>
            <a:r>
              <a:rPr lang="en-GB" dirty="0" smtClean="0"/>
              <a:t>: </a:t>
            </a:r>
            <a:r>
              <a:rPr lang="en-GB" dirty="0" smtClean="0"/>
              <a:t>Younger are better as have more cellular marrow</a:t>
            </a:r>
          </a:p>
          <a:p>
            <a:pPr lvl="1"/>
            <a:r>
              <a:rPr lang="en-GB" dirty="0" smtClean="0"/>
              <a:t>Bone marrow reserve</a:t>
            </a:r>
          </a:p>
          <a:p>
            <a:pPr lvl="1"/>
            <a:r>
              <a:rPr lang="en-GB" dirty="0" smtClean="0"/>
              <a:t>Prior chemo-radiotherapy</a:t>
            </a:r>
          </a:p>
          <a:p>
            <a:pPr lvl="1"/>
            <a:r>
              <a:rPr lang="en-GB" dirty="0" smtClean="0"/>
              <a:t>Hepatorenal function: Ability to metabolize and excrete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Myelosuppression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GB" dirty="0" smtClean="0"/>
              <a:t>Phase-specific cause rapid cytopenias with rapid recovery</a:t>
            </a:r>
          </a:p>
          <a:p>
            <a:r>
              <a:rPr lang="en-GB" dirty="0" err="1" smtClean="0"/>
              <a:t>Nitrosoureas</a:t>
            </a:r>
            <a:r>
              <a:rPr lang="en-GB" dirty="0" smtClean="0"/>
              <a:t>: severe, delayed suppression (6 wk)</a:t>
            </a:r>
          </a:p>
          <a:p>
            <a:r>
              <a:rPr lang="en-GB" dirty="0" smtClean="0"/>
              <a:t>Most regimens given every 3 to 4weeks</a:t>
            </a:r>
          </a:p>
          <a:p>
            <a:r>
              <a:rPr lang="en-GB" dirty="0" smtClean="0"/>
              <a:t>Targeted therapies are not myelosupressive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Prevention of Neutropenia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en-GB" dirty="0" smtClean="0"/>
              <a:t>Reduce dose of each agents (compromise response)</a:t>
            </a:r>
          </a:p>
          <a:p>
            <a:r>
              <a:rPr lang="en-GB" dirty="0" smtClean="0"/>
              <a:t>Prophylactic administration of colony stimulating factors</a:t>
            </a:r>
          </a:p>
          <a:p>
            <a:pPr lvl="1"/>
            <a:r>
              <a:rPr lang="en-GB" dirty="0" smtClean="0"/>
              <a:t>G-CSF</a:t>
            </a:r>
          </a:p>
          <a:p>
            <a:pPr lvl="1"/>
            <a:r>
              <a:rPr lang="en-GB" dirty="0" smtClean="0"/>
              <a:t>GM-CSF</a:t>
            </a:r>
          </a:p>
          <a:p>
            <a:r>
              <a:rPr lang="en-GB" dirty="0" smtClean="0"/>
              <a:t>Enhance neutrophil recovery after chemotherapy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Anaemia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en-GB" dirty="0" smtClean="0"/>
              <a:t>Not dose-limiting toxicity</a:t>
            </a:r>
          </a:p>
          <a:p>
            <a:r>
              <a:rPr lang="en-GB" dirty="0" smtClean="0"/>
              <a:t>Cause anisocytosis, macrocytosis (inhibition of DNA synthesis)</a:t>
            </a:r>
          </a:p>
          <a:p>
            <a:pPr lvl="1"/>
            <a:r>
              <a:rPr lang="en-GB" dirty="0" smtClean="0"/>
              <a:t>Antimetabolites</a:t>
            </a:r>
          </a:p>
          <a:p>
            <a:pPr lvl="1"/>
            <a:r>
              <a:rPr lang="en-GB" dirty="0" smtClean="0"/>
              <a:t>Hydroxyurea</a:t>
            </a:r>
          </a:p>
          <a:p>
            <a:r>
              <a:rPr lang="en-GB" dirty="0" smtClean="0"/>
              <a:t>EPO ameliorate anemia, reduce transfusion</a:t>
            </a:r>
          </a:p>
          <a:p>
            <a:pPr lvl="1"/>
            <a:r>
              <a:rPr lang="en-GB" dirty="0" err="1" smtClean="0"/>
              <a:t>Epoetin</a:t>
            </a:r>
            <a:r>
              <a:rPr lang="en-GB" dirty="0" smtClean="0"/>
              <a:t> </a:t>
            </a:r>
            <a:r>
              <a:rPr lang="en-GB" dirty="0" err="1" smtClean="0"/>
              <a:t>alfa</a:t>
            </a:r>
            <a:r>
              <a:rPr lang="en-GB" dirty="0" smtClean="0"/>
              <a:t>, </a:t>
            </a:r>
            <a:r>
              <a:rPr lang="en-GB" dirty="0" err="1" smtClean="0"/>
              <a:t>darbepoietin</a:t>
            </a:r>
            <a:r>
              <a:rPr lang="en-GB" dirty="0" smtClean="0"/>
              <a:t> </a:t>
            </a:r>
            <a:r>
              <a:rPr lang="en-GB" dirty="0" err="1" smtClean="0"/>
              <a:t>alfa</a:t>
            </a:r>
            <a:endParaRPr lang="en-GB" dirty="0" smtClean="0"/>
          </a:p>
          <a:p>
            <a:pPr lvl="1"/>
            <a:r>
              <a:rPr lang="en-GB" dirty="0" smtClean="0"/>
              <a:t>Risk for thromboembolic events.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Coagulopathies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GB" dirty="0" smtClean="0"/>
              <a:t>Due to:</a:t>
            </a:r>
          </a:p>
          <a:p>
            <a:pPr lvl="1"/>
            <a:r>
              <a:rPr lang="en-GB" dirty="0" smtClean="0"/>
              <a:t>Chemotherapy-induced thrombocytopenia or thrombosis</a:t>
            </a:r>
          </a:p>
          <a:p>
            <a:pPr lvl="1"/>
            <a:r>
              <a:rPr lang="en-GB" dirty="0"/>
              <a:t>T</a:t>
            </a:r>
            <a:r>
              <a:rPr lang="en-GB" dirty="0" smtClean="0"/>
              <a:t>reatment with </a:t>
            </a:r>
            <a:r>
              <a:rPr lang="en-GB" dirty="0" err="1" smtClean="0"/>
              <a:t>asparaginase</a:t>
            </a:r>
            <a:r>
              <a:rPr lang="en-GB" dirty="0" smtClean="0"/>
              <a:t> (inhibition of fibrinogen)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Thrombosis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en-GB" dirty="0" smtClean="0"/>
              <a:t>Associated with antiangiogenic therapies:</a:t>
            </a:r>
          </a:p>
          <a:p>
            <a:pPr lvl="1"/>
            <a:r>
              <a:rPr lang="en-GB" dirty="0" smtClean="0"/>
              <a:t>Thalidomide</a:t>
            </a:r>
          </a:p>
          <a:p>
            <a:pPr lvl="1"/>
            <a:r>
              <a:rPr lang="en-GB" dirty="0" err="1" smtClean="0"/>
              <a:t>Lenalidomide</a:t>
            </a:r>
            <a:endParaRPr lang="en-GB" dirty="0" smtClean="0"/>
          </a:p>
          <a:p>
            <a:pPr lvl="1"/>
            <a:r>
              <a:rPr lang="en-GB" dirty="0" err="1" smtClean="0"/>
              <a:t>Bevacizumab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GIT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GB" dirty="0" smtClean="0"/>
              <a:t>Nausea, vomiting</a:t>
            </a:r>
          </a:p>
          <a:p>
            <a:r>
              <a:rPr lang="en-GB" dirty="0" smtClean="0"/>
              <a:t>Xerostomia</a:t>
            </a:r>
          </a:p>
          <a:p>
            <a:r>
              <a:rPr lang="en-GB" dirty="0" smtClean="0"/>
              <a:t>Mucositis, stomatitis</a:t>
            </a:r>
          </a:p>
          <a:p>
            <a:r>
              <a:rPr lang="en-GB" dirty="0" smtClean="0"/>
              <a:t>Esophagitis</a:t>
            </a:r>
          </a:p>
          <a:p>
            <a:r>
              <a:rPr lang="en-GB" dirty="0" smtClean="0"/>
              <a:t>Diarrhea</a:t>
            </a:r>
          </a:p>
          <a:p>
            <a:r>
              <a:rPr lang="en-GB" dirty="0" smtClean="0"/>
              <a:t>Constipation</a:t>
            </a:r>
          </a:p>
          <a:p>
            <a:r>
              <a:rPr lang="en-GB" dirty="0" smtClean="0"/>
              <a:t>Malabsorption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Dermatologic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en-GB" dirty="0" smtClean="0"/>
              <a:t>Alopecia			Hyperpigmentation</a:t>
            </a:r>
          </a:p>
          <a:p>
            <a:r>
              <a:rPr lang="en-GB" dirty="0" smtClean="0"/>
              <a:t>Radiation recall	Photosensitivity</a:t>
            </a:r>
          </a:p>
          <a:p>
            <a:r>
              <a:rPr lang="en-GB" dirty="0" smtClean="0"/>
              <a:t>Nail changes		Hand-foot syndrome</a:t>
            </a:r>
          </a:p>
          <a:p>
            <a:r>
              <a:rPr lang="en-GB" dirty="0" smtClean="0"/>
              <a:t>Acneiform rashes	Hypersensitivity reactions</a:t>
            </a:r>
          </a:p>
          <a:p>
            <a:r>
              <a:rPr lang="en-GB" dirty="0" smtClean="0"/>
              <a:t>Extravasations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CNS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GB" dirty="0" smtClean="0"/>
              <a:t>Acute Encephalopathy</a:t>
            </a:r>
          </a:p>
          <a:p>
            <a:r>
              <a:rPr lang="en-GB" dirty="0" smtClean="0"/>
              <a:t>Chronic Encephalopathic Syndrome</a:t>
            </a:r>
          </a:p>
          <a:p>
            <a:r>
              <a:rPr lang="en-GB" dirty="0" smtClean="0"/>
              <a:t>Cerebellar Neuropathy</a:t>
            </a:r>
          </a:p>
          <a:p>
            <a:r>
              <a:rPr lang="en-GB" dirty="0" smtClean="0"/>
              <a:t>Peripheral Neuropathy</a:t>
            </a:r>
          </a:p>
          <a:p>
            <a:r>
              <a:rPr lang="en-GB" dirty="0" smtClean="0"/>
              <a:t>Cranial Neuropathy</a:t>
            </a:r>
          </a:p>
          <a:p>
            <a:r>
              <a:rPr lang="en-GB" dirty="0" err="1" smtClean="0"/>
              <a:t>Arachnoiditis</a:t>
            </a:r>
            <a:r>
              <a:rPr lang="en-GB" dirty="0" smtClean="0"/>
              <a:t> (Intrathecal Therapy)</a:t>
            </a:r>
          </a:p>
          <a:p>
            <a:r>
              <a:rPr lang="en-GB" dirty="0" smtClean="0"/>
              <a:t>Autonomic Neuropathy</a:t>
            </a:r>
          </a:p>
          <a:p>
            <a:r>
              <a:rPr lang="en-GB" dirty="0" smtClean="0"/>
              <a:t>SIADH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CNS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54" y="1916832"/>
            <a:ext cx="9051550" cy="3339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CVS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GB" dirty="0" smtClean="0"/>
              <a:t>Cardiomyopathy</a:t>
            </a:r>
          </a:p>
          <a:p>
            <a:r>
              <a:rPr lang="en-GB" dirty="0" smtClean="0"/>
              <a:t>Arrhythmias</a:t>
            </a:r>
          </a:p>
          <a:p>
            <a:r>
              <a:rPr lang="en-GB" dirty="0" smtClean="0"/>
              <a:t>Hypertension</a:t>
            </a:r>
          </a:p>
          <a:p>
            <a:pPr lvl="1"/>
            <a:r>
              <a:rPr lang="en-GB" dirty="0" smtClean="0"/>
              <a:t>Bevacizumab</a:t>
            </a:r>
          </a:p>
          <a:p>
            <a:r>
              <a:rPr lang="en-GB" dirty="0" smtClean="0"/>
              <a:t>Angina &amp; Myocardial Infarction</a:t>
            </a:r>
          </a:p>
          <a:p>
            <a:pPr lvl="1"/>
            <a:r>
              <a:rPr lang="en-GB" dirty="0"/>
              <a:t>F</a:t>
            </a:r>
            <a:r>
              <a:rPr lang="en-GB" dirty="0" smtClean="0"/>
              <a:t>luorouracil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Renal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en-GB" dirty="0" smtClean="0"/>
              <a:t>Nephrotoxicity: Cisplatin</a:t>
            </a:r>
          </a:p>
          <a:p>
            <a:r>
              <a:rPr lang="en-GB" dirty="0" smtClean="0"/>
              <a:t>Proximal tubule dysfunction</a:t>
            </a:r>
          </a:p>
          <a:p>
            <a:r>
              <a:rPr lang="en-GB" dirty="0" smtClean="0"/>
              <a:t>Proteinuria: Bevacizumab</a:t>
            </a:r>
          </a:p>
          <a:p>
            <a:r>
              <a:rPr lang="en-GB" dirty="0" smtClean="0"/>
              <a:t>Acute tubular obstruction: Methotrexate</a:t>
            </a:r>
          </a:p>
          <a:p>
            <a:r>
              <a:rPr lang="en-GB" dirty="0" smtClean="0"/>
              <a:t>Haemorrhagic Cystitis: Cyclophosphamide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Pulmonary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GB" dirty="0" smtClean="0"/>
              <a:t>Bleomycin:</a:t>
            </a:r>
          </a:p>
          <a:p>
            <a:pPr lvl="1"/>
            <a:r>
              <a:rPr lang="en-GB" dirty="0" smtClean="0"/>
              <a:t>Highest incidence</a:t>
            </a:r>
          </a:p>
          <a:p>
            <a:pPr lvl="1"/>
            <a:r>
              <a:rPr lang="en-GB" dirty="0" smtClean="0"/>
              <a:t>Interstitial pneumonitis</a:t>
            </a:r>
          </a:p>
          <a:p>
            <a:pPr lvl="1"/>
            <a:r>
              <a:rPr lang="en-GB" dirty="0" smtClean="0"/>
              <a:t>Pulmonary fibrosis</a:t>
            </a:r>
          </a:p>
          <a:p>
            <a:r>
              <a:rPr lang="en-GB" dirty="0" smtClean="0"/>
              <a:t>Less with chlorambucil, cyclophosphamide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Liver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44" y="1196753"/>
            <a:ext cx="9106694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Long term Complications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en-GB" dirty="0" smtClean="0"/>
              <a:t>Second Malignancies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r>
              <a:rPr lang="en-GB" dirty="0" smtClean="0"/>
              <a:t>AML</a:t>
            </a:r>
          </a:p>
          <a:p>
            <a:pPr lvl="1"/>
            <a:r>
              <a:rPr lang="en-GB" dirty="0" smtClean="0"/>
              <a:t>After combination chemotherapy: </a:t>
            </a:r>
          </a:p>
          <a:p>
            <a:pPr lvl="2"/>
            <a:r>
              <a:rPr lang="en-GB" dirty="0" smtClean="0"/>
              <a:t>Topoisomerase inhibitors (etoposide, anthracyclines)</a:t>
            </a:r>
          </a:p>
          <a:p>
            <a:pPr lvl="2"/>
            <a:r>
              <a:rPr lang="en-GB" dirty="0" smtClean="0"/>
              <a:t>Alkylating agents (</a:t>
            </a:r>
            <a:r>
              <a:rPr lang="en-GB" dirty="0" err="1" smtClean="0"/>
              <a:t>melphalan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Occur 1 to 3 years after chemotherapy</a:t>
            </a:r>
          </a:p>
          <a:p>
            <a:r>
              <a:rPr lang="en-GB" dirty="0" smtClean="0"/>
              <a:t>Superficial bladder cancer</a:t>
            </a:r>
          </a:p>
          <a:p>
            <a:pPr lvl="1"/>
            <a:r>
              <a:rPr lang="en-GB" dirty="0" smtClean="0"/>
              <a:t>Daily oral cyclophosphamide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Infertility – Oogenesis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GB" dirty="0" smtClean="0"/>
              <a:t>Gonadotoxic:</a:t>
            </a:r>
          </a:p>
          <a:p>
            <a:pPr lvl="1"/>
            <a:r>
              <a:rPr lang="en-GB" dirty="0" smtClean="0"/>
              <a:t>Alkylating agents (most gonadotoxic)</a:t>
            </a:r>
          </a:p>
          <a:p>
            <a:pPr lvl="1"/>
            <a:r>
              <a:rPr lang="en-GB" dirty="0" err="1" smtClean="0"/>
              <a:t>Vinblastine</a:t>
            </a:r>
            <a:endParaRPr lang="en-GB" dirty="0" smtClean="0"/>
          </a:p>
          <a:p>
            <a:pPr lvl="1"/>
            <a:r>
              <a:rPr lang="en-GB" dirty="0" err="1" smtClean="0"/>
              <a:t>Etoposide</a:t>
            </a:r>
            <a:endParaRPr lang="en-GB" dirty="0" smtClean="0"/>
          </a:p>
          <a:p>
            <a:pPr lvl="1"/>
            <a:r>
              <a:rPr lang="en-GB" dirty="0" err="1" smtClean="0"/>
              <a:t>Cisplatin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Infertility – Spermatogenesis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GB" dirty="0" smtClean="0"/>
              <a:t>Progressive dose-related depletion of germinal epithelium (azoospermia</a:t>
            </a:r>
            <a:r>
              <a:rPr lang="en-GB" dirty="0" smtClean="0"/>
              <a:t>):</a:t>
            </a:r>
            <a:endParaRPr lang="en-GB" dirty="0" smtClean="0"/>
          </a:p>
          <a:p>
            <a:pPr lvl="1"/>
            <a:r>
              <a:rPr lang="en-GB" dirty="0" smtClean="0"/>
              <a:t>Alkylating agents (</a:t>
            </a:r>
            <a:r>
              <a:rPr lang="en-GB" dirty="0" err="1" smtClean="0"/>
              <a:t>procarbazine</a:t>
            </a:r>
            <a:r>
              <a:rPr lang="en-GB" dirty="0" smtClean="0"/>
              <a:t> is most gonadotoxic)</a:t>
            </a:r>
          </a:p>
          <a:p>
            <a:pPr lvl="1"/>
            <a:r>
              <a:rPr lang="en-GB" dirty="0" smtClean="0"/>
              <a:t>Doxorubicin</a:t>
            </a:r>
          </a:p>
          <a:p>
            <a:pPr lvl="1"/>
            <a:r>
              <a:rPr lang="en-GB" dirty="0" err="1" smtClean="0"/>
              <a:t>Vinblastine</a:t>
            </a:r>
            <a:endParaRPr lang="en-GB" dirty="0" smtClean="0"/>
          </a:p>
          <a:p>
            <a:pPr lvl="1"/>
            <a:r>
              <a:rPr lang="en-GB" dirty="0" err="1" smtClean="0"/>
              <a:t>Cytarabine</a:t>
            </a:r>
            <a:endParaRPr lang="en-GB" dirty="0" smtClean="0"/>
          </a:p>
          <a:p>
            <a:pPr lvl="1"/>
            <a:r>
              <a:rPr lang="en-GB" dirty="0" err="1" smtClean="0"/>
              <a:t>Cisplatin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GB" dirty="0" smtClean="0"/>
              <a:t>Teratogenicity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GB" dirty="0" smtClean="0"/>
              <a:t>Explicitly discouraged from conception</a:t>
            </a:r>
          </a:p>
          <a:p>
            <a:pPr lvl="1"/>
            <a:r>
              <a:rPr lang="en-GB" dirty="0" smtClean="0"/>
              <a:t>Wait 2 years after completion before attempting to conceive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869</Words>
  <Application>Microsoft Office PowerPoint</Application>
  <PresentationFormat>On-screen Show (4:3)</PresentationFormat>
  <Paragraphs>242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Cancer Chemotherapeutic Agents</vt:lpstr>
      <vt:lpstr>Chemotherapy</vt:lpstr>
      <vt:lpstr>Classes of Chemotherapeutic Drugs</vt:lpstr>
      <vt:lpstr>Mechanism of Action</vt:lpstr>
      <vt:lpstr>PowerPoint Presentation</vt:lpstr>
      <vt:lpstr>Factors Influencing Chemotherapy Response</vt:lpstr>
      <vt:lpstr>Dose Intensity</vt:lpstr>
      <vt:lpstr>Schedule Dependency</vt:lpstr>
      <vt:lpstr>Combination Chemotherapy</vt:lpstr>
      <vt:lpstr>Combination Chemotherapy</vt:lpstr>
      <vt:lpstr>Adjuvant Chemotherapy</vt:lpstr>
      <vt:lpstr>Neoadjuvant Chemotherapy</vt:lpstr>
      <vt:lpstr>Targeted Agents</vt:lpstr>
      <vt:lpstr>Monoclonal Antibodies</vt:lpstr>
      <vt:lpstr>Tyrosine Kinase Inhibitors</vt:lpstr>
      <vt:lpstr>Other Targeted Agents</vt:lpstr>
      <vt:lpstr>Endocrine Therapy</vt:lpstr>
      <vt:lpstr>Endocrine Therapy</vt:lpstr>
      <vt:lpstr>Biologic Response Modifiers</vt:lpstr>
      <vt:lpstr>Vaccines</vt:lpstr>
      <vt:lpstr>INTERFERON-α</vt:lpstr>
      <vt:lpstr>Interleukin 2</vt:lpstr>
      <vt:lpstr>Administration – Systemic</vt:lpstr>
      <vt:lpstr>Administration – Regional, Local</vt:lpstr>
      <vt:lpstr>Common, Acute Toxicities</vt:lpstr>
      <vt:lpstr>Myelosuppression</vt:lpstr>
      <vt:lpstr>Myelosuppression</vt:lpstr>
      <vt:lpstr>Myelosuppression</vt:lpstr>
      <vt:lpstr>Prevention of Neutropenia</vt:lpstr>
      <vt:lpstr>Anaemia</vt:lpstr>
      <vt:lpstr>Coagulopathies</vt:lpstr>
      <vt:lpstr>Thrombosis</vt:lpstr>
      <vt:lpstr>GIT</vt:lpstr>
      <vt:lpstr>Dermatologic</vt:lpstr>
      <vt:lpstr>CNS</vt:lpstr>
      <vt:lpstr>CNS</vt:lpstr>
      <vt:lpstr>CVS</vt:lpstr>
      <vt:lpstr>Renal</vt:lpstr>
      <vt:lpstr>Pulmonary</vt:lpstr>
      <vt:lpstr>Liver</vt:lpstr>
      <vt:lpstr>Long term Complications</vt:lpstr>
      <vt:lpstr>Second Malignancies</vt:lpstr>
      <vt:lpstr>Infertility – Oogenesis</vt:lpstr>
      <vt:lpstr>Infertility – Spermatogenesis</vt:lpstr>
      <vt:lpstr>Teratogenicity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Cancer Chemotherapeutic Agents</dc:title>
  <dc:creator>mohammed ezzi</dc:creator>
  <cp:lastModifiedBy>Shabir</cp:lastModifiedBy>
  <cp:revision>23</cp:revision>
  <dcterms:created xsi:type="dcterms:W3CDTF">2014-04-21T18:17:13Z</dcterms:created>
  <dcterms:modified xsi:type="dcterms:W3CDTF">2021-07-09T16:45:21Z</dcterms:modified>
</cp:coreProperties>
</file>