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  <p:sldMasterId id="2147483828" r:id="rId16"/>
  </p:sldMasterIdLst>
  <p:notesMasterIdLst>
    <p:notesMasterId r:id="rId40"/>
  </p:notesMasterIdLst>
  <p:sldIdLst>
    <p:sldId id="256" r:id="rId17"/>
    <p:sldId id="265" r:id="rId18"/>
    <p:sldId id="277" r:id="rId19"/>
    <p:sldId id="266" r:id="rId20"/>
    <p:sldId id="257" r:id="rId21"/>
    <p:sldId id="258" r:id="rId22"/>
    <p:sldId id="267" r:id="rId23"/>
    <p:sldId id="259" r:id="rId24"/>
    <p:sldId id="276" r:id="rId25"/>
    <p:sldId id="260" r:id="rId26"/>
    <p:sldId id="263" r:id="rId27"/>
    <p:sldId id="278" r:id="rId28"/>
    <p:sldId id="281" r:id="rId29"/>
    <p:sldId id="268" r:id="rId30"/>
    <p:sldId id="269" r:id="rId31"/>
    <p:sldId id="270" r:id="rId32"/>
    <p:sldId id="271" r:id="rId33"/>
    <p:sldId id="272" r:id="rId34"/>
    <p:sldId id="273" r:id="rId35"/>
    <p:sldId id="274" r:id="rId36"/>
    <p:sldId id="275" r:id="rId37"/>
    <p:sldId id="279" r:id="rId38"/>
    <p:sldId id="28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1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4.xml"/><Relationship Id="rId29" Type="http://schemas.openxmlformats.org/officeDocument/2006/relationships/slide" Target="slides/slide1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CDFC8-A5EE-435C-A512-C85453E5998F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8A6106-12D1-4613-BD08-75F298FBB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33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106-12D1-4613-BD08-75F298FBB4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9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A6106-12D1-4613-BD08-75F298FBB4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67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9162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9791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659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17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93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417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514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29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93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243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312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6108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4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191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6887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407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2469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955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3536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71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874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3281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2359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8990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503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9242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5024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495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0867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207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437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5605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382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781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926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1394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1632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2783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1573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03809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7067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0424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75782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2283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8365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3581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159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7958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8520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9811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909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2431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9465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3155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757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04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89999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9038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0242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3830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54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28114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590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98407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8315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41105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7296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33296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6462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109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1129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753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4039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54143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6251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3506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1119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9265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56282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97277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0509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97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6814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52259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7565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88275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705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5000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528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38006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4574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4032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277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5726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77916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539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827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1436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62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29220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235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03229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7275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729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0647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0252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288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97504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86002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65483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1890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7684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64375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0654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91415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12544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07896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41759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85579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9403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5039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C801D-382D-42B5-8437-6B7845C9549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820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EA71E-152B-4980-88F8-F370B548A15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205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4902-036A-4B70-92AF-1057196474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4787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78FA5-5231-4236-B295-81C707C1BD1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33240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2F8B0-091F-4893-A29A-111F411889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62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58239-5D44-43E7-957B-071CFF23AB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6741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BB393-A3DC-452A-A4CD-DC3C1105F5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89173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837C7-AB11-43A8-ADE1-42D24203B1E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49771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80CC6-2AEF-4E8A-9941-3934493F2B8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67595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4F95E-6250-47B8-B236-55A65A2BFAB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936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1551E-E1DD-45D4-A2A6-96D2F0DAE5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594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55EE8-4A56-4784-AFF0-63F6330B5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6150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0F6FE-1C3F-4CDA-99D0-B8E93C75B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1452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13E5B-CDEC-4D25-BB73-F8E9837ED7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3434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A6C78-4682-4D83-A11F-DE0A2FFD07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3916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885C7-187F-47DA-B824-D4F054513B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0475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8C2E-A0A0-49D2-A4DC-8B0DD3736E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2861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9D57-2DC3-4E77-AB8D-A9088185F1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90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D74F7-BD83-49B0-9507-5C9EBB33AE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9755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00D6D-AF4E-4509-81F0-4FC8D24550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5511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537F5-0CD4-424B-9AD2-46BC1AF5B3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65409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57A96-5383-490B-A3AD-2BEB30460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70189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55EE8-4A56-4784-AFF0-63F6330B5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099870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0F6FE-1C3F-4CDA-99D0-B8E93C75B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56479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13E5B-CDEC-4D25-BB73-F8E9837ED7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7359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A6C78-4682-4D83-A11F-DE0A2FFD07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4054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885C7-187F-47DA-B824-D4F054513B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6996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8C2E-A0A0-49D2-A4DC-8B0DD3736E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38804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9D57-2DC3-4E77-AB8D-A9088185F1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85176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D74F7-BD83-49B0-9507-5C9EBB33AE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11620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00D6D-AF4E-4509-81F0-4FC8D24550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1412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537F5-0CD4-424B-9AD2-46BC1AF5B3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52072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57A96-5383-490B-A3AD-2BEB30460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6185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55EE8-4A56-4784-AFF0-63F6330B5C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1608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0F6FE-1C3F-4CDA-99D0-B8E93C75B1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71276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13E5B-CDEC-4D25-BB73-F8E9837ED7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24721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A6C78-4682-4D83-A11F-DE0A2FFD07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28380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885C7-187F-47DA-B824-D4F054513B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76734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8C2E-A0A0-49D2-A4DC-8B0DD3736E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49554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B99D57-2DC3-4E77-AB8D-A9088185F1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19619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D74F7-BD83-49B0-9507-5C9EBB33AEF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27731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00D6D-AF4E-4509-81F0-4FC8D24550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14987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537F5-0CD4-424B-9AD2-46BC1AF5B3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67416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57A96-5383-490B-A3AD-2BEB30460C1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60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046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7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0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066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35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22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191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7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75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901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1B68522-E206-4327-810C-3AA4D20ED4A6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19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9684C2-CA38-4EBC-9357-2B6279C2FEC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6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9684C2-CA38-4EBC-9357-2B6279C2FEC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06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9684C2-CA38-4EBC-9357-2B6279C2FEC1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99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Treatment of Hypertension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63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Diagnosis</a:t>
            </a:r>
            <a:endParaRPr lang="en-US" alt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BP &gt;140/&gt;90 Repeated</a:t>
            </a:r>
          </a:p>
          <a:p>
            <a:pPr eaLnBrk="1" hangingPunct="1"/>
            <a:r>
              <a:rPr lang="en-GB" altLang="en-US" dirty="0" smtClean="0"/>
              <a:t>115/75 mmHg optimum</a:t>
            </a:r>
          </a:p>
          <a:p>
            <a:pPr eaLnBrk="1" hangingPunct="1"/>
            <a:r>
              <a:rPr lang="en-GB" altLang="en-US" dirty="0" smtClean="0"/>
              <a:t>Risk of CVS disease with increasing BP</a:t>
            </a:r>
            <a:endParaRPr lang="en-US" altLang="en-US" dirty="0" smtClean="0">
              <a:cs typeface="Arial" charset="0"/>
            </a:endParaRPr>
          </a:p>
          <a:p>
            <a:pPr eaLnBrk="1" hangingPunct="1"/>
            <a:r>
              <a:rPr lang="en-GB" altLang="en-US" dirty="0" smtClean="0">
                <a:cs typeface="Arial" charset="0"/>
              </a:rPr>
              <a:t>Risk depend on race, sex ,age, smoking, ETOH, DM, Lipid levels,  FH </a:t>
            </a:r>
          </a:p>
          <a:p>
            <a:pPr eaLnBrk="1" hangingPunct="1"/>
            <a:r>
              <a:rPr lang="en-GB" altLang="en-US" dirty="0" smtClean="0">
                <a:cs typeface="Arial" charset="0"/>
              </a:rPr>
              <a:t>Usually asymptomatic</a:t>
            </a:r>
            <a:endParaRPr lang="en-US" altLang="en-US" dirty="0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2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pPr eaLnBrk="1" hangingPunct="1"/>
            <a:r>
              <a:rPr lang="en-GB" altLang="en-US" smtClean="0"/>
              <a:t>Conventional definitions</a:t>
            </a:r>
            <a:endParaRPr lang="en-US" alt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Risk reduced at BP &lt; 120/80 mmHg and increase with progressive rise</a:t>
            </a:r>
          </a:p>
          <a:p>
            <a:pPr eaLnBrk="1" hangingPunct="1"/>
            <a:r>
              <a:rPr lang="en-GB" altLang="en-US" dirty="0" smtClean="0"/>
              <a:t>Severe HT -&gt;210/120 , </a:t>
            </a:r>
            <a:r>
              <a:rPr lang="en-GB" altLang="en-US" dirty="0" err="1" smtClean="0"/>
              <a:t>arteriolopathy</a:t>
            </a:r>
            <a:endParaRPr lang="en-GB" altLang="en-US" dirty="0" smtClean="0"/>
          </a:p>
          <a:p>
            <a:pPr eaLnBrk="1" hangingPunct="1">
              <a:buFontTx/>
              <a:buNone/>
            </a:pPr>
            <a:r>
              <a:rPr lang="en-GB" altLang="en-US" dirty="0" smtClean="0"/>
              <a:t>                     - malignant  HT</a:t>
            </a:r>
          </a:p>
          <a:p>
            <a:pPr eaLnBrk="1" hangingPunct="1">
              <a:buFontTx/>
              <a:buNone/>
            </a:pPr>
            <a:r>
              <a:rPr lang="en-GB" altLang="en-US" dirty="0" smtClean="0"/>
              <a:t>                     - Target organ damage ( rapid)</a:t>
            </a:r>
          </a:p>
          <a:p>
            <a:pPr eaLnBrk="1" hangingPunct="1">
              <a:buFontTx/>
              <a:buNone/>
            </a:pPr>
            <a:r>
              <a:rPr lang="en-GB" altLang="en-US" dirty="0" smtClean="0"/>
              <a:t>                     - Renal </a:t>
            </a:r>
            <a:r>
              <a:rPr lang="en-GB" altLang="en-US" dirty="0" err="1" smtClean="0"/>
              <a:t>failure,HTencephalopa</a:t>
            </a:r>
            <a:r>
              <a:rPr lang="en-GB" altLang="en-US" dirty="0" smtClean="0"/>
              <a:t>-</a:t>
            </a:r>
          </a:p>
          <a:p>
            <a:pPr eaLnBrk="1" hangingPunct="1">
              <a:buFontTx/>
              <a:buNone/>
            </a:pPr>
            <a:r>
              <a:rPr lang="en-GB" altLang="en-US" dirty="0" smtClean="0"/>
              <a:t>                       thy, retinal changes, MAHA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5641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Risk factors </a:t>
            </a:r>
            <a:endParaRPr lang="en-US" alt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Age</a:t>
            </a:r>
          </a:p>
          <a:p>
            <a:pPr eaLnBrk="1" hangingPunct="1"/>
            <a:r>
              <a:rPr lang="en-GB" altLang="en-US" dirty="0" smtClean="0"/>
              <a:t>Race</a:t>
            </a:r>
          </a:p>
          <a:p>
            <a:pPr eaLnBrk="1" hangingPunct="1"/>
            <a:r>
              <a:rPr lang="en-GB" altLang="en-US" dirty="0" smtClean="0"/>
              <a:t>Gender </a:t>
            </a:r>
          </a:p>
          <a:p>
            <a:pPr eaLnBrk="1" hangingPunct="1"/>
            <a:r>
              <a:rPr lang="en-GB" altLang="en-US" dirty="0" smtClean="0"/>
              <a:t>Smoking</a:t>
            </a:r>
          </a:p>
          <a:p>
            <a:pPr eaLnBrk="1" hangingPunct="1"/>
            <a:r>
              <a:rPr lang="en-GB" altLang="en-US" dirty="0" smtClean="0"/>
              <a:t>Hyperlipidaemia</a:t>
            </a:r>
          </a:p>
          <a:p>
            <a:pPr eaLnBrk="1" hangingPunct="1"/>
            <a:r>
              <a:rPr lang="en-GB" altLang="en-US" dirty="0" smtClean="0"/>
              <a:t>Family history</a:t>
            </a:r>
          </a:p>
          <a:p>
            <a:pPr eaLnBrk="1" hangingPunct="1"/>
            <a:r>
              <a:rPr lang="en-GB" altLang="en-US" dirty="0" smtClean="0"/>
              <a:t>Diabetes mellitus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90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98" t="16071" r="21947" b="11992"/>
          <a:stretch/>
        </p:blipFill>
        <p:spPr bwMode="auto">
          <a:xfrm>
            <a:off x="914400" y="1447800"/>
            <a:ext cx="3124200" cy="506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0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73" t="22467" r="29003" b="14441"/>
          <a:stretch/>
        </p:blipFill>
        <p:spPr bwMode="auto">
          <a:xfrm>
            <a:off x="1625600" y="955964"/>
            <a:ext cx="5765800" cy="5677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65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Target organ involvement</a:t>
            </a:r>
            <a:endParaRPr lang="en-US" alt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Kidney</a:t>
            </a:r>
          </a:p>
          <a:p>
            <a:pPr eaLnBrk="1" hangingPunct="1"/>
            <a:r>
              <a:rPr lang="en-GB" altLang="en-US" smtClean="0"/>
              <a:t>Heart</a:t>
            </a:r>
          </a:p>
          <a:p>
            <a:pPr eaLnBrk="1" hangingPunct="1"/>
            <a:r>
              <a:rPr lang="en-GB" altLang="en-US" smtClean="0"/>
              <a:t>Brain</a:t>
            </a:r>
          </a:p>
          <a:p>
            <a:pPr eaLnBrk="1" hangingPunct="1"/>
            <a:r>
              <a:rPr lang="en-GB" altLang="en-US" smtClean="0"/>
              <a:t>Eyes</a:t>
            </a:r>
          </a:p>
          <a:p>
            <a:pPr eaLnBrk="1" hangingPunct="1"/>
            <a:r>
              <a:rPr lang="en-GB" altLang="en-US" smtClean="0"/>
              <a:t>Blood vessels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923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Untreated hypertension  - Risks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Coronary thrombosis</a:t>
            </a:r>
          </a:p>
          <a:p>
            <a:r>
              <a:rPr lang="en-US" dirty="0" smtClean="0"/>
              <a:t>Cerebrovascular events - stroke </a:t>
            </a:r>
          </a:p>
          <a:p>
            <a:r>
              <a:rPr lang="en-US" dirty="0" smtClean="0"/>
              <a:t>Renal failure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7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Complications 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BP&gt;140/90 mmHg.</a:t>
            </a:r>
          </a:p>
          <a:p>
            <a:pPr eaLnBrk="1" hangingPunct="1"/>
            <a:r>
              <a:rPr lang="en-GB" altLang="en-US" smtClean="0"/>
              <a:t>Effects – Vessel, LVH , CVA , CAD , AMI     </a:t>
            </a:r>
          </a:p>
          <a:p>
            <a:pPr eaLnBrk="1" hangingPunct="1">
              <a:buFontTx/>
              <a:buNone/>
            </a:pPr>
            <a:r>
              <a:rPr lang="en-GB" altLang="en-US" smtClean="0"/>
              <a:t>               _Sudden death ,cardiac failure ,        </a:t>
            </a:r>
          </a:p>
          <a:p>
            <a:pPr eaLnBrk="1" hangingPunct="1">
              <a:buFontTx/>
              <a:buNone/>
            </a:pPr>
            <a:r>
              <a:rPr lang="en-GB" altLang="en-US" smtClean="0"/>
              <a:t>               _Renal insufficiency,Dissecting AA</a:t>
            </a:r>
          </a:p>
          <a:p>
            <a:pPr eaLnBrk="1" hangingPunct="1">
              <a:buFontTx/>
              <a:buNone/>
            </a:pPr>
            <a:r>
              <a:rPr lang="en-GB" altLang="en-US" smtClean="0"/>
              <a:t>		       		</a:t>
            </a:r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8439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Curable 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Aetiogenesis</a:t>
            </a:r>
            <a:endParaRPr lang="en-US" altLang="en-US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500188"/>
            <a:ext cx="8229600" cy="4525962"/>
          </a:xfrm>
        </p:spPr>
        <p:txBody>
          <a:bodyPr/>
          <a:lstStyle/>
          <a:p>
            <a:pPr eaLnBrk="1" hangingPunct="1"/>
            <a:r>
              <a:rPr lang="en-GB" altLang="en-US" dirty="0" smtClean="0"/>
              <a:t>Primary(essential) – 90%</a:t>
            </a:r>
          </a:p>
          <a:p>
            <a:pPr eaLnBrk="1" hangingPunct="1"/>
            <a:r>
              <a:rPr lang="en-GB" altLang="en-US" dirty="0" smtClean="0"/>
              <a:t>Secondary -10% -Renal artery stenosis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-Coarctation of the aorta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-</a:t>
            </a:r>
            <a:r>
              <a:rPr lang="en-GB" altLang="en-US" dirty="0" err="1" smtClean="0"/>
              <a:t>Phaeochromocytoma</a:t>
            </a: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-</a:t>
            </a:r>
            <a:r>
              <a:rPr lang="en-GB" altLang="en-US" dirty="0" err="1" smtClean="0"/>
              <a:t>Cushings</a:t>
            </a:r>
            <a:r>
              <a:rPr lang="en-GB" altLang="en-US" dirty="0" smtClean="0"/>
              <a:t> syndrome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-Primary </a:t>
            </a:r>
            <a:r>
              <a:rPr lang="en-GB" altLang="en-US" dirty="0" err="1" smtClean="0"/>
              <a:t>aldosteronism</a:t>
            </a:r>
            <a:endParaRPr lang="en-GB" altLang="en-US" dirty="0" smtClean="0"/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-Kidney disease - polycystic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/>
              <a:t> </a:t>
            </a:r>
            <a:r>
              <a:rPr lang="en-GB" altLang="en-US" dirty="0" smtClean="0"/>
              <a:t>                                                               disease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altLang="en-US" dirty="0" smtClean="0"/>
              <a:t> 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642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Approach to care</a:t>
            </a:r>
            <a:endParaRPr lang="en-US" alt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Diastolic 85-94 mmHg - non-drug</a:t>
            </a:r>
          </a:p>
          <a:p>
            <a:pPr eaLnBrk="1" hangingPunct="1"/>
            <a:r>
              <a:rPr lang="en-GB" altLang="en-US" dirty="0" smtClean="0"/>
              <a:t>Reduction to &lt; 85mmHg confer &gt; protection than 90mmHg</a:t>
            </a:r>
          </a:p>
          <a:p>
            <a:pPr eaLnBrk="1" hangingPunct="1"/>
            <a:r>
              <a:rPr lang="en-GB" altLang="en-US" dirty="0" smtClean="0"/>
              <a:t>Lower levels desired in diabetes</a:t>
            </a:r>
          </a:p>
          <a:p>
            <a:pPr eaLnBrk="1" hangingPunct="1"/>
            <a:r>
              <a:rPr lang="en-GB" altLang="en-US" dirty="0" smtClean="0"/>
              <a:t>Drugs used singly or in combination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12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Exclude secondary cause </a:t>
            </a:r>
          </a:p>
          <a:p>
            <a:r>
              <a:rPr lang="en-US" dirty="0" smtClean="0"/>
              <a:t>Severity </a:t>
            </a:r>
          </a:p>
          <a:p>
            <a:r>
              <a:rPr lang="en-US" dirty="0" smtClean="0"/>
              <a:t>ADR s </a:t>
            </a:r>
          </a:p>
          <a:p>
            <a:r>
              <a:rPr lang="en-US" dirty="0" smtClean="0"/>
              <a:t>Cost </a:t>
            </a:r>
          </a:p>
          <a:p>
            <a:r>
              <a:rPr lang="en-US" dirty="0" smtClean="0"/>
              <a:t>Convenience </a:t>
            </a:r>
          </a:p>
          <a:p>
            <a:r>
              <a:rPr lang="en-US" dirty="0" smtClean="0"/>
              <a:t>Complications </a:t>
            </a:r>
          </a:p>
          <a:p>
            <a:r>
              <a:rPr lang="en-US" dirty="0" smtClean="0"/>
              <a:t>Comorbidity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5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Diuretics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1336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Deplete Na+ and volume</a:t>
            </a:r>
          </a:p>
          <a:p>
            <a:pPr eaLnBrk="1" hangingPunct="1"/>
            <a:r>
              <a:rPr lang="en-US" altLang="en-US" dirty="0" smtClean="0"/>
              <a:t>Salt restriction</a:t>
            </a:r>
          </a:p>
          <a:p>
            <a:pPr eaLnBrk="1" hangingPunct="1"/>
            <a:r>
              <a:rPr lang="en-US" altLang="en-US" dirty="0" smtClean="0"/>
              <a:t>Reduction of Na+ coupled with eventual reduction of PVR</a:t>
            </a:r>
          </a:p>
          <a:p>
            <a:pPr eaLnBrk="1" hangingPunct="1"/>
            <a:r>
              <a:rPr lang="en-US" altLang="en-US" dirty="0" smtClean="0"/>
              <a:t>Indapamide is a non-thiazide sulfonamide diuretic with vasodilator effect</a:t>
            </a:r>
          </a:p>
          <a:p>
            <a:pPr marL="0" indent="0" eaLnBrk="1" hangingPunct="1">
              <a:buNone/>
            </a:pP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646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Diuretics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 smtClean="0"/>
              <a:t>Amiloride</a:t>
            </a:r>
            <a:r>
              <a:rPr lang="en-US" altLang="en-US" dirty="0" smtClean="0"/>
              <a:t> inhibit smooth muscle contraction in response to stimuli</a:t>
            </a:r>
          </a:p>
          <a:p>
            <a:pPr eaLnBrk="1" hangingPunct="1"/>
            <a:r>
              <a:rPr lang="en-US" altLang="en-US" dirty="0" smtClean="0"/>
              <a:t>Adequate for mild to moderate HT and lower BP by 10-15 mmHg</a:t>
            </a:r>
          </a:p>
          <a:p>
            <a:pPr eaLnBrk="1" hangingPunct="1"/>
            <a:r>
              <a:rPr lang="en-US" altLang="en-US" dirty="0" smtClean="0"/>
              <a:t>Used in combination</a:t>
            </a:r>
          </a:p>
          <a:p>
            <a:pPr eaLnBrk="1" hangingPunct="1"/>
            <a:r>
              <a:rPr lang="en-US" altLang="en-US" dirty="0" smtClean="0"/>
              <a:t>Uses  HT -  thiazides,</a:t>
            </a:r>
          </a:p>
          <a:p>
            <a:pPr marL="0" indent="0" eaLnBrk="1" hangingPunct="1"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                 - loop- CHF, RF add K+ sparing</a:t>
            </a:r>
          </a:p>
        </p:txBody>
      </p:sp>
    </p:spTree>
    <p:extLst>
      <p:ext uri="{BB962C8B-B14F-4D97-AF65-F5344CB8AC3E}">
        <p14:creationId xmlns:p14="http://schemas.microsoft.com/office/powerpoint/2010/main" val="2312639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ADRs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Hypokalaemia</a:t>
            </a:r>
          </a:p>
          <a:p>
            <a:pPr eaLnBrk="1" hangingPunct="1"/>
            <a:r>
              <a:rPr lang="en-US" altLang="en-US" smtClean="0"/>
              <a:t>Hypomagnesaemia</a:t>
            </a:r>
          </a:p>
          <a:p>
            <a:pPr eaLnBrk="1" hangingPunct="1"/>
            <a:r>
              <a:rPr lang="en-US" altLang="en-US" smtClean="0"/>
              <a:t>Hyperglycemia</a:t>
            </a:r>
          </a:p>
          <a:p>
            <a:pPr eaLnBrk="1" hangingPunct="1"/>
            <a:r>
              <a:rPr lang="en-US" altLang="en-US" smtClean="0"/>
              <a:t>Hyperuricaemia</a:t>
            </a:r>
          </a:p>
          <a:p>
            <a:pPr eaLnBrk="1" hangingPunct="1"/>
            <a:r>
              <a:rPr lang="en-US" altLang="en-US" smtClean="0"/>
              <a:t>Hyperlipidaemia</a:t>
            </a:r>
          </a:p>
          <a:p>
            <a:pPr eaLnBrk="1" hangingPunct="1"/>
            <a:r>
              <a:rPr lang="en-US" altLang="en-US" smtClean="0"/>
              <a:t>Renal cell ca</a:t>
            </a:r>
          </a:p>
        </p:txBody>
      </p:sp>
    </p:spTree>
    <p:extLst>
      <p:ext uri="{BB962C8B-B14F-4D97-AF65-F5344CB8AC3E}">
        <p14:creationId xmlns:p14="http://schemas.microsoft.com/office/powerpoint/2010/main" val="332850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Centrally acting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Reduce sympathetic flow from the VMC in the brain stem</a:t>
            </a:r>
          </a:p>
          <a:p>
            <a:pPr marL="0" indent="0" eaLnBrk="1" hangingPunct="1">
              <a:buNone/>
            </a:pP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Methyldopa  - analog of L-dopa converted to methyl </a:t>
            </a:r>
            <a:r>
              <a:rPr lang="en-US" altLang="en-US" sz="2800" dirty="0" err="1" smtClean="0"/>
              <a:t>dopa</a:t>
            </a:r>
            <a:r>
              <a:rPr lang="en-US" altLang="en-US" sz="2800" dirty="0" smtClean="0"/>
              <a:t> and </a:t>
            </a:r>
            <a:r>
              <a:rPr lang="en-US" altLang="en-US" sz="2800" dirty="0" err="1" smtClean="0"/>
              <a:t>methylepinephrine</a:t>
            </a:r>
            <a:r>
              <a:rPr lang="en-US" altLang="en-US" sz="2800" dirty="0" smtClean="0"/>
              <a:t> that replaces NE in the adrenergic vesicles which act as a false NT</a:t>
            </a:r>
          </a:p>
          <a:p>
            <a:pPr marL="0" indent="0" eaLnBrk="1" hangingPunct="1">
              <a:buNone/>
            </a:pPr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Other agents include clonidine, </a:t>
            </a:r>
            <a:r>
              <a:rPr lang="en-US" altLang="en-US" sz="2800" dirty="0" err="1" smtClean="0"/>
              <a:t>guanabenz</a:t>
            </a:r>
            <a:r>
              <a:rPr lang="en-US" altLang="en-US" sz="2800" dirty="0" smtClean="0"/>
              <a:t> and  </a:t>
            </a:r>
            <a:r>
              <a:rPr lang="en-US" altLang="en-US" sz="2800" dirty="0" err="1" smtClean="0"/>
              <a:t>guanfacine</a:t>
            </a: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416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Adrenoceptor antagonists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Propranolol- HT,IHD</a:t>
            </a:r>
          </a:p>
          <a:p>
            <a:pPr eaLnBrk="1" hangingPunct="1"/>
            <a:r>
              <a:rPr lang="en-US" altLang="en-US" sz="2800" dirty="0" smtClean="0"/>
              <a:t>Mild to moderate HT</a:t>
            </a:r>
          </a:p>
          <a:p>
            <a:pPr eaLnBrk="1" hangingPunct="1"/>
            <a:r>
              <a:rPr lang="en-US" altLang="en-US" sz="2800" dirty="0" smtClean="0"/>
              <a:t>Prevent reflex </a:t>
            </a:r>
            <a:r>
              <a:rPr lang="en-US" altLang="en-US" sz="2800" dirty="0" err="1" smtClean="0"/>
              <a:t>tarchycardia</a:t>
            </a:r>
            <a:r>
              <a:rPr lang="en-US" altLang="en-US" sz="2800" dirty="0" smtClean="0"/>
              <a:t>, reduce  mortality in CCF</a:t>
            </a:r>
          </a:p>
          <a:p>
            <a:pPr eaLnBrk="1" hangingPunct="1"/>
            <a:r>
              <a:rPr lang="en-US" altLang="en-US" sz="2800" dirty="0" smtClean="0"/>
              <a:t>Act by </a:t>
            </a:r>
            <a:r>
              <a:rPr lang="el-GR" altLang="en-US" sz="2800" dirty="0" smtClean="0">
                <a:cs typeface="Tahoma" pitchFamily="34" charset="0"/>
              </a:rPr>
              <a:t>β</a:t>
            </a:r>
            <a:r>
              <a:rPr lang="en-US" altLang="en-US" sz="2800" dirty="0" smtClean="0">
                <a:cs typeface="Tahoma" pitchFamily="34" charset="0"/>
              </a:rPr>
              <a:t>-blockade, inhibit renin production</a:t>
            </a:r>
          </a:p>
          <a:p>
            <a:pPr eaLnBrk="1" hangingPunct="1"/>
            <a:r>
              <a:rPr lang="en-US" altLang="en-US" sz="2800" dirty="0" smtClean="0">
                <a:cs typeface="Tahoma" pitchFamily="34" charset="0"/>
              </a:rPr>
              <a:t>Toxicity - bradycardia, </a:t>
            </a:r>
            <a:r>
              <a:rPr lang="en-US" altLang="en-US" sz="2800" dirty="0" err="1" smtClean="0">
                <a:cs typeface="Tahoma" pitchFamily="34" charset="0"/>
              </a:rPr>
              <a:t>B’asthma</a:t>
            </a:r>
            <a:r>
              <a:rPr lang="en-US" altLang="en-US" sz="2800" dirty="0" smtClean="0">
                <a:cs typeface="Tahoma" pitchFamily="34" charset="0"/>
              </a:rPr>
              <a:t>, diabetes, Peripheral vascular insufficiency</a:t>
            </a:r>
            <a:endParaRPr lang="el-GR" altLang="en-US" sz="2800" dirty="0" smtClean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5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Vasodilators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Hydralazine, minoxidil ,nitroprusside , </a:t>
            </a:r>
          </a:p>
          <a:p>
            <a:pPr eaLnBrk="1" hangingPunct="1"/>
            <a:r>
              <a:rPr lang="en-US" altLang="en-US" dirty="0" smtClean="0"/>
              <a:t>Best as combination</a:t>
            </a:r>
          </a:p>
          <a:p>
            <a:pPr eaLnBrk="1" hangingPunct="1"/>
            <a:r>
              <a:rPr lang="en-US" altLang="en-US" dirty="0" smtClean="0"/>
              <a:t>Hydralazine </a:t>
            </a:r>
            <a:r>
              <a:rPr lang="en-US" altLang="en-US" dirty="0"/>
              <a:t> </a:t>
            </a:r>
            <a:r>
              <a:rPr lang="en-US" altLang="en-US" dirty="0" smtClean="0"/>
              <a:t>- dilates arterioles and veins, useful in severe HT</a:t>
            </a:r>
          </a:p>
          <a:p>
            <a:pPr eaLnBrk="1" hangingPunct="1"/>
            <a:r>
              <a:rPr lang="en-US" altLang="en-US" dirty="0" err="1" smtClean="0"/>
              <a:t>Diazoxide</a:t>
            </a:r>
            <a:r>
              <a:rPr lang="en-US" altLang="en-US" dirty="0" smtClean="0"/>
              <a:t>- HT emergencies</a:t>
            </a:r>
          </a:p>
        </p:txBody>
      </p:sp>
    </p:spTree>
    <p:extLst>
      <p:ext uri="{BB962C8B-B14F-4D97-AF65-F5344CB8AC3E}">
        <p14:creationId xmlns:p14="http://schemas.microsoft.com/office/powerpoint/2010/main" val="28835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mtClean="0"/>
              <a:t>CA ++ CHANNEL BLOCKERS</a:t>
            </a:r>
            <a:endParaRPr lang="en-US" altLang="en-US" smtClean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Inhibit Ca++ influx in smooth muscle cell</a:t>
            </a:r>
          </a:p>
          <a:p>
            <a:pPr eaLnBrk="1" hangingPunct="1"/>
            <a:r>
              <a:rPr lang="en-GB" altLang="en-US" dirty="0" smtClean="0"/>
              <a:t>Influx required for muscle contraction</a:t>
            </a:r>
          </a:p>
          <a:p>
            <a:pPr eaLnBrk="1" hangingPunct="1"/>
            <a:r>
              <a:rPr lang="en-GB" altLang="en-US" dirty="0" smtClean="0"/>
              <a:t>Occurs thro’ ion channels</a:t>
            </a:r>
          </a:p>
          <a:p>
            <a:pPr eaLnBrk="1" hangingPunct="1"/>
            <a:r>
              <a:rPr lang="en-GB" altLang="en-US" dirty="0" smtClean="0"/>
              <a:t>Influx  results in muscle contraction and </a:t>
            </a:r>
            <a:r>
              <a:rPr lang="en-GB" altLang="en-US" dirty="0" err="1" smtClean="0"/>
              <a:t>neurohormonal</a:t>
            </a:r>
            <a:r>
              <a:rPr lang="en-GB" altLang="en-US" dirty="0" smtClean="0"/>
              <a:t> activation</a:t>
            </a:r>
          </a:p>
          <a:p>
            <a:pPr eaLnBrk="1" hangingPunct="1"/>
            <a:r>
              <a:rPr lang="en-GB" altLang="en-US" dirty="0" smtClean="0"/>
              <a:t>Act largely on the L- type channel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18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188913"/>
            <a:ext cx="7793037" cy="1462087"/>
          </a:xfrm>
        </p:spPr>
        <p:txBody>
          <a:bodyPr/>
          <a:lstStyle/>
          <a:p>
            <a:pPr eaLnBrk="1" hangingPunct="1"/>
            <a:r>
              <a:rPr lang="en-US" altLang="en-US" smtClean="0"/>
              <a:t>RAAS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ACEI</a:t>
            </a:r>
          </a:p>
          <a:p>
            <a:pPr eaLnBrk="1" hangingPunct="1"/>
            <a:r>
              <a:rPr lang="en-US" altLang="en-US" smtClean="0"/>
              <a:t>ARBs</a:t>
            </a:r>
          </a:p>
        </p:txBody>
      </p:sp>
    </p:spTree>
    <p:extLst>
      <p:ext uri="{BB962C8B-B14F-4D97-AF65-F5344CB8AC3E}">
        <p14:creationId xmlns:p14="http://schemas.microsoft.com/office/powerpoint/2010/main" val="282013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Hypertension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Urgency </a:t>
            </a:r>
          </a:p>
          <a:p>
            <a:r>
              <a:rPr lang="en-US" dirty="0" smtClean="0"/>
              <a:t>Emergency  -</a:t>
            </a:r>
            <a:r>
              <a:rPr lang="el-GR" dirty="0" smtClean="0"/>
              <a:t>ά</a:t>
            </a:r>
            <a:r>
              <a:rPr lang="en-US" dirty="0"/>
              <a:t> </a:t>
            </a:r>
            <a:r>
              <a:rPr lang="en-US" dirty="0" smtClean="0"/>
              <a:t>– adrenoceptor blocking drugs / </a:t>
            </a:r>
            <a:r>
              <a:rPr lang="en-US" dirty="0" err="1" smtClean="0"/>
              <a:t>labetolol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0" t="24336" r="29864" b="40461"/>
          <a:stretch/>
        </p:blipFill>
        <p:spPr bwMode="auto">
          <a:xfrm>
            <a:off x="242034" y="1066800"/>
            <a:ext cx="9130747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828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459</Words>
  <Application>Microsoft Office PowerPoint</Application>
  <PresentationFormat>On-screen Show (4:3)</PresentationFormat>
  <Paragraphs>113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Default Design</vt:lpstr>
      <vt:lpstr>1_Default Design</vt:lpstr>
      <vt:lpstr>2_Default Design</vt:lpstr>
      <vt:lpstr>Treatment of Hypertension</vt:lpstr>
      <vt:lpstr>Diagnosis</vt:lpstr>
      <vt:lpstr>Conventional definitions</vt:lpstr>
      <vt:lpstr>Risk factors </vt:lpstr>
      <vt:lpstr>PowerPoint Presentation</vt:lpstr>
      <vt:lpstr>PowerPoint Presentation</vt:lpstr>
      <vt:lpstr>Target organ involvement</vt:lpstr>
      <vt:lpstr>Untreated hypertension  - Risks </vt:lpstr>
      <vt:lpstr>Complications </vt:lpstr>
      <vt:lpstr>Curable ?</vt:lpstr>
      <vt:lpstr>Aetiogenesis</vt:lpstr>
      <vt:lpstr>Approach to care</vt:lpstr>
      <vt:lpstr>Consideration </vt:lpstr>
      <vt:lpstr>Diuretics</vt:lpstr>
      <vt:lpstr>Diuretics</vt:lpstr>
      <vt:lpstr>ADRs</vt:lpstr>
      <vt:lpstr>Centrally acting</vt:lpstr>
      <vt:lpstr>Adrenoceptor antagonists</vt:lpstr>
      <vt:lpstr>Vasodilators</vt:lpstr>
      <vt:lpstr>CA ++ CHANNEL BLOCKERS</vt:lpstr>
      <vt:lpstr>RAAS</vt:lpstr>
      <vt:lpstr>Hypertension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Hypertension</dc:title>
  <dc:creator>ENOCH OMONGE</dc:creator>
  <cp:lastModifiedBy>Windows User</cp:lastModifiedBy>
  <cp:revision>31</cp:revision>
  <dcterms:created xsi:type="dcterms:W3CDTF">2006-08-16T00:00:00Z</dcterms:created>
  <dcterms:modified xsi:type="dcterms:W3CDTF">2020-02-03T07:40:00Z</dcterms:modified>
</cp:coreProperties>
</file>