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18" roundtripDataSignature="AMtx7mgFnlBknZRgRJY+8MfL5XvBfQGw+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18" Type="http://customschemas.google.com/relationships/presentationmetadata" Target="metadata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" name="Google Shape;154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5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5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7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7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8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18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9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9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19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9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19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2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2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2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22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3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3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4" name="Google Shape;64;p23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4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5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5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GB"/>
              <a:t>Pharmacological Management of other Psychotic Disorders</a:t>
            </a:r>
            <a:endParaRPr/>
          </a:p>
        </p:txBody>
      </p:sp>
      <p:sp>
        <p:nvSpPr>
          <p:cNvPr id="85" name="Google Shape;85;p1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GB"/>
              <a:t>Year 6 (MBChB)</a:t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GB"/>
              <a:t>UoN</a:t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GB"/>
              <a:t>Dr Judy Kamau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GB"/>
              <a:t>Schizophreniform disorder</a:t>
            </a:r>
            <a:endParaRPr/>
          </a:p>
        </p:txBody>
      </p:sp>
      <p:sp>
        <p:nvSpPr>
          <p:cNvPr id="91" name="Google Shape;91;p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GB"/>
              <a:t>A disorder similar to schizophrenia except that its symptoms last at least one month but less than 6 months.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GB"/>
              <a:t>They return to their baseline level of functioning once the disorder has resolved.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GB"/>
              <a:t>In contrast, for a patient to meet a diagnosis of schizophrenia, the symptoms must have been present for at least 6 months.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GB"/>
              <a:t>Many patients with schizophreniform progress to full blown schizophrenia despite treatment.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GB"/>
              <a:t>Schizophreniform disorder: treatment</a:t>
            </a:r>
            <a:endParaRPr/>
          </a:p>
        </p:txBody>
      </p:sp>
      <p:sp>
        <p:nvSpPr>
          <p:cNvPr id="97" name="Google Shape;97;p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GB"/>
              <a:t>Psychotic symptoms can be treated by a</a:t>
            </a:r>
            <a:r>
              <a:rPr lang="en-GB" u="sng"/>
              <a:t> 3-6 month course of antipsychotic drugs. e.g. risperidone, haloperidol</a:t>
            </a:r>
            <a:endParaRPr u="sng"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GB"/>
              <a:t>Patients respond much more rapidly to treatment with anti psychotics than those with schizophrenia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GB"/>
              <a:t>Schizoaffective disorder</a:t>
            </a:r>
            <a:endParaRPr/>
          </a:p>
        </p:txBody>
      </p:sp>
      <p:sp>
        <p:nvSpPr>
          <p:cNvPr id="103" name="Google Shape;103;p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GB"/>
              <a:t>Patients present with either </a:t>
            </a:r>
            <a:r>
              <a:rPr lang="en-GB" u="sng"/>
              <a:t>a manic episode or major depressive episode with acute psychotic symptoms</a:t>
            </a:r>
            <a:r>
              <a:rPr lang="en-GB"/>
              <a:t> suggestive of schizophrenia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GB"/>
              <a:t>Or as an </a:t>
            </a:r>
            <a:r>
              <a:rPr lang="en-GB" u="sng"/>
              <a:t>episode of psychotic symptom</a:t>
            </a:r>
            <a:r>
              <a:rPr lang="en-GB"/>
              <a:t>s without mood symptoms (in a patient in whom a </a:t>
            </a:r>
            <a:r>
              <a:rPr lang="en-GB" u="sng"/>
              <a:t>mood disorder had previously been diagnose</a:t>
            </a:r>
            <a:r>
              <a:rPr lang="en-GB"/>
              <a:t>d)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GB"/>
              <a:t>Schizoaffective disorder: treatment </a:t>
            </a:r>
            <a:endParaRPr/>
          </a:p>
        </p:txBody>
      </p:sp>
      <p:sp>
        <p:nvSpPr>
          <p:cNvPr id="109" name="Google Shape;109;p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GB" u="sng"/>
              <a:t>Antipsychotics</a:t>
            </a:r>
            <a:r>
              <a:rPr lang="en-GB"/>
              <a:t> agents are important in the treatment of psychotic symptoms in schizoaffective disorder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GB" u="sng"/>
              <a:t>Mood stabilizers </a:t>
            </a:r>
            <a:endParaRPr u="sng"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GB"/>
              <a:t>Carbamazepine, lithium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GB" u="sng"/>
              <a:t>Mood stabilizers in combination with an antipsychoti</a:t>
            </a:r>
            <a:r>
              <a:rPr lang="en-GB"/>
              <a:t>c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GB"/>
              <a:t>Antidepressants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GB"/>
              <a:t> </a:t>
            </a:r>
            <a:r>
              <a:rPr lang="en-GB" u="sng"/>
              <a:t>SSRIs</a:t>
            </a:r>
            <a:endParaRPr u="sng"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GB"/>
              <a:t>Care should be taken </a:t>
            </a:r>
            <a:r>
              <a:rPr lang="en-GB" u="sng"/>
              <a:t>not to precipitate a cycle of rapid switches from depression to mania</a:t>
            </a:r>
            <a:endParaRPr u="sng"/>
          </a:p>
          <a:p>
            <a:pPr indent="-762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lang="en-GB"/>
              <a:t>Delusional disorder and shared psychotic disorder</a:t>
            </a:r>
            <a:endParaRPr b="1"/>
          </a:p>
        </p:txBody>
      </p:sp>
      <p:sp>
        <p:nvSpPr>
          <p:cNvPr id="115" name="Google Shape;115;p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20000"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GB"/>
              <a:t>Although the delusions can be quite elaborate, they should not be bizarre.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GB"/>
              <a:t>Need for an accurate and corroborative history.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GB"/>
              <a:t>Diagnosis made when a person exhibits </a:t>
            </a:r>
            <a:r>
              <a:rPr lang="en-GB" u="sng"/>
              <a:t>non bizarre delusions for at least one month duration that cannot be attributed to other psychiatric disorders</a:t>
            </a:r>
            <a:endParaRPr u="sng"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GB"/>
              <a:t>Non bizarre </a:t>
            </a:r>
            <a:r>
              <a:rPr lang="en-GB" u="sng"/>
              <a:t>means that the delusions must be about situations that can occur in real life.</a:t>
            </a:r>
            <a:endParaRPr u="sng"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GB"/>
              <a:t>Shared psychotic disorder: </a:t>
            </a:r>
            <a:r>
              <a:rPr lang="en-GB" u="sng"/>
              <a:t>transfer of delusions from one person to another.</a:t>
            </a:r>
            <a:endParaRPr u="sng"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GB"/>
              <a:t>Delusional disorder and shared psychotic disorder: treatment </a:t>
            </a:r>
            <a:endParaRPr/>
          </a:p>
        </p:txBody>
      </p:sp>
      <p:sp>
        <p:nvSpPr>
          <p:cNvPr id="121" name="Google Shape;121;p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GB"/>
              <a:t>In severely agitated patients: I</a:t>
            </a:r>
            <a:r>
              <a:rPr lang="en-GB" u="sng"/>
              <a:t>/M antipsychoti</a:t>
            </a:r>
            <a:r>
              <a:rPr lang="en-GB"/>
              <a:t>c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GB"/>
              <a:t>Patients are likely to refuse medications, and can easily incorporate administration of medications into their delusions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GB"/>
              <a:t>Rapport has to be established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GB"/>
              <a:t>Explain the adverse effects so that the patient doesn't’t later suspect that their doctor lied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GB" u="sng"/>
              <a:t>Antipsychotics are effective</a:t>
            </a:r>
            <a:endParaRPr u="sng"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GB" u="sng"/>
              <a:t>Start low and increase slowly</a:t>
            </a:r>
            <a:endParaRPr u="sng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GB"/>
              <a:t>Brief psychotic disorder</a:t>
            </a:r>
            <a:endParaRPr/>
          </a:p>
        </p:txBody>
      </p:sp>
      <p:sp>
        <p:nvSpPr>
          <p:cNvPr id="127" name="Google Shape;127;p8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GB"/>
              <a:t>Similar to schizophreniform disorder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GB"/>
              <a:t>Illness lasts between </a:t>
            </a:r>
            <a:r>
              <a:rPr lang="en-GB" u="sng"/>
              <a:t>one day and one month</a:t>
            </a:r>
            <a:endParaRPr u="sng"/>
          </a:p>
          <a:p>
            <a:pPr indent="0" lvl="1" marL="457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GB"/>
              <a:t>Specifications: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GB"/>
              <a:t>With marked stressors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GB"/>
              <a:t>Without marked stressors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GB"/>
              <a:t>With</a:t>
            </a:r>
            <a:r>
              <a:rPr lang="en-GB" u="sng"/>
              <a:t> post partum onset</a:t>
            </a:r>
            <a:r>
              <a:rPr lang="en-GB"/>
              <a:t> 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GB"/>
              <a:t>Brief psychotic disorder: treatment</a:t>
            </a:r>
            <a:endParaRPr/>
          </a:p>
        </p:txBody>
      </p:sp>
      <p:sp>
        <p:nvSpPr>
          <p:cNvPr id="133" name="Google Shape;133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GB" u="sng"/>
              <a:t>Antipsychotic drugs</a:t>
            </a:r>
            <a:endParaRPr u="sng"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GB"/>
              <a:t>Typical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GB"/>
              <a:t>Atypical 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GB" u="sng"/>
              <a:t>Benzodiazepines </a:t>
            </a:r>
            <a:endParaRPr u="sng"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GB"/>
              <a:t>Short term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GB"/>
              <a:t>Psychotic disorder not otherwise specified</a:t>
            </a:r>
            <a:endParaRPr/>
          </a:p>
        </p:txBody>
      </p:sp>
      <p:sp>
        <p:nvSpPr>
          <p:cNvPr id="139" name="Google Shape;139;p10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GB"/>
              <a:t>This diagnosis exclusion is mainly reserved for patients who have some diagnostic features of schizophrenia but </a:t>
            </a:r>
            <a:r>
              <a:rPr lang="en-GB" u="sng"/>
              <a:t>do not meet all of the diagnostic criteria</a:t>
            </a:r>
            <a:endParaRPr u="sng"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GB"/>
              <a:t>Patients with</a:t>
            </a:r>
            <a:r>
              <a:rPr lang="en-GB" u="sng"/>
              <a:t> non organic psychosis </a:t>
            </a:r>
            <a:r>
              <a:rPr lang="en-GB"/>
              <a:t>who do not meet a diagnostic criteria for classification of the psychotic symptoms/ inadequate information to make a specific diagnosis or about which there is contradictory information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GB"/>
              <a:t>Psychotic disorder due to a general medical condition</a:t>
            </a:r>
            <a:endParaRPr/>
          </a:p>
        </p:txBody>
      </p:sp>
      <p:sp>
        <p:nvSpPr>
          <p:cNvPr id="145" name="Google Shape;145;p1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10000"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GB" u="sng"/>
              <a:t>Delirium</a:t>
            </a:r>
            <a:endParaRPr u="sng"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GB" u="sng"/>
              <a:t>Dementias</a:t>
            </a:r>
            <a:endParaRPr u="sng"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GB" u="sng"/>
              <a:t>Focal brain abnormalities</a:t>
            </a:r>
            <a:endParaRPr u="sng"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GB" u="sng"/>
              <a:t>Non focal/ generalised brain problems</a:t>
            </a:r>
            <a:endParaRPr u="sng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b="1" lang="en-GB"/>
              <a:t>Treatment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GB"/>
              <a:t>Identify the </a:t>
            </a:r>
            <a:r>
              <a:rPr lang="en-GB" u="sng"/>
              <a:t>general medical condition and treat it</a:t>
            </a:r>
            <a:endParaRPr u="sng"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GB"/>
              <a:t>Evaluate patient and ensure safety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GB" u="sng"/>
              <a:t>Antipsychotic</a:t>
            </a:r>
            <a:r>
              <a:rPr lang="en-GB"/>
              <a:t> agents may be necessary for immediate and short term control of psychotic or aggressive behaviour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GB"/>
              <a:t>Substance induced psychotic disorder</a:t>
            </a:r>
            <a:endParaRPr/>
          </a:p>
        </p:txBody>
      </p:sp>
      <p:sp>
        <p:nvSpPr>
          <p:cNvPr id="151" name="Google Shape;151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85000" lnSpcReduction="20000"/>
          </a:bodyPr>
          <a:lstStyle/>
          <a:p>
            <a:pPr indent="-215265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GB"/>
              <a:t>Patients with substance induced psychotic symptoms and impaired reality testing </a:t>
            </a:r>
            <a:endParaRPr/>
          </a:p>
          <a:p>
            <a:pPr indent="-215265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GB"/>
              <a:t>Include:</a:t>
            </a:r>
            <a:endParaRPr/>
          </a:p>
          <a:p>
            <a:pPr indent="-21717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GB"/>
              <a:t>the </a:t>
            </a:r>
            <a:r>
              <a:rPr lang="en-GB" sz="2517" u="sng"/>
              <a:t>type of substance</a:t>
            </a:r>
            <a:r>
              <a:rPr lang="en-GB"/>
              <a:t> involved</a:t>
            </a:r>
            <a:endParaRPr/>
          </a:p>
          <a:p>
            <a:pPr indent="-21717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GB"/>
              <a:t>stage of s</a:t>
            </a:r>
            <a:r>
              <a:rPr lang="en-GB" u="sng"/>
              <a:t>ubstance use when the disorder began (intoxication or withdrawal)</a:t>
            </a:r>
            <a:endParaRPr u="sng"/>
          </a:p>
          <a:p>
            <a:pPr indent="-21717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GB" u="sng"/>
              <a:t>Clinical phenomena (hallucinations or delusions)</a:t>
            </a:r>
            <a:endParaRPr u="sng"/>
          </a:p>
          <a:p>
            <a:pPr indent="0" lvl="1" marL="457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b="1" lang="en-GB"/>
              <a:t>Treatment</a:t>
            </a:r>
            <a:endParaRPr/>
          </a:p>
          <a:p>
            <a:pPr indent="-215265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GB"/>
              <a:t>Identify the</a:t>
            </a:r>
            <a:r>
              <a:rPr lang="en-GB" u="sng"/>
              <a:t> particular substance </a:t>
            </a:r>
            <a:r>
              <a:rPr lang="en-GB"/>
              <a:t>involved</a:t>
            </a:r>
            <a:endParaRPr/>
          </a:p>
          <a:p>
            <a:pPr indent="-215265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GB" u="sng"/>
              <a:t>Directed toward the underlying condition</a:t>
            </a:r>
            <a:r>
              <a:rPr lang="en-GB"/>
              <a:t> and the patient’s immediate behavioural control</a:t>
            </a:r>
            <a:endParaRPr/>
          </a:p>
          <a:p>
            <a:pPr indent="-215265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GB" u="sng"/>
              <a:t>Antipsychotics, benzodiazepines</a:t>
            </a:r>
            <a:endParaRPr u="sng"/>
          </a:p>
          <a:p>
            <a:pPr indent="-8763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/>
          </a:p>
          <a:p>
            <a:pPr indent="-8763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3"/>
          <p:cNvSpPr txBox="1"/>
          <p:nvPr>
            <p:ph idx="1" type="body"/>
          </p:nvPr>
        </p:nvSpPr>
        <p:spPr>
          <a:xfrm>
            <a:off x="838200" y="1516532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GB"/>
              <a:t>Questions?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2016-05-15T15:55:09Z</dcterms:created>
  <dc:creator>Microsoft Office User</dc:creator>
</cp:coreProperties>
</file>