
<file path=[Content_Types].xml><?xml version="1.0" encoding="utf-8"?>
<Types xmlns="http://schemas.openxmlformats.org/package/2006/content-types">
  <Default ContentType="image/jpeg" Extension="jpg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51" roundtripDataSignature="AMtx7mgh3six3c9TUpKayKgDlVMdHzsHv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customschemas.google.com/relationships/presentationmetadata" Target="metadata"/><Relationship Id="rId50" Type="http://schemas.openxmlformats.org/officeDocument/2006/relationships/slide" Target="slides/slide45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latin typeface="Arial"/>
                <a:ea typeface="Arial"/>
                <a:cs typeface="Arial"/>
                <a:sym typeface="Arial"/>
              </a:rPr>
              <a:t>‹#›</a:t>
            </a:fld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1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1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p1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p1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p2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" name="Google Shape;264;p2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" name="Google Shape;280;p2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6" name="Google Shape;286;p2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5" name="Google Shape;315;p2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2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321" name="Google Shape;321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2" name="Google Shape;322;p25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latin typeface="Arial"/>
                <a:ea typeface="Arial"/>
                <a:cs typeface="Arial"/>
                <a:sym typeface="Arial"/>
              </a:rPr>
              <a:t>‹#›</a:t>
            </a:fld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7" name="Google Shape;327;p2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3" name="Google Shape;333;p2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8" name="Google Shape;338;p2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3" name="Google Shape;343;p2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8" name="Google Shape;348;p3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4" name="Google Shape;354;p3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0" name="Google Shape;360;p3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5" name="Google Shape;365;p3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0" name="Google Shape;370;p3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6" name="Google Shape;376;p3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3" name="Google Shape;383;p3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0" name="Google Shape;390;p3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6" name="Google Shape;396;p3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2" name="Google Shape;402;p3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0" name="Google Shape;410;p4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6" name="Google Shape;416;p4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2" name="Google Shape;422;p4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8" name="Google Shape;428;p4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3" name="Google Shape;433;p4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9" name="Google Shape;439;p4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7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47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4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4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4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24" name="Google Shape;24;p4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25" name="Google Shape;25;p4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26" name="Google Shape;26;p4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27" name="Google Shape;27;p4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4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4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49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4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4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4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5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50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9" name="Google Shape;39;p50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0" name="Google Shape;40;p5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5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5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51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51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6" name="Google Shape;46;p5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5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5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5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5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5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5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5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5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5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54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54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54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2" name="Google Shape;62;p5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5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5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55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55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8" name="Google Shape;68;p55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9" name="Google Shape;69;p5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5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5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5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56"/>
          <p:cNvSpPr txBox="1"/>
          <p:nvPr>
            <p:ph idx="1" type="body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5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5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5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57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57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5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5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5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" name="Google Shape;11;p46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4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4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4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png"/><Relationship Id="rId4" Type="http://schemas.openxmlformats.org/officeDocument/2006/relationships/image" Target="../media/image14.png"/><Relationship Id="rId5" Type="http://schemas.openxmlformats.org/officeDocument/2006/relationships/image" Target="../media/image5.png"/><Relationship Id="rId6" Type="http://schemas.openxmlformats.org/officeDocument/2006/relationships/image" Target="../media/image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0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16.jp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13.jpg"/><Relationship Id="rId4" Type="http://schemas.openxmlformats.org/officeDocument/2006/relationships/image" Target="../media/image15.jp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9.jpg"/><Relationship Id="rId4" Type="http://schemas.openxmlformats.org/officeDocument/2006/relationships/image" Target="../media/image12.jp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17.gif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>
            <p:ph type="ctrTitle"/>
          </p:nvPr>
        </p:nvSpPr>
        <p:spPr>
          <a:xfrm>
            <a:off x="2267744" y="2060848"/>
            <a:ext cx="6172200" cy="190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latin typeface="Arial"/>
                <a:ea typeface="Arial"/>
                <a:cs typeface="Arial"/>
                <a:sym typeface="Arial"/>
              </a:rPr>
              <a:t>Occupational Therapy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 txBox="1"/>
          <p:nvPr>
            <p:ph type="title"/>
          </p:nvPr>
        </p:nvSpPr>
        <p:spPr>
          <a:xfrm>
            <a:off x="457200" y="273050"/>
            <a:ext cx="7543800" cy="7270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latin typeface="Arial"/>
                <a:ea typeface="Arial"/>
                <a:cs typeface="Arial"/>
                <a:sym typeface="Arial"/>
              </a:rPr>
              <a:t>HOW WOULD YOU…</a:t>
            </a:r>
            <a:endParaRPr sz="36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2"/>
          <p:cNvSpPr txBox="1"/>
          <p:nvPr>
            <p:ph idx="1" type="body"/>
          </p:nvPr>
        </p:nvSpPr>
        <p:spPr>
          <a:xfrm>
            <a:off x="500063" y="1143000"/>
            <a:ext cx="7786687" cy="6429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77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496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3200">
                <a:latin typeface="Arial"/>
                <a:ea typeface="Arial"/>
                <a:cs typeface="Arial"/>
                <a:sym typeface="Arial"/>
              </a:rPr>
              <a:t>HAVE A SHOWER IF...........................</a:t>
            </a:r>
            <a:endParaRPr/>
          </a:p>
        </p:txBody>
      </p:sp>
      <p:pic>
        <p:nvPicPr>
          <p:cNvPr id="96" name="Google Shape;96;p2"/>
          <p:cNvPicPr preferRelativeResize="0"/>
          <p:nvPr>
            <p:ph idx="2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4313" y="2071688"/>
            <a:ext cx="3857625" cy="457200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2"/>
          <p:cNvSpPr txBox="1"/>
          <p:nvPr>
            <p:ph idx="4" type="body"/>
          </p:nvPr>
        </p:nvSpPr>
        <p:spPr>
          <a:xfrm>
            <a:off x="4371975" y="2071688"/>
            <a:ext cx="4271963" cy="428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342900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3200">
                <a:latin typeface="Arial"/>
                <a:ea typeface="Arial"/>
                <a:cs typeface="Arial"/>
                <a:sym typeface="Arial"/>
              </a:rPr>
              <a:t>You have rigidity in your muscles?</a:t>
            </a:r>
            <a:endParaRPr/>
          </a:p>
          <a:p>
            <a:pPr indent="-139700" lvl="0" marL="34290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 sz="3200"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3200">
                <a:latin typeface="Arial"/>
                <a:ea typeface="Arial"/>
                <a:cs typeface="Arial"/>
                <a:sym typeface="Arial"/>
              </a:rPr>
              <a:t>You had poor balance?</a:t>
            </a:r>
            <a:endParaRPr/>
          </a:p>
          <a:p>
            <a:pPr indent="-139700" lvl="0" marL="34290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 sz="3200"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3200">
                <a:latin typeface="Arial"/>
                <a:ea typeface="Arial"/>
                <a:cs typeface="Arial"/>
                <a:sym typeface="Arial"/>
              </a:rPr>
              <a:t>You couldn’t reach your arms up to your hair?</a:t>
            </a:r>
            <a:endParaRPr sz="3200">
              <a:latin typeface="Arial"/>
              <a:ea typeface="Arial"/>
              <a:cs typeface="Arial"/>
              <a:sym typeface="Arial"/>
            </a:endParaRPr>
          </a:p>
          <a:p>
            <a:pPr indent="-190500" lvl="0" marL="3429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3"/>
          <p:cNvSpPr txBox="1"/>
          <p:nvPr>
            <p:ph type="title"/>
          </p:nvPr>
        </p:nvSpPr>
        <p:spPr>
          <a:xfrm>
            <a:off x="457200" y="273050"/>
            <a:ext cx="7543800" cy="6556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latin typeface="Arial"/>
                <a:ea typeface="Arial"/>
                <a:cs typeface="Arial"/>
                <a:sym typeface="Arial"/>
              </a:rPr>
              <a:t>HOW WOULD YOU…</a:t>
            </a:r>
            <a:endParaRPr sz="36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3"/>
          <p:cNvSpPr txBox="1"/>
          <p:nvPr>
            <p:ph idx="1" type="body"/>
          </p:nvPr>
        </p:nvSpPr>
        <p:spPr>
          <a:xfrm>
            <a:off x="457200" y="1214438"/>
            <a:ext cx="7972425" cy="857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85000"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3200">
                <a:latin typeface="Arial"/>
                <a:ea typeface="Arial"/>
                <a:cs typeface="Arial"/>
                <a:sym typeface="Arial"/>
              </a:rPr>
              <a:t>HAVE  BREAKFAST  WITH FAMILY IF……………</a:t>
            </a:r>
            <a:endParaRPr sz="3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408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</p:txBody>
      </p:sp>
      <p:pic>
        <p:nvPicPr>
          <p:cNvPr id="104" name="Google Shape;104;p3"/>
          <p:cNvPicPr preferRelativeResize="0"/>
          <p:nvPr>
            <p:ph idx="2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200" y="2143125"/>
            <a:ext cx="3657600" cy="4071938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3"/>
          <p:cNvSpPr txBox="1"/>
          <p:nvPr>
            <p:ph idx="4" type="body"/>
          </p:nvPr>
        </p:nvSpPr>
        <p:spPr>
          <a:xfrm>
            <a:off x="4371975" y="2286000"/>
            <a:ext cx="4271963" cy="428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800">
                <a:latin typeface="Arial"/>
                <a:ea typeface="Arial"/>
                <a:cs typeface="Arial"/>
                <a:sym typeface="Arial"/>
              </a:rPr>
              <a:t>You couldn’t hold a spoon/fork?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sz="2800"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800">
                <a:latin typeface="Arial"/>
                <a:ea typeface="Arial"/>
                <a:cs typeface="Arial"/>
                <a:sym typeface="Arial"/>
              </a:rPr>
              <a:t>You take a long time to finish your meal?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sz="2800"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800">
                <a:latin typeface="Arial"/>
                <a:ea typeface="Arial"/>
                <a:cs typeface="Arial"/>
                <a:sym typeface="Arial"/>
              </a:rPr>
              <a:t>You just couldn’t cope with getting out of bed?</a:t>
            </a:r>
            <a:endParaRPr sz="2800">
              <a:latin typeface="Arial"/>
              <a:ea typeface="Arial"/>
              <a:cs typeface="Arial"/>
              <a:sym typeface="Arial"/>
            </a:endParaRPr>
          </a:p>
          <a:p>
            <a:pPr indent="-190500" lvl="0" marL="3429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4"/>
          <p:cNvSpPr txBox="1"/>
          <p:nvPr>
            <p:ph type="title"/>
          </p:nvPr>
        </p:nvSpPr>
        <p:spPr>
          <a:xfrm>
            <a:off x="457200" y="273050"/>
            <a:ext cx="7543800" cy="58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latin typeface="Arial"/>
                <a:ea typeface="Arial"/>
                <a:cs typeface="Arial"/>
                <a:sym typeface="Arial"/>
              </a:rPr>
              <a:t>HOW WOULD YOU…</a:t>
            </a:r>
            <a:endParaRPr sz="36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4"/>
          <p:cNvSpPr txBox="1"/>
          <p:nvPr>
            <p:ph idx="1" type="body"/>
          </p:nvPr>
        </p:nvSpPr>
        <p:spPr>
          <a:xfrm>
            <a:off x="457200" y="1000125"/>
            <a:ext cx="75438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3200">
                <a:latin typeface="Arial"/>
                <a:ea typeface="Arial"/>
                <a:cs typeface="Arial"/>
                <a:sym typeface="Arial"/>
              </a:rPr>
              <a:t>DRIVE A CAR IF…………………</a:t>
            </a:r>
            <a:endParaRPr sz="3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444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</p:txBody>
      </p:sp>
      <p:sp>
        <p:nvSpPr>
          <p:cNvPr id="112" name="Google Shape;112;p4"/>
          <p:cNvSpPr txBox="1"/>
          <p:nvPr>
            <p:ph idx="2" type="body"/>
          </p:nvPr>
        </p:nvSpPr>
        <p:spPr>
          <a:xfrm>
            <a:off x="214313" y="2000250"/>
            <a:ext cx="4214812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3200">
                <a:latin typeface="Arial"/>
                <a:ea typeface="Arial"/>
                <a:cs typeface="Arial"/>
                <a:sym typeface="Arial"/>
              </a:rPr>
              <a:t>You were paralyzed from the waist down?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3200">
                <a:latin typeface="Arial"/>
                <a:ea typeface="Arial"/>
                <a:cs typeface="Arial"/>
                <a:sym typeface="Arial"/>
              </a:rPr>
              <a:t>You were fearful leaving the garage?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3200">
                <a:latin typeface="Arial"/>
                <a:ea typeface="Arial"/>
                <a:cs typeface="Arial"/>
                <a:sym typeface="Arial"/>
              </a:rPr>
              <a:t>You lost the use of your right hand?</a:t>
            </a:r>
            <a:endParaRPr sz="3200">
              <a:latin typeface="Arial"/>
              <a:ea typeface="Arial"/>
              <a:cs typeface="Arial"/>
              <a:sym typeface="Arial"/>
            </a:endParaRPr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 sz="32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4"/>
          <p:cNvPicPr preferRelativeResize="0"/>
          <p:nvPr>
            <p:ph idx="4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45025" y="2852738"/>
            <a:ext cx="4041775" cy="25955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5"/>
          <p:cNvSpPr txBox="1"/>
          <p:nvPr>
            <p:ph type="title"/>
          </p:nvPr>
        </p:nvSpPr>
        <p:spPr>
          <a:xfrm>
            <a:off x="457200" y="214313"/>
            <a:ext cx="8115300" cy="7858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latin typeface="Arial"/>
                <a:ea typeface="Arial"/>
                <a:cs typeface="Arial"/>
                <a:sym typeface="Arial"/>
              </a:rPr>
              <a:t>HOW WOULD YOU ...........</a:t>
            </a:r>
            <a:endParaRPr/>
          </a:p>
        </p:txBody>
      </p:sp>
      <p:sp>
        <p:nvSpPr>
          <p:cNvPr id="119" name="Google Shape;119;p5"/>
          <p:cNvSpPr txBox="1"/>
          <p:nvPr>
            <p:ph idx="1" type="body"/>
          </p:nvPr>
        </p:nvSpPr>
        <p:spPr>
          <a:xfrm>
            <a:off x="500063" y="1143000"/>
            <a:ext cx="8001000" cy="1000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77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34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2800">
                <a:latin typeface="Arial"/>
                <a:ea typeface="Arial"/>
                <a:cs typeface="Arial"/>
                <a:sym typeface="Arial"/>
              </a:rPr>
              <a:t>HAVE COME TO ATTEND THIS MEETING</a:t>
            </a:r>
            <a:endParaRPr/>
          </a:p>
          <a:p>
            <a:pPr indent="0" lvl="0" marL="0" rtl="0" algn="l">
              <a:spcBef>
                <a:spcPts val="434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2800">
                <a:latin typeface="Arial"/>
                <a:ea typeface="Arial"/>
                <a:cs typeface="Arial"/>
                <a:sym typeface="Arial"/>
              </a:rPr>
              <a:t> IF…</a:t>
            </a:r>
            <a:endParaRPr sz="28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37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</p:txBody>
      </p:sp>
      <p:pic>
        <p:nvPicPr>
          <p:cNvPr id="120" name="Google Shape;120;p5"/>
          <p:cNvPicPr preferRelativeResize="0"/>
          <p:nvPr>
            <p:ph idx="2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5750" y="2286000"/>
            <a:ext cx="3357563" cy="4357688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5"/>
          <p:cNvSpPr txBox="1"/>
          <p:nvPr>
            <p:ph idx="4" type="body"/>
          </p:nvPr>
        </p:nvSpPr>
        <p:spPr>
          <a:xfrm>
            <a:off x="3857625" y="2362200"/>
            <a:ext cx="4929188" cy="44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 sz="3200">
                <a:latin typeface="Arial"/>
                <a:ea typeface="Arial"/>
                <a:cs typeface="Arial"/>
                <a:sym typeface="Arial"/>
              </a:rPr>
              <a:t>You had pain in your back?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t/>
            </a:r>
            <a:endParaRPr sz="3200"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 sz="3200">
                <a:latin typeface="Arial"/>
                <a:ea typeface="Arial"/>
                <a:cs typeface="Arial"/>
                <a:sym typeface="Arial"/>
              </a:rPr>
              <a:t>You heard voices in your head?</a:t>
            </a:r>
            <a:endParaRPr/>
          </a:p>
          <a:p>
            <a:pPr indent="-139700" lvl="0" marL="34290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 sz="3200"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 sz="3200">
                <a:latin typeface="Arial"/>
                <a:ea typeface="Arial"/>
                <a:cs typeface="Arial"/>
                <a:sym typeface="Arial"/>
              </a:rPr>
              <a:t>You had tremors in your hands?</a:t>
            </a:r>
            <a:endParaRPr sz="3200">
              <a:latin typeface="Arial"/>
              <a:ea typeface="Arial"/>
              <a:cs typeface="Arial"/>
              <a:sym typeface="Arial"/>
            </a:endParaRPr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 sz="32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6"/>
          <p:cNvSpPr txBox="1"/>
          <p:nvPr>
            <p:ph type="title"/>
          </p:nvPr>
        </p:nvSpPr>
        <p:spPr>
          <a:xfrm>
            <a:off x="457200" y="274638"/>
            <a:ext cx="8229600" cy="63408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What is Occupational Therapy</a:t>
            </a:r>
            <a:endParaRPr/>
          </a:p>
        </p:txBody>
      </p:sp>
      <p:sp>
        <p:nvSpPr>
          <p:cNvPr id="127" name="Google Shape;127;p6"/>
          <p:cNvSpPr txBox="1"/>
          <p:nvPr>
            <p:ph idx="1" type="body"/>
          </p:nvPr>
        </p:nvSpPr>
        <p:spPr>
          <a:xfrm>
            <a:off x="457200" y="1124744"/>
            <a:ext cx="8435280" cy="56166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A profession that helps people across the lifespan participate in things they want and need to do through the therapeutic use of everyday activities or occupations.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Occupations: The day to day activities we do every day: Feeding, Bathing, dressing, grooming etc.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A type of r</a:t>
            </a:r>
            <a:r>
              <a:rPr lang="en-US" u="sng">
                <a:latin typeface="Arial"/>
                <a:ea typeface="Arial"/>
                <a:cs typeface="Arial"/>
                <a:sym typeface="Arial"/>
              </a:rPr>
              <a:t>ehabilitation therapy that uses real life activities to reach a specific goal.</a:t>
            </a:r>
            <a:endParaRPr u="sng"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7"/>
          <p:cNvSpPr txBox="1"/>
          <p:nvPr>
            <p:ph idx="1" type="body"/>
          </p:nvPr>
        </p:nvSpPr>
        <p:spPr>
          <a:xfrm>
            <a:off x="467544" y="1412776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b="1" lang="en-US"/>
              <a:t>Occupational therapists</a:t>
            </a:r>
            <a:r>
              <a:rPr lang="en-US"/>
              <a:t> trea</a:t>
            </a:r>
            <a:r>
              <a:rPr lang="en-US" u="sng"/>
              <a:t>t injured, ill, or disabled patients through the therapeutic use of everyday activitie</a:t>
            </a:r>
            <a:r>
              <a:rPr lang="en-US"/>
              <a:t>s. They help these patients develop, recover, improve, as well as maintain the skills needed for daily living and working.</a:t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8"/>
          <p:cNvSpPr txBox="1"/>
          <p:nvPr>
            <p:ph idx="1" type="body"/>
          </p:nvPr>
        </p:nvSpPr>
        <p:spPr>
          <a:xfrm>
            <a:off x="539552" y="1412776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The aim of OT services in mental health is to help individuals  develop and maintain positive mental health, prevent mental ill health, challenges in order to live a full and productive lives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9"/>
          <p:cNvSpPr txBox="1"/>
          <p:nvPr>
            <p:ph idx="1" type="body"/>
          </p:nvPr>
        </p:nvSpPr>
        <p:spPr>
          <a:xfrm>
            <a:off x="539552" y="126876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They emphasize the use of meaningful occupations to promote participation in occupations such as education, play, leisure, social participation, ADL, sleep and rest within a variety of environments such as school, home, community, work, residential and health care settings </a:t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0"/>
          <p:cNvSpPr txBox="1"/>
          <p:nvPr>
            <p:ph type="title"/>
          </p:nvPr>
        </p:nvSpPr>
        <p:spPr>
          <a:xfrm>
            <a:off x="714375" y="214313"/>
            <a:ext cx="7467600" cy="9286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latin typeface="Arial"/>
                <a:ea typeface="Arial"/>
                <a:cs typeface="Arial"/>
                <a:sym typeface="Arial"/>
              </a:rPr>
              <a:t>Occupational therapists</a:t>
            </a:r>
            <a:endParaRPr sz="36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10"/>
          <p:cNvSpPr txBox="1"/>
          <p:nvPr>
            <p:ph idx="1" type="body"/>
          </p:nvPr>
        </p:nvSpPr>
        <p:spPr>
          <a:xfrm>
            <a:off x="714375" y="1143000"/>
            <a:ext cx="8143875" cy="5526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………h</a:t>
            </a:r>
            <a:r>
              <a:rPr lang="en-US" u="sng">
                <a:latin typeface="Arial"/>
                <a:ea typeface="Arial"/>
                <a:cs typeface="Arial"/>
                <a:sym typeface="Arial"/>
              </a:rPr>
              <a:t>ave the knowledge and the skills to help people overcome these and other barriers they may face in doing their everyday occupation</a:t>
            </a:r>
            <a:r>
              <a:rPr lang="en-US">
                <a:latin typeface="Arial"/>
                <a:ea typeface="Arial"/>
                <a:cs typeface="Arial"/>
                <a:sym typeface="Arial"/>
              </a:rPr>
              <a:t>s!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They help patients increase their  i</a:t>
            </a:r>
            <a:r>
              <a:rPr lang="en-US" u="sng">
                <a:latin typeface="Arial"/>
                <a:ea typeface="Arial"/>
                <a:cs typeface="Arial"/>
                <a:sym typeface="Arial"/>
              </a:rPr>
              <a:t>ndependence </a:t>
            </a:r>
            <a:r>
              <a:rPr lang="en-US">
                <a:latin typeface="Arial"/>
                <a:ea typeface="Arial"/>
                <a:cs typeface="Arial"/>
                <a:sym typeface="Arial"/>
              </a:rPr>
              <a:t>using meaningful activities 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Broadly an OT will help the patient: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 sz="3200" u="sng">
                <a:latin typeface="Arial"/>
                <a:ea typeface="Arial"/>
                <a:cs typeface="Arial"/>
                <a:sym typeface="Arial"/>
              </a:rPr>
              <a:t>Develop personal goals </a:t>
            </a:r>
            <a:endParaRPr u="sng"/>
          </a:p>
          <a:p>
            <a:pPr indent="-285750" lvl="1" marL="74295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 sz="3200" u="sng">
                <a:latin typeface="Arial"/>
                <a:ea typeface="Arial"/>
                <a:cs typeface="Arial"/>
                <a:sym typeface="Arial"/>
              </a:rPr>
              <a:t>Understand what is preventing him/her from achieving the goals.  </a:t>
            </a:r>
            <a:endParaRPr u="sng"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114300" lvl="0" marL="342900" rtl="0" algn="l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t/>
            </a:r>
            <a:endParaRPr sz="3600">
              <a:latin typeface="Arial"/>
              <a:ea typeface="Arial"/>
              <a:cs typeface="Arial"/>
              <a:sym typeface="Arial"/>
            </a:endParaRPr>
          </a:p>
          <a:p>
            <a:pPr indent="-114300" lvl="0" marL="342900" rtl="0" algn="l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t/>
            </a:r>
            <a:endParaRPr sz="36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1"/>
          <p:cNvSpPr txBox="1"/>
          <p:nvPr>
            <p:ph idx="1" type="body"/>
          </p:nvPr>
        </p:nvSpPr>
        <p:spPr>
          <a:xfrm>
            <a:off x="539552" y="404664"/>
            <a:ext cx="8143875" cy="6120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-285750" lvl="1" marL="7429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Char char="▪"/>
            </a:pPr>
            <a:r>
              <a:rPr lang="en-US" sz="3200">
                <a:latin typeface="Arial"/>
                <a:ea typeface="Arial"/>
                <a:cs typeface="Arial"/>
                <a:sym typeface="Arial"/>
              </a:rPr>
              <a:t>Achieve goals by using the patient strengths and support systems. </a:t>
            </a:r>
            <a:endParaRPr/>
          </a:p>
          <a:p>
            <a:pPr indent="-285750" lvl="1" marL="74295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Char char="▪"/>
            </a:pPr>
            <a:r>
              <a:rPr lang="en-US" sz="3200">
                <a:latin typeface="Arial"/>
                <a:ea typeface="Arial"/>
                <a:cs typeface="Arial"/>
                <a:sym typeface="Arial"/>
              </a:rPr>
              <a:t>Specifically an OT will achieve these by helping the patient: </a:t>
            </a:r>
            <a:endParaRPr/>
          </a:p>
          <a:p>
            <a:pPr indent="-285750" lvl="1" marL="74295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Char char="▪"/>
            </a:pPr>
            <a:r>
              <a:rPr lang="en-US" sz="3200">
                <a:latin typeface="Arial"/>
                <a:ea typeface="Arial"/>
                <a:cs typeface="Arial"/>
                <a:sym typeface="Arial"/>
              </a:rPr>
              <a:t>Develop skills of daily living e.g. shopping, cooking, budgeting, using public transport and home management.</a:t>
            </a:r>
            <a:endParaRPr/>
          </a:p>
          <a:p>
            <a:pPr indent="-285750" lvl="1" marL="74295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Char char="▪"/>
            </a:pPr>
            <a:r>
              <a:rPr lang="en-US" sz="3200">
                <a:latin typeface="Arial"/>
                <a:ea typeface="Arial"/>
                <a:cs typeface="Arial"/>
                <a:sym typeface="Arial"/>
              </a:rPr>
              <a:t>Learn how to cope with stress or anxiety.</a:t>
            </a:r>
            <a:endParaRPr/>
          </a:p>
          <a:p>
            <a:pPr indent="-285750" lvl="1" marL="74295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Char char="▪"/>
            </a:pPr>
            <a:r>
              <a:rPr lang="en-US" sz="3200">
                <a:latin typeface="Arial"/>
                <a:ea typeface="Arial"/>
                <a:cs typeface="Arial"/>
                <a:sym typeface="Arial"/>
              </a:rPr>
              <a:t>Take part in enjoyable activities.</a:t>
            </a:r>
            <a:endParaRPr/>
          </a:p>
          <a:p>
            <a:pPr indent="-285750" lvl="1" marL="74295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Char char="▪"/>
            </a:pPr>
            <a:r>
              <a:rPr lang="en-US" sz="3200">
                <a:latin typeface="Arial"/>
                <a:ea typeface="Arial"/>
                <a:cs typeface="Arial"/>
                <a:sym typeface="Arial"/>
              </a:rPr>
              <a:t>Make friends and find social support.</a:t>
            </a:r>
            <a:endParaRPr sz="3200"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Char char="▪"/>
            </a:pPr>
            <a:r>
              <a:rPr lang="en-US" sz="3200">
                <a:latin typeface="Arial"/>
                <a:ea typeface="Arial"/>
                <a:cs typeface="Arial"/>
                <a:sym typeface="Arial"/>
              </a:rPr>
              <a:t>Returning to or staying in work or education.</a:t>
            </a:r>
            <a:endParaRPr sz="3200"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Char char="▪"/>
            </a:pPr>
            <a:r>
              <a:rPr lang="en-US" sz="3200">
                <a:latin typeface="Arial"/>
                <a:ea typeface="Arial"/>
                <a:cs typeface="Arial"/>
                <a:sym typeface="Arial"/>
              </a:rPr>
              <a:t>Return back to the community.</a:t>
            </a:r>
            <a:endParaRPr sz="3200">
              <a:latin typeface="Arial"/>
              <a:ea typeface="Arial"/>
              <a:cs typeface="Arial"/>
              <a:sym typeface="Arial"/>
            </a:endParaRPr>
          </a:p>
          <a:p>
            <a:pPr indent="-154940" lvl="0" marL="34290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  <a:p>
            <a:pPr indent="-97790" lvl="1" marL="74295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None/>
            </a:pPr>
            <a:r>
              <a:t/>
            </a:r>
            <a:endParaRPr sz="3200">
              <a:latin typeface="Arial"/>
              <a:ea typeface="Arial"/>
              <a:cs typeface="Arial"/>
              <a:sym typeface="Arial"/>
            </a:endParaRPr>
          </a:p>
          <a:p>
            <a:pPr indent="-154940" lvl="0" marL="34290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2"/>
          <p:cNvSpPr txBox="1"/>
          <p:nvPr>
            <p:ph type="title"/>
          </p:nvPr>
        </p:nvSpPr>
        <p:spPr>
          <a:xfrm>
            <a:off x="457200" y="274638"/>
            <a:ext cx="8115300" cy="8683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latin typeface="Arial"/>
                <a:ea typeface="Arial"/>
                <a:cs typeface="Arial"/>
                <a:sym typeface="Arial"/>
              </a:rPr>
              <a:t>Who is an Occupational Therapist?</a:t>
            </a:r>
            <a:endParaRPr sz="3600"/>
          </a:p>
        </p:txBody>
      </p:sp>
      <p:sp>
        <p:nvSpPr>
          <p:cNvPr id="159" name="Google Shape;159;p12"/>
          <p:cNvSpPr txBox="1"/>
          <p:nvPr>
            <p:ph idx="1" type="body"/>
          </p:nvPr>
        </p:nvSpPr>
        <p:spPr>
          <a:xfrm>
            <a:off x="611560" y="1340768"/>
            <a:ext cx="4214813" cy="53578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 sz="3200">
                <a:latin typeface="Arial"/>
                <a:ea typeface="Arial"/>
                <a:cs typeface="Arial"/>
                <a:sym typeface="Arial"/>
              </a:rPr>
              <a:t>Health Care Professionals who enable people to lead a more productive, satisfying and independent life through purposeful activities.</a:t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None/>
            </a:pPr>
            <a:r>
              <a:t/>
            </a:r>
            <a:endParaRPr sz="3200">
              <a:latin typeface="Arial"/>
              <a:ea typeface="Arial"/>
              <a:cs typeface="Arial"/>
              <a:sym typeface="Arial"/>
            </a:endParaRPr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 sz="32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DSC_0148.JPG" id="160" name="Google Shape;160;p12"/>
          <p:cNvPicPr preferRelativeResize="0"/>
          <p:nvPr>
            <p:ph idx="2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32040" y="1340768"/>
            <a:ext cx="3425825" cy="45259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Google Shape;165;p13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4313" y="214313"/>
            <a:ext cx="8643937" cy="6429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4"/>
          <p:cNvSpPr txBox="1"/>
          <p:nvPr>
            <p:ph type="title"/>
          </p:nvPr>
        </p:nvSpPr>
        <p:spPr>
          <a:xfrm>
            <a:off x="457200" y="0"/>
            <a:ext cx="8401050" cy="12858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latin typeface="Arial"/>
                <a:ea typeface="Arial"/>
                <a:cs typeface="Arial"/>
                <a:sym typeface="Arial"/>
              </a:rPr>
              <a:t>Who do Occupational Therapists work with?</a:t>
            </a:r>
            <a:endParaRPr sz="36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14"/>
          <p:cNvSpPr txBox="1"/>
          <p:nvPr>
            <p:ph idx="1" type="body"/>
          </p:nvPr>
        </p:nvSpPr>
        <p:spPr>
          <a:xfrm>
            <a:off x="285750" y="1714500"/>
            <a:ext cx="3657600" cy="6429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Children</a:t>
            </a:r>
            <a:endParaRPr/>
          </a:p>
        </p:txBody>
      </p:sp>
      <p:pic>
        <p:nvPicPr>
          <p:cNvPr id="172" name="Google Shape;172;p14"/>
          <p:cNvPicPr preferRelativeResize="0"/>
          <p:nvPr>
            <p:ph idx="2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8625" y="3571875"/>
            <a:ext cx="2786063" cy="2928938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14"/>
          <p:cNvSpPr txBox="1"/>
          <p:nvPr>
            <p:ph idx="3" type="body"/>
          </p:nvPr>
        </p:nvSpPr>
        <p:spPr>
          <a:xfrm>
            <a:off x="3857625" y="3714750"/>
            <a:ext cx="2357438" cy="7159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Adolescents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</p:txBody>
      </p:sp>
      <p:pic>
        <p:nvPicPr>
          <p:cNvPr id="174" name="Google Shape;174;p14"/>
          <p:cNvPicPr preferRelativeResize="0"/>
          <p:nvPr>
            <p:ph idx="4" type="body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594350" y="2174875"/>
            <a:ext cx="2143125" cy="3951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786063" y="2000250"/>
            <a:ext cx="2286000" cy="142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1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857625" y="4572000"/>
            <a:ext cx="2143125" cy="1857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5"/>
          <p:cNvSpPr txBox="1"/>
          <p:nvPr>
            <p:ph type="title"/>
          </p:nvPr>
        </p:nvSpPr>
        <p:spPr>
          <a:xfrm>
            <a:off x="0" y="0"/>
            <a:ext cx="9144000" cy="928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latin typeface="Arial"/>
                <a:ea typeface="Arial"/>
                <a:cs typeface="Arial"/>
                <a:sym typeface="Arial"/>
              </a:rPr>
              <a:t>Where do occupational therapists work</a:t>
            </a:r>
            <a:endParaRPr/>
          </a:p>
        </p:txBody>
      </p:sp>
      <p:grpSp>
        <p:nvGrpSpPr>
          <p:cNvPr id="182" name="Google Shape;182;p15"/>
          <p:cNvGrpSpPr/>
          <p:nvPr/>
        </p:nvGrpSpPr>
        <p:grpSpPr>
          <a:xfrm>
            <a:off x="1403512" y="1004206"/>
            <a:ext cx="6122692" cy="5849695"/>
            <a:chOff x="1403512" y="4098"/>
            <a:chExt cx="6122692" cy="5849695"/>
          </a:xfrm>
        </p:grpSpPr>
        <p:sp>
          <p:nvSpPr>
            <p:cNvPr id="183" name="Google Shape;183;p15"/>
            <p:cNvSpPr/>
            <p:nvPr/>
          </p:nvSpPr>
          <p:spPr>
            <a:xfrm>
              <a:off x="3507825" y="2284681"/>
              <a:ext cx="1921429" cy="1288529"/>
            </a:xfrm>
            <a:prstGeom prst="ellipse">
              <a:avLst/>
            </a:prstGeom>
            <a:gradFill>
              <a:gsLst>
                <a:gs pos="0">
                  <a:srgbClr val="9FC3FF"/>
                </a:gs>
                <a:gs pos="35000">
                  <a:srgbClr val="BDD5FF"/>
                </a:gs>
                <a:gs pos="100000">
                  <a:srgbClr val="E4EEFF"/>
                </a:gs>
              </a:gsLst>
              <a:lin ang="16200000" scaled="0"/>
            </a:gradFill>
            <a:ln>
              <a:noFill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" name="Google Shape;184;p15"/>
            <p:cNvSpPr txBox="1"/>
            <p:nvPr/>
          </p:nvSpPr>
          <p:spPr>
            <a:xfrm>
              <a:off x="3789212" y="2473382"/>
              <a:ext cx="1358655" cy="9111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0300" lIns="20300" spcFirstLastPara="1" rIns="20300" wrap="square" tIns="203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Occupational therapy work settings</a:t>
              </a:r>
              <a:endParaRPr/>
            </a:p>
          </p:txBody>
        </p:sp>
        <p:sp>
          <p:nvSpPr>
            <p:cNvPr id="185" name="Google Shape;185;p15"/>
            <p:cNvSpPr/>
            <p:nvPr/>
          </p:nvSpPr>
          <p:spPr>
            <a:xfrm rot="-5400000">
              <a:off x="4216715" y="1572515"/>
              <a:ext cx="503649" cy="502558"/>
            </a:xfrm>
            <a:prstGeom prst="rightArrow">
              <a:avLst>
                <a:gd fmla="val 60000" name="adj1"/>
                <a:gd fmla="val 50000" name="adj2"/>
              </a:avLst>
            </a:prstGeom>
            <a:gradFill>
              <a:gsLst>
                <a:gs pos="0">
                  <a:srgbClr val="CCDEFB"/>
                </a:gs>
                <a:gs pos="35000">
                  <a:srgbClr val="DAE7FC"/>
                </a:gs>
                <a:gs pos="100000">
                  <a:srgbClr val="F0F7FE"/>
                </a:gs>
              </a:gsLst>
              <a:lin ang="16200000" scaled="0"/>
            </a:gradFill>
            <a:ln>
              <a:noFill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" name="Google Shape;186;p15"/>
            <p:cNvSpPr txBox="1"/>
            <p:nvPr/>
          </p:nvSpPr>
          <p:spPr>
            <a:xfrm rot="-5400000">
              <a:off x="4292099" y="1748411"/>
              <a:ext cx="352882" cy="30153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" name="Google Shape;187;p15"/>
            <p:cNvSpPr/>
            <p:nvPr/>
          </p:nvSpPr>
          <p:spPr>
            <a:xfrm>
              <a:off x="3650698" y="4098"/>
              <a:ext cx="1635685" cy="1330301"/>
            </a:xfrm>
            <a:prstGeom prst="ellipse">
              <a:avLst/>
            </a:prstGeom>
            <a:gradFill>
              <a:gsLst>
                <a:gs pos="0">
                  <a:srgbClr val="9FC3FF"/>
                </a:gs>
                <a:gs pos="35000">
                  <a:srgbClr val="BDD5FF"/>
                </a:gs>
                <a:gs pos="100000">
                  <a:srgbClr val="E4EEFF"/>
                </a:gs>
              </a:gsLst>
              <a:lin ang="16200000" scaled="0"/>
            </a:gradFill>
            <a:ln>
              <a:noFill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" name="Google Shape;188;p15"/>
            <p:cNvSpPr txBox="1"/>
            <p:nvPr/>
          </p:nvSpPr>
          <p:spPr>
            <a:xfrm>
              <a:off x="3890239" y="198916"/>
              <a:ext cx="1156603" cy="94066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0300" lIns="20300" spcFirstLastPara="1" rIns="20300" wrap="square" tIns="203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Hospitals/nursing care homes</a:t>
              </a:r>
              <a:endParaRPr/>
            </a:p>
          </p:txBody>
        </p:sp>
        <p:sp>
          <p:nvSpPr>
            <p:cNvPr id="189" name="Google Shape;189;p15"/>
            <p:cNvSpPr/>
            <p:nvPr/>
          </p:nvSpPr>
          <p:spPr>
            <a:xfrm rot="-2700000">
              <a:off x="5064487" y="1874805"/>
              <a:ext cx="413829" cy="502558"/>
            </a:xfrm>
            <a:prstGeom prst="rightArrow">
              <a:avLst>
                <a:gd fmla="val 60000" name="adj1"/>
                <a:gd fmla="val 50000" name="adj2"/>
              </a:avLst>
            </a:prstGeom>
            <a:gradFill>
              <a:gsLst>
                <a:gs pos="0">
                  <a:srgbClr val="CCDEFB"/>
                </a:gs>
                <a:gs pos="35000">
                  <a:srgbClr val="DAE7FC"/>
                </a:gs>
                <a:gs pos="100000">
                  <a:srgbClr val="F0F7FE"/>
                </a:gs>
              </a:gsLst>
              <a:lin ang="16200000" scaled="0"/>
            </a:gradFill>
            <a:ln>
              <a:noFill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" name="Google Shape;190;p15"/>
            <p:cNvSpPr txBox="1"/>
            <p:nvPr/>
          </p:nvSpPr>
          <p:spPr>
            <a:xfrm rot="-2700000">
              <a:off x="5082668" y="2019210"/>
              <a:ext cx="289680" cy="30153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" name="Google Shape;191;p15"/>
            <p:cNvSpPr/>
            <p:nvPr/>
          </p:nvSpPr>
          <p:spPr>
            <a:xfrm>
              <a:off x="5269490" y="665948"/>
              <a:ext cx="1593794" cy="1330301"/>
            </a:xfrm>
            <a:prstGeom prst="ellipse">
              <a:avLst/>
            </a:prstGeom>
            <a:gradFill>
              <a:gsLst>
                <a:gs pos="0">
                  <a:srgbClr val="9FC3FF"/>
                </a:gs>
                <a:gs pos="35000">
                  <a:srgbClr val="BDD5FF"/>
                </a:gs>
                <a:gs pos="100000">
                  <a:srgbClr val="E4EEFF"/>
                </a:gs>
              </a:gsLst>
              <a:lin ang="16200000" scaled="0"/>
            </a:gradFill>
            <a:ln>
              <a:noFill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" name="Google Shape;192;p15"/>
            <p:cNvSpPr txBox="1"/>
            <p:nvPr/>
          </p:nvSpPr>
          <p:spPr>
            <a:xfrm>
              <a:off x="5502896" y="860766"/>
              <a:ext cx="1126982" cy="94066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0300" lIns="20300" spcFirstLastPara="1" rIns="20300" wrap="square" tIns="203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Mental health facilities</a:t>
              </a:r>
              <a:endParaRPr/>
            </a:p>
          </p:txBody>
        </p:sp>
        <p:sp>
          <p:nvSpPr>
            <p:cNvPr id="193" name="Google Shape;193;p15"/>
            <p:cNvSpPr/>
            <p:nvPr/>
          </p:nvSpPr>
          <p:spPr>
            <a:xfrm>
              <a:off x="5539478" y="2677666"/>
              <a:ext cx="265537" cy="502558"/>
            </a:xfrm>
            <a:prstGeom prst="rightArrow">
              <a:avLst>
                <a:gd fmla="val 60000" name="adj1"/>
                <a:gd fmla="val 50000" name="adj2"/>
              </a:avLst>
            </a:prstGeom>
            <a:gradFill>
              <a:gsLst>
                <a:gs pos="0">
                  <a:srgbClr val="CCDEFB"/>
                </a:gs>
                <a:gs pos="35000">
                  <a:srgbClr val="DAE7FC"/>
                </a:gs>
                <a:gs pos="100000">
                  <a:srgbClr val="F0F7FE"/>
                </a:gs>
              </a:gsLst>
              <a:lin ang="16200000" scaled="0"/>
            </a:gradFill>
            <a:ln>
              <a:noFill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" name="Google Shape;194;p15"/>
            <p:cNvSpPr txBox="1"/>
            <p:nvPr/>
          </p:nvSpPr>
          <p:spPr>
            <a:xfrm>
              <a:off x="5539478" y="2778178"/>
              <a:ext cx="185876" cy="30153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" name="Google Shape;195;p15"/>
            <p:cNvSpPr/>
            <p:nvPr/>
          </p:nvSpPr>
          <p:spPr>
            <a:xfrm>
              <a:off x="5930269" y="2263795"/>
              <a:ext cx="1595935" cy="1330301"/>
            </a:xfrm>
            <a:prstGeom prst="ellipse">
              <a:avLst/>
            </a:prstGeom>
            <a:gradFill>
              <a:gsLst>
                <a:gs pos="0">
                  <a:srgbClr val="9FC3FF"/>
                </a:gs>
                <a:gs pos="35000">
                  <a:srgbClr val="BDD5FF"/>
                </a:gs>
                <a:gs pos="100000">
                  <a:srgbClr val="E4EEFF"/>
                </a:gs>
              </a:gsLst>
              <a:lin ang="16200000" scaled="0"/>
            </a:gradFill>
            <a:ln>
              <a:noFill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" name="Google Shape;196;p15"/>
            <p:cNvSpPr txBox="1"/>
            <p:nvPr/>
          </p:nvSpPr>
          <p:spPr>
            <a:xfrm>
              <a:off x="6163988" y="2458613"/>
              <a:ext cx="1128497" cy="94066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0300" lIns="20300" spcFirstLastPara="1" rIns="20300" wrap="square" tIns="203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Armed Forces</a:t>
              </a:r>
              <a:endParaRPr/>
            </a:p>
          </p:txBody>
        </p:sp>
        <p:sp>
          <p:nvSpPr>
            <p:cNvPr id="197" name="Google Shape;197;p15"/>
            <p:cNvSpPr/>
            <p:nvPr/>
          </p:nvSpPr>
          <p:spPr>
            <a:xfrm rot="2700000">
              <a:off x="5064701" y="3481471"/>
              <a:ext cx="415287" cy="502558"/>
            </a:xfrm>
            <a:prstGeom prst="rightArrow">
              <a:avLst>
                <a:gd fmla="val 60000" name="adj1"/>
                <a:gd fmla="val 50000" name="adj2"/>
              </a:avLst>
            </a:prstGeom>
            <a:gradFill>
              <a:gsLst>
                <a:gs pos="0">
                  <a:srgbClr val="CCDEFB"/>
                </a:gs>
                <a:gs pos="35000">
                  <a:srgbClr val="DAE7FC"/>
                </a:gs>
                <a:gs pos="100000">
                  <a:srgbClr val="F0F7FE"/>
                </a:gs>
              </a:gsLst>
              <a:lin ang="16200000" scaled="0"/>
            </a:gradFill>
            <a:ln>
              <a:noFill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" name="Google Shape;198;p15"/>
            <p:cNvSpPr txBox="1"/>
            <p:nvPr/>
          </p:nvSpPr>
          <p:spPr>
            <a:xfrm rot="2700000">
              <a:off x="5082946" y="3537935"/>
              <a:ext cx="290701" cy="30153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" name="Google Shape;199;p15"/>
            <p:cNvSpPr/>
            <p:nvPr/>
          </p:nvSpPr>
          <p:spPr>
            <a:xfrm>
              <a:off x="5276820" y="3861642"/>
              <a:ext cx="1579134" cy="1330301"/>
            </a:xfrm>
            <a:prstGeom prst="ellipse">
              <a:avLst/>
            </a:prstGeom>
            <a:gradFill>
              <a:gsLst>
                <a:gs pos="0">
                  <a:srgbClr val="9FC3FF"/>
                </a:gs>
                <a:gs pos="35000">
                  <a:srgbClr val="BDD5FF"/>
                </a:gs>
                <a:gs pos="100000">
                  <a:srgbClr val="E4EEFF"/>
                </a:gs>
              </a:gsLst>
              <a:lin ang="16200000" scaled="0"/>
            </a:gradFill>
            <a:ln>
              <a:noFill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" name="Google Shape;200;p15"/>
            <p:cNvSpPr txBox="1"/>
            <p:nvPr/>
          </p:nvSpPr>
          <p:spPr>
            <a:xfrm>
              <a:off x="5508079" y="4056460"/>
              <a:ext cx="1116616" cy="94066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0300" lIns="20300" spcFirstLastPara="1" rIns="20300" wrap="square" tIns="203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Private clinics</a:t>
              </a:r>
              <a:endParaRPr/>
            </a:p>
          </p:txBody>
        </p:sp>
        <p:sp>
          <p:nvSpPr>
            <p:cNvPr id="201" name="Google Shape;201;p15"/>
            <p:cNvSpPr/>
            <p:nvPr/>
          </p:nvSpPr>
          <p:spPr>
            <a:xfrm rot="5400000">
              <a:off x="4216715" y="3782818"/>
              <a:ext cx="503649" cy="502558"/>
            </a:xfrm>
            <a:prstGeom prst="rightArrow">
              <a:avLst>
                <a:gd fmla="val 60000" name="adj1"/>
                <a:gd fmla="val 50000" name="adj2"/>
              </a:avLst>
            </a:prstGeom>
            <a:gradFill>
              <a:gsLst>
                <a:gs pos="0">
                  <a:srgbClr val="CCDEFB"/>
                </a:gs>
                <a:gs pos="35000">
                  <a:srgbClr val="DAE7FC"/>
                </a:gs>
                <a:gs pos="100000">
                  <a:srgbClr val="F0F7FE"/>
                </a:gs>
              </a:gsLst>
              <a:lin ang="16200000" scaled="0"/>
            </a:gradFill>
            <a:ln>
              <a:noFill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" name="Google Shape;202;p15"/>
            <p:cNvSpPr txBox="1"/>
            <p:nvPr/>
          </p:nvSpPr>
          <p:spPr>
            <a:xfrm rot="5400000">
              <a:off x="4292099" y="3807947"/>
              <a:ext cx="352882" cy="30153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" name="Google Shape;203;p15"/>
            <p:cNvSpPr/>
            <p:nvPr/>
          </p:nvSpPr>
          <p:spPr>
            <a:xfrm>
              <a:off x="3701608" y="4523492"/>
              <a:ext cx="1533863" cy="1330301"/>
            </a:xfrm>
            <a:prstGeom prst="ellipse">
              <a:avLst/>
            </a:prstGeom>
            <a:gradFill>
              <a:gsLst>
                <a:gs pos="0">
                  <a:srgbClr val="9FC3FF"/>
                </a:gs>
                <a:gs pos="35000">
                  <a:srgbClr val="BDD5FF"/>
                </a:gs>
                <a:gs pos="100000">
                  <a:srgbClr val="E4EEFF"/>
                </a:gs>
              </a:gsLst>
              <a:lin ang="16200000" scaled="0"/>
            </a:gradFill>
            <a:ln>
              <a:noFill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" name="Google Shape;204;p15"/>
            <p:cNvSpPr txBox="1"/>
            <p:nvPr/>
          </p:nvSpPr>
          <p:spPr>
            <a:xfrm>
              <a:off x="3926237" y="4718310"/>
              <a:ext cx="1084605" cy="94066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0300" lIns="20300" spcFirstLastPara="1" rIns="20300" wrap="square" tIns="203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Schools and special schools</a:t>
              </a:r>
              <a:endParaRPr/>
            </a:p>
          </p:txBody>
        </p:sp>
        <p:sp>
          <p:nvSpPr>
            <p:cNvPr id="205" name="Google Shape;205;p15"/>
            <p:cNvSpPr/>
            <p:nvPr/>
          </p:nvSpPr>
          <p:spPr>
            <a:xfrm rot="8207878">
              <a:off x="3471504" y="3437485"/>
              <a:ext cx="375938" cy="502558"/>
            </a:xfrm>
            <a:prstGeom prst="rightArrow">
              <a:avLst>
                <a:gd fmla="val 60000" name="adj1"/>
                <a:gd fmla="val 50000" name="adj2"/>
              </a:avLst>
            </a:prstGeom>
            <a:gradFill>
              <a:gsLst>
                <a:gs pos="0">
                  <a:srgbClr val="CCDEFB"/>
                </a:gs>
                <a:gs pos="35000">
                  <a:srgbClr val="DAE7FC"/>
                </a:gs>
                <a:gs pos="100000">
                  <a:srgbClr val="F0F7FE"/>
                </a:gs>
              </a:gsLst>
              <a:lin ang="16200000" scaled="0"/>
            </a:gradFill>
            <a:ln>
              <a:noFill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" name="Google Shape;206;p15"/>
            <p:cNvSpPr txBox="1"/>
            <p:nvPr/>
          </p:nvSpPr>
          <p:spPr>
            <a:xfrm rot="-2592122">
              <a:off x="3569000" y="3499394"/>
              <a:ext cx="263157" cy="30153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" name="Google Shape;207;p15"/>
            <p:cNvSpPr/>
            <p:nvPr/>
          </p:nvSpPr>
          <p:spPr>
            <a:xfrm>
              <a:off x="1992713" y="3785925"/>
              <a:ext cx="1710075" cy="1330301"/>
            </a:xfrm>
            <a:prstGeom prst="ellipse">
              <a:avLst/>
            </a:prstGeom>
            <a:gradFill>
              <a:gsLst>
                <a:gs pos="0">
                  <a:srgbClr val="9FC3FF"/>
                </a:gs>
                <a:gs pos="35000">
                  <a:srgbClr val="BDD5FF"/>
                </a:gs>
                <a:gs pos="100000">
                  <a:srgbClr val="E4EEFF"/>
                </a:gs>
              </a:gsLst>
              <a:lin ang="16200000" scaled="0"/>
            </a:gradFill>
            <a:ln>
              <a:noFill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" name="Google Shape;208;p15"/>
            <p:cNvSpPr txBox="1"/>
            <p:nvPr/>
          </p:nvSpPr>
          <p:spPr>
            <a:xfrm>
              <a:off x="2243148" y="3980743"/>
              <a:ext cx="1209205" cy="94066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0300" lIns="20300" spcFirstLastPara="1" rIns="20300" wrap="square" tIns="203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Community Health centres</a:t>
              </a:r>
              <a:endParaRPr/>
            </a:p>
          </p:txBody>
        </p:sp>
        <p:sp>
          <p:nvSpPr>
            <p:cNvPr id="209" name="Google Shape;209;p15"/>
            <p:cNvSpPr/>
            <p:nvPr/>
          </p:nvSpPr>
          <p:spPr>
            <a:xfrm rot="10800000">
              <a:off x="3137587" y="2677666"/>
              <a:ext cx="261635" cy="502558"/>
            </a:xfrm>
            <a:prstGeom prst="rightArrow">
              <a:avLst>
                <a:gd fmla="val 60000" name="adj1"/>
                <a:gd fmla="val 50000" name="adj2"/>
              </a:avLst>
            </a:prstGeom>
            <a:gradFill>
              <a:gsLst>
                <a:gs pos="0">
                  <a:srgbClr val="CCDEFB"/>
                </a:gs>
                <a:gs pos="35000">
                  <a:srgbClr val="DAE7FC"/>
                </a:gs>
                <a:gs pos="100000">
                  <a:srgbClr val="F0F7FE"/>
                </a:gs>
              </a:gsLst>
              <a:lin ang="16200000" scaled="0"/>
            </a:gradFill>
            <a:ln>
              <a:noFill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" name="Google Shape;210;p15"/>
            <p:cNvSpPr txBox="1"/>
            <p:nvPr/>
          </p:nvSpPr>
          <p:spPr>
            <a:xfrm>
              <a:off x="3216077" y="2778178"/>
              <a:ext cx="183145" cy="30153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" name="Google Shape;211;p15"/>
            <p:cNvSpPr/>
            <p:nvPr/>
          </p:nvSpPr>
          <p:spPr>
            <a:xfrm>
              <a:off x="1403512" y="2263795"/>
              <a:ext cx="1610662" cy="1330301"/>
            </a:xfrm>
            <a:prstGeom prst="ellipse">
              <a:avLst/>
            </a:prstGeom>
            <a:gradFill>
              <a:gsLst>
                <a:gs pos="0">
                  <a:srgbClr val="9FC3FF"/>
                </a:gs>
                <a:gs pos="35000">
                  <a:srgbClr val="BDD5FF"/>
                </a:gs>
                <a:gs pos="100000">
                  <a:srgbClr val="E4EEFF"/>
                </a:gs>
              </a:gsLst>
              <a:lin ang="16200000" scaled="0"/>
            </a:gradFill>
            <a:ln>
              <a:noFill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" name="Google Shape;212;p15"/>
            <p:cNvSpPr txBox="1"/>
            <p:nvPr/>
          </p:nvSpPr>
          <p:spPr>
            <a:xfrm>
              <a:off x="1639388" y="2458613"/>
              <a:ext cx="1138910" cy="94066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0300" lIns="20300" spcFirstLastPara="1" rIns="20300" wrap="square" tIns="203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Rehabilitation Centres</a:t>
              </a:r>
              <a:endParaRPr/>
            </a:p>
          </p:txBody>
        </p:sp>
        <p:sp>
          <p:nvSpPr>
            <p:cNvPr id="213" name="Google Shape;213;p15"/>
            <p:cNvSpPr/>
            <p:nvPr/>
          </p:nvSpPr>
          <p:spPr>
            <a:xfrm rot="-8100000">
              <a:off x="3459601" y="1875277"/>
              <a:ext cx="413099" cy="502558"/>
            </a:xfrm>
            <a:prstGeom prst="rightArrow">
              <a:avLst>
                <a:gd fmla="val 60000" name="adj1"/>
                <a:gd fmla="val 50000" name="adj2"/>
              </a:avLst>
            </a:prstGeom>
            <a:gradFill>
              <a:gsLst>
                <a:gs pos="0">
                  <a:srgbClr val="CCDEFB"/>
                </a:gs>
                <a:gs pos="35000">
                  <a:srgbClr val="DAE7FC"/>
                </a:gs>
                <a:gs pos="100000">
                  <a:srgbClr val="F0F7FE"/>
                </a:gs>
              </a:gsLst>
              <a:lin ang="16200000" scaled="0"/>
            </a:gradFill>
            <a:ln>
              <a:noFill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" name="Google Shape;214;p15"/>
            <p:cNvSpPr txBox="1"/>
            <p:nvPr/>
          </p:nvSpPr>
          <p:spPr>
            <a:xfrm rot="2700000">
              <a:off x="3565382" y="2019605"/>
              <a:ext cx="289169" cy="30153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" name="Google Shape;215;p15"/>
            <p:cNvSpPr/>
            <p:nvPr/>
          </p:nvSpPr>
          <p:spPr>
            <a:xfrm>
              <a:off x="2070078" y="665948"/>
              <a:ext cx="1601230" cy="1330301"/>
            </a:xfrm>
            <a:prstGeom prst="ellipse">
              <a:avLst/>
            </a:prstGeom>
            <a:gradFill>
              <a:gsLst>
                <a:gs pos="0">
                  <a:srgbClr val="9FC3FF"/>
                </a:gs>
                <a:gs pos="35000">
                  <a:srgbClr val="BDD5FF"/>
                </a:gs>
                <a:gs pos="100000">
                  <a:srgbClr val="E4EEFF"/>
                </a:gs>
              </a:gsLst>
              <a:lin ang="16200000" scaled="0"/>
            </a:gradFill>
            <a:ln>
              <a:noFill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" name="Google Shape;216;p15"/>
            <p:cNvSpPr txBox="1"/>
            <p:nvPr/>
          </p:nvSpPr>
          <p:spPr>
            <a:xfrm>
              <a:off x="2304573" y="860766"/>
              <a:ext cx="1132240" cy="94066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0300" lIns="20300" spcFirstLastPara="1" rIns="20300" wrap="square" tIns="203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Work places</a:t>
              </a:r>
              <a:endParaRPr/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6"/>
          <p:cNvSpPr txBox="1"/>
          <p:nvPr>
            <p:ph type="title"/>
          </p:nvPr>
        </p:nvSpPr>
        <p:spPr>
          <a:xfrm>
            <a:off x="457200" y="188640"/>
            <a:ext cx="8258175" cy="88292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latin typeface="Arial"/>
                <a:ea typeface="Arial"/>
                <a:cs typeface="Arial"/>
                <a:sym typeface="Arial"/>
              </a:rPr>
              <a:t>Aim of occupational therapy</a:t>
            </a:r>
            <a:endParaRPr/>
          </a:p>
        </p:txBody>
      </p:sp>
      <p:sp>
        <p:nvSpPr>
          <p:cNvPr id="222" name="Google Shape;222;p16"/>
          <p:cNvSpPr txBox="1"/>
          <p:nvPr>
            <p:ph idx="1" type="body"/>
          </p:nvPr>
        </p:nvSpPr>
        <p:spPr>
          <a:xfrm>
            <a:off x="714375" y="1143000"/>
            <a:ext cx="7858125" cy="571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Primary goal of OT is to </a:t>
            </a:r>
            <a:r>
              <a:rPr lang="en-US" u="sng">
                <a:latin typeface="Arial"/>
                <a:ea typeface="Arial"/>
                <a:cs typeface="Arial"/>
                <a:sym typeface="Arial"/>
              </a:rPr>
              <a:t>enable people participate in activities of everyday life</a:t>
            </a:r>
            <a:r>
              <a:rPr lang="en-US">
                <a:latin typeface="Arial"/>
                <a:ea typeface="Arial"/>
                <a:cs typeface="Arial"/>
                <a:sym typeface="Arial"/>
              </a:rPr>
              <a:t>. 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274320" lvl="0" marL="27432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Help individuals develop interests, skills and abilities. </a:t>
            </a:r>
            <a:endParaRPr/>
          </a:p>
          <a:p>
            <a:pPr indent="-274320" lvl="0" marL="27432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Helps individual gain control over himself and his environment.</a:t>
            </a:r>
            <a:endParaRPr/>
          </a:p>
          <a:p>
            <a:pPr indent="-274320" lvl="0" marL="27432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Rehabilitate patients for their return home or former work.</a:t>
            </a:r>
            <a:endParaRPr/>
          </a:p>
          <a:p>
            <a:pPr indent="-274320" lvl="0" marL="27432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Help patients overcome particular anxieties at work.</a:t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7"/>
          <p:cNvSpPr txBox="1"/>
          <p:nvPr>
            <p:ph idx="1" type="body"/>
          </p:nvPr>
        </p:nvSpPr>
        <p:spPr>
          <a:xfrm>
            <a:off x="785813" y="642938"/>
            <a:ext cx="7643812" cy="58103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Help patient deal with difficult working relationships with others.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Help patient respond to treatment.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OT motto is helping patient’s “live life to its fullest.” 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By helping people live life to its fullest, an OT help people consider not only their needs, strengths, abilities and interests, but also their physical, social and cultural environment.</a:t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8"/>
          <p:cNvSpPr txBox="1"/>
          <p:nvPr>
            <p:ph type="title"/>
          </p:nvPr>
        </p:nvSpPr>
        <p:spPr>
          <a:xfrm>
            <a:off x="990600" y="357188"/>
            <a:ext cx="6934200" cy="6429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latin typeface="Arial"/>
                <a:ea typeface="Arial"/>
                <a:cs typeface="Arial"/>
                <a:sym typeface="Arial"/>
              </a:rPr>
              <a:t>General principles of OT</a:t>
            </a:r>
            <a:endParaRPr/>
          </a:p>
        </p:txBody>
      </p:sp>
      <p:sp>
        <p:nvSpPr>
          <p:cNvPr id="233" name="Google Shape;233;p18"/>
          <p:cNvSpPr txBox="1"/>
          <p:nvPr>
            <p:ph idx="1" type="body"/>
          </p:nvPr>
        </p:nvSpPr>
        <p:spPr>
          <a:xfrm>
            <a:off x="571500" y="1285875"/>
            <a:ext cx="7858125" cy="49514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Used as a means of:- 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71120" lvl="0" marL="27432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274320" lvl="1" marL="641033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 sz="3200">
                <a:latin typeface="Arial"/>
                <a:ea typeface="Arial"/>
                <a:cs typeface="Arial"/>
                <a:sym typeface="Arial"/>
              </a:rPr>
              <a:t>Assessment of the patient capacity and skills for resettlement.</a:t>
            </a:r>
            <a:endParaRPr/>
          </a:p>
          <a:p>
            <a:pPr indent="-274320" lvl="1" marL="641033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 sz="3200">
                <a:latin typeface="Arial"/>
                <a:ea typeface="Arial"/>
                <a:cs typeface="Arial"/>
                <a:sym typeface="Arial"/>
              </a:rPr>
              <a:t>Restoring general health and function of the patient.</a:t>
            </a:r>
            <a:endParaRPr/>
          </a:p>
          <a:p>
            <a:pPr indent="-274320" lvl="1" marL="641033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 sz="3200">
                <a:latin typeface="Arial"/>
                <a:ea typeface="Arial"/>
                <a:cs typeface="Arial"/>
                <a:sym typeface="Arial"/>
              </a:rPr>
              <a:t>Helping the permanently disabled become independent.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8" name="Google Shape;238;p19"/>
          <p:cNvGrpSpPr/>
          <p:nvPr/>
        </p:nvGrpSpPr>
        <p:grpSpPr>
          <a:xfrm>
            <a:off x="700" y="616759"/>
            <a:ext cx="9142599" cy="5526034"/>
            <a:chOff x="700" y="331031"/>
            <a:chExt cx="9142599" cy="5526034"/>
          </a:xfrm>
        </p:grpSpPr>
        <p:sp>
          <p:nvSpPr>
            <p:cNvPr id="239" name="Google Shape;239;p19"/>
            <p:cNvSpPr/>
            <p:nvPr/>
          </p:nvSpPr>
          <p:spPr>
            <a:xfrm>
              <a:off x="3395424" y="3502206"/>
              <a:ext cx="2353151" cy="2353151"/>
            </a:xfrm>
            <a:prstGeom prst="ellipse">
              <a:avLst/>
            </a:prstGeom>
            <a:gradFill>
              <a:gsLst>
                <a:gs pos="0">
                  <a:srgbClr val="9FC3FF"/>
                </a:gs>
                <a:gs pos="35000">
                  <a:srgbClr val="BDD5FF"/>
                </a:gs>
                <a:gs pos="100000">
                  <a:srgbClr val="E4EEFF"/>
                </a:gs>
              </a:gsLst>
              <a:lin ang="16200000" scaled="0"/>
            </a:gradFill>
            <a:ln>
              <a:noFill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" name="Google Shape;240;p19"/>
            <p:cNvSpPr txBox="1"/>
            <p:nvPr/>
          </p:nvSpPr>
          <p:spPr>
            <a:xfrm>
              <a:off x="3740035" y="3846817"/>
              <a:ext cx="1663929" cy="166392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2225" lIns="22225" spcFirstLastPara="1" rIns="22225" wrap="square" tIns="222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35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Patients suitable for OT</a:t>
              </a:r>
              <a:endParaRPr/>
            </a:p>
          </p:txBody>
        </p:sp>
        <p:sp>
          <p:nvSpPr>
            <p:cNvPr id="241" name="Google Shape;241;p19"/>
            <p:cNvSpPr/>
            <p:nvPr/>
          </p:nvSpPr>
          <p:spPr>
            <a:xfrm rot="10800000">
              <a:off x="1118446" y="4343457"/>
              <a:ext cx="2151743" cy="670648"/>
            </a:xfrm>
            <a:prstGeom prst="leftArrow">
              <a:avLst>
                <a:gd fmla="val 60000" name="adj1"/>
                <a:gd fmla="val 50000" name="adj2"/>
              </a:avLst>
            </a:prstGeom>
            <a:gradFill>
              <a:gsLst>
                <a:gs pos="0">
                  <a:srgbClr val="FFA09D"/>
                </a:gs>
                <a:gs pos="35000">
                  <a:srgbClr val="FFBCBC"/>
                </a:gs>
                <a:gs pos="100000">
                  <a:srgbClr val="FFE2E2"/>
                </a:gs>
              </a:gsLst>
              <a:lin ang="16200000" scaled="0"/>
            </a:gradFill>
            <a:ln>
              <a:noFill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" name="Google Shape;242;p19"/>
            <p:cNvSpPr/>
            <p:nvPr/>
          </p:nvSpPr>
          <p:spPr>
            <a:xfrm>
              <a:off x="700" y="3784584"/>
              <a:ext cx="2235493" cy="1788394"/>
            </a:xfrm>
            <a:prstGeom prst="roundRect">
              <a:avLst>
                <a:gd fmla="val 10000" name="adj"/>
              </a:avLst>
            </a:prstGeom>
            <a:gradFill>
              <a:gsLst>
                <a:gs pos="0">
                  <a:srgbClr val="FFA09D"/>
                </a:gs>
                <a:gs pos="35000">
                  <a:srgbClr val="FFBCBC"/>
                </a:gs>
                <a:gs pos="100000">
                  <a:srgbClr val="FFE2E2"/>
                </a:gs>
              </a:gsLst>
              <a:lin ang="16200000" scaled="0"/>
            </a:gradFill>
            <a:ln>
              <a:noFill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" name="Google Shape;243;p19"/>
            <p:cNvSpPr txBox="1"/>
            <p:nvPr/>
          </p:nvSpPr>
          <p:spPr>
            <a:xfrm>
              <a:off x="53080" y="3836964"/>
              <a:ext cx="2130733" cy="168363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0475" lIns="30475" spcFirstLastPara="1" rIns="30475" wrap="square" tIns="304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Recovering from mental illness</a:t>
              </a:r>
              <a:endParaRPr/>
            </a:p>
          </p:txBody>
        </p:sp>
        <p:sp>
          <p:nvSpPr>
            <p:cNvPr id="244" name="Google Shape;244;p19"/>
            <p:cNvSpPr/>
            <p:nvPr/>
          </p:nvSpPr>
          <p:spPr>
            <a:xfrm rot="-8100000">
              <a:off x="1814853" y="2662183"/>
              <a:ext cx="2151743" cy="670648"/>
            </a:xfrm>
            <a:prstGeom prst="leftArrow">
              <a:avLst>
                <a:gd fmla="val 60000" name="adj1"/>
                <a:gd fmla="val 50000" name="adj2"/>
              </a:avLst>
            </a:prstGeom>
            <a:gradFill>
              <a:gsLst>
                <a:gs pos="0">
                  <a:srgbClr val="FFBA9F"/>
                </a:gs>
                <a:gs pos="35000">
                  <a:srgbClr val="FFCCBD"/>
                </a:gs>
                <a:gs pos="100000">
                  <a:srgbClr val="FFEBE4"/>
                </a:gs>
              </a:gsLst>
              <a:lin ang="16200000" scaled="0"/>
            </a:gradFill>
            <a:ln>
              <a:noFill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" name="Google Shape;245;p19"/>
            <p:cNvSpPr/>
            <p:nvPr/>
          </p:nvSpPr>
          <p:spPr>
            <a:xfrm>
              <a:off x="785789" y="1342553"/>
              <a:ext cx="2688359" cy="1788394"/>
            </a:xfrm>
            <a:prstGeom prst="roundRect">
              <a:avLst>
                <a:gd fmla="val 10000" name="adj"/>
              </a:avLst>
            </a:prstGeom>
            <a:gradFill>
              <a:gsLst>
                <a:gs pos="0">
                  <a:srgbClr val="FFBA9F"/>
                </a:gs>
                <a:gs pos="35000">
                  <a:srgbClr val="FFCCBD"/>
                </a:gs>
                <a:gs pos="100000">
                  <a:srgbClr val="FFEBE4"/>
                </a:gs>
              </a:gsLst>
              <a:lin ang="16200000" scaled="0"/>
            </a:gradFill>
            <a:ln>
              <a:noFill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" name="Google Shape;246;p19"/>
            <p:cNvSpPr txBox="1"/>
            <p:nvPr/>
          </p:nvSpPr>
          <p:spPr>
            <a:xfrm>
              <a:off x="838169" y="1394933"/>
              <a:ext cx="2583599" cy="168363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2375" lIns="32375" spcFirstLastPara="1" rIns="32375" wrap="square" tIns="323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7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Those who lack skills of daily living such as general hygiene and grooming, housekeeping, and use of public facilities (transport and community resources}</a:t>
              </a:r>
              <a:endParaRPr/>
            </a:p>
          </p:txBody>
        </p:sp>
        <p:sp>
          <p:nvSpPr>
            <p:cNvPr id="247" name="Google Shape;247;p19"/>
            <p:cNvSpPr/>
            <p:nvPr/>
          </p:nvSpPr>
          <p:spPr>
            <a:xfrm rot="-5400000">
              <a:off x="3496128" y="1965776"/>
              <a:ext cx="2151743" cy="670648"/>
            </a:xfrm>
            <a:prstGeom prst="leftArrow">
              <a:avLst>
                <a:gd fmla="val 60000" name="adj1"/>
                <a:gd fmla="val 50000" name="adj2"/>
              </a:avLst>
            </a:prstGeom>
            <a:gradFill>
              <a:gsLst>
                <a:gs pos="0">
                  <a:srgbClr val="FFD8A2"/>
                </a:gs>
                <a:gs pos="35000">
                  <a:srgbClr val="FFE4BD"/>
                </a:gs>
                <a:gs pos="100000">
                  <a:srgbClr val="FFF5E4"/>
                </a:gs>
              </a:gsLst>
              <a:lin ang="16200000" scaled="0"/>
            </a:gradFill>
            <a:ln>
              <a:noFill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" name="Google Shape;248;p19"/>
            <p:cNvSpPr/>
            <p:nvPr/>
          </p:nvSpPr>
          <p:spPr>
            <a:xfrm>
              <a:off x="3454253" y="331031"/>
              <a:ext cx="2235493" cy="1788394"/>
            </a:xfrm>
            <a:prstGeom prst="roundRect">
              <a:avLst>
                <a:gd fmla="val 10000" name="adj"/>
              </a:avLst>
            </a:prstGeom>
            <a:gradFill>
              <a:gsLst>
                <a:gs pos="0">
                  <a:srgbClr val="FFD8A2"/>
                </a:gs>
                <a:gs pos="35000">
                  <a:srgbClr val="FFE4BD"/>
                </a:gs>
                <a:gs pos="100000">
                  <a:srgbClr val="FFF5E4"/>
                </a:gs>
              </a:gsLst>
              <a:lin ang="16200000" scaled="0"/>
            </a:gradFill>
            <a:ln>
              <a:noFill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" name="Google Shape;249;p19"/>
            <p:cNvSpPr txBox="1"/>
            <p:nvPr/>
          </p:nvSpPr>
          <p:spPr>
            <a:xfrm>
              <a:off x="3506633" y="383411"/>
              <a:ext cx="2130733" cy="168363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0475" lIns="30475" spcFirstLastPara="1" rIns="30475" wrap="square" tIns="304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Requiring assistance in returning to former employment.</a:t>
              </a:r>
              <a:endPara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" name="Google Shape;250;p19"/>
            <p:cNvSpPr/>
            <p:nvPr/>
          </p:nvSpPr>
          <p:spPr>
            <a:xfrm rot="-2700000">
              <a:off x="5177402" y="2662183"/>
              <a:ext cx="2151743" cy="670648"/>
            </a:xfrm>
            <a:prstGeom prst="leftArrow">
              <a:avLst>
                <a:gd fmla="val 60000" name="adj1"/>
                <a:gd fmla="val 50000" name="adj2"/>
              </a:avLst>
            </a:prstGeom>
            <a:gradFill>
              <a:gsLst>
                <a:gs pos="0">
                  <a:srgbClr val="FFFFA2"/>
                </a:gs>
                <a:gs pos="35000">
                  <a:srgbClr val="FBFBC0"/>
                </a:gs>
                <a:gs pos="100000">
                  <a:srgbClr val="FEFEE6"/>
                </a:gs>
              </a:gsLst>
              <a:lin ang="16200000" scaled="0"/>
            </a:gradFill>
            <a:ln>
              <a:noFill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" name="Google Shape;251;p19"/>
            <p:cNvSpPr/>
            <p:nvPr/>
          </p:nvSpPr>
          <p:spPr>
            <a:xfrm>
              <a:off x="5896283" y="1342553"/>
              <a:ext cx="2235493" cy="1788394"/>
            </a:xfrm>
            <a:prstGeom prst="roundRect">
              <a:avLst>
                <a:gd fmla="val 10000" name="adj"/>
              </a:avLst>
            </a:prstGeom>
            <a:gradFill>
              <a:gsLst>
                <a:gs pos="0">
                  <a:srgbClr val="FFFFA2"/>
                </a:gs>
                <a:gs pos="35000">
                  <a:srgbClr val="FBFBC0"/>
                </a:gs>
                <a:gs pos="100000">
                  <a:srgbClr val="FEFEE6"/>
                </a:gs>
              </a:gsLst>
              <a:lin ang="16200000" scaled="0"/>
            </a:gradFill>
            <a:ln>
              <a:noFill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" name="Google Shape;252;p19"/>
            <p:cNvSpPr txBox="1"/>
            <p:nvPr/>
          </p:nvSpPr>
          <p:spPr>
            <a:xfrm>
              <a:off x="5948663" y="1394933"/>
              <a:ext cx="2130733" cy="168363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0475" lIns="30475" spcFirstLastPara="1" rIns="30475" wrap="square" tIns="304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Looking for a job and lack skills interviewing and the ability to complete forms.</a:t>
              </a:r>
              <a:endPara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" name="Google Shape;253;p19"/>
            <p:cNvSpPr/>
            <p:nvPr/>
          </p:nvSpPr>
          <p:spPr>
            <a:xfrm>
              <a:off x="5873809" y="4343457"/>
              <a:ext cx="2151743" cy="670648"/>
            </a:xfrm>
            <a:prstGeom prst="leftArrow">
              <a:avLst>
                <a:gd fmla="val 60000" name="adj1"/>
                <a:gd fmla="val 50000" name="adj2"/>
              </a:avLst>
            </a:prstGeom>
            <a:gradFill>
              <a:gsLst>
                <a:gs pos="0">
                  <a:srgbClr val="D8FBA5"/>
                </a:gs>
                <a:gs pos="35000">
                  <a:srgbClr val="E4FBC0"/>
                </a:gs>
                <a:gs pos="100000">
                  <a:srgbClr val="F4FEE6"/>
                </a:gs>
              </a:gsLst>
              <a:lin ang="16200000" scaled="0"/>
            </a:gradFill>
            <a:ln>
              <a:noFill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" name="Google Shape;254;p19"/>
            <p:cNvSpPr/>
            <p:nvPr/>
          </p:nvSpPr>
          <p:spPr>
            <a:xfrm>
              <a:off x="6907806" y="3500497"/>
              <a:ext cx="2235493" cy="2356568"/>
            </a:xfrm>
            <a:prstGeom prst="roundRect">
              <a:avLst>
                <a:gd fmla="val 10000" name="adj"/>
              </a:avLst>
            </a:prstGeom>
            <a:gradFill>
              <a:gsLst>
                <a:gs pos="0">
                  <a:srgbClr val="D8FBA5"/>
                </a:gs>
                <a:gs pos="35000">
                  <a:srgbClr val="E4FBC0"/>
                </a:gs>
                <a:gs pos="100000">
                  <a:srgbClr val="F4FEE6"/>
                </a:gs>
              </a:gsLst>
              <a:lin ang="16200000" scaled="0"/>
            </a:gradFill>
            <a:ln>
              <a:noFill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" name="Google Shape;255;p19"/>
            <p:cNvSpPr txBox="1"/>
            <p:nvPr/>
          </p:nvSpPr>
          <p:spPr>
            <a:xfrm>
              <a:off x="6973281" y="3565972"/>
              <a:ext cx="2104543" cy="22256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0475" lIns="30475" spcFirstLastPara="1" rIns="30475" wrap="square" tIns="304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Chronic psychiatric patients who lack skills to maintain their jobs or find new ones.</a:t>
              </a:r>
              <a:endPara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20"/>
          <p:cNvSpPr txBox="1"/>
          <p:nvPr>
            <p:ph type="title"/>
          </p:nvPr>
        </p:nvSpPr>
        <p:spPr>
          <a:xfrm>
            <a:off x="428625" y="214313"/>
            <a:ext cx="8215313" cy="1214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latin typeface="Arial"/>
                <a:ea typeface="Arial"/>
                <a:cs typeface="Arial"/>
                <a:sym typeface="Arial"/>
              </a:rPr>
              <a:t>Occupational therapy activities and benefits to patients</a:t>
            </a:r>
            <a:endParaRPr/>
          </a:p>
        </p:txBody>
      </p:sp>
      <p:sp>
        <p:nvSpPr>
          <p:cNvPr id="261" name="Google Shape;261;p20"/>
          <p:cNvSpPr txBox="1"/>
          <p:nvPr>
            <p:ph idx="1" type="body"/>
          </p:nvPr>
        </p:nvSpPr>
        <p:spPr>
          <a:xfrm>
            <a:off x="714375" y="1571625"/>
            <a:ext cx="7715250" cy="51697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514350" lvl="0" marL="5143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AutoNum type="arabicParenR"/>
            </a:pPr>
            <a:r>
              <a:rPr b="1" lang="en-US">
                <a:latin typeface="Arial"/>
                <a:ea typeface="Arial"/>
                <a:cs typeface="Arial"/>
                <a:sym typeface="Arial"/>
              </a:rPr>
              <a:t>General Activities</a:t>
            </a:r>
            <a:endParaRPr/>
          </a:p>
          <a:p>
            <a:pPr indent="-274320" lvl="0" marL="27432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Creative			Intellectual</a:t>
            </a:r>
            <a:endParaRPr/>
          </a:p>
          <a:p>
            <a:pPr indent="-274320" lvl="0" marL="27432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Recreation		Industrial</a:t>
            </a:r>
            <a:endParaRPr/>
          </a:p>
          <a:p>
            <a:pPr indent="-274320" lvl="0" marL="27432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Commercial		Domestic</a:t>
            </a:r>
            <a:endParaRPr/>
          </a:p>
          <a:p>
            <a:pPr indent="-274320" lvl="0" marL="27432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Used to improve secondary motor ability</a:t>
            </a:r>
            <a:endParaRPr/>
          </a:p>
          <a:p>
            <a:pPr indent="-274320" lvl="0" marL="27432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Provide a realistic opportunity to increase personal and work efficiency </a:t>
            </a:r>
            <a:endParaRPr/>
          </a:p>
          <a:p>
            <a:pPr indent="-274320" lvl="0" marL="27432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Therapeutic because they make one physically and mentally active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71120" lvl="0" marL="27432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None/>
            </a:pPr>
            <a:r>
              <a:t/>
            </a:r>
            <a:endParaRPr b="1">
              <a:latin typeface="Arial"/>
              <a:ea typeface="Arial"/>
              <a:cs typeface="Arial"/>
              <a:sym typeface="Arial"/>
            </a:endParaRPr>
          </a:p>
          <a:p>
            <a:pPr indent="-71120" lvl="0" marL="27432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" name="Google Shape;266;p21"/>
          <p:cNvGrpSpPr/>
          <p:nvPr/>
        </p:nvGrpSpPr>
        <p:grpSpPr>
          <a:xfrm>
            <a:off x="-357222" y="0"/>
            <a:ext cx="9501222" cy="6858000"/>
            <a:chOff x="0" y="0"/>
            <a:chExt cx="9501222" cy="6858000"/>
          </a:xfrm>
        </p:grpSpPr>
        <p:sp>
          <p:nvSpPr>
            <p:cNvPr id="267" name="Google Shape;267;p21"/>
            <p:cNvSpPr/>
            <p:nvPr/>
          </p:nvSpPr>
          <p:spPr>
            <a:xfrm>
              <a:off x="0" y="0"/>
              <a:ext cx="9501222" cy="2057400"/>
            </a:xfrm>
            <a:prstGeom prst="rect">
              <a:avLst/>
            </a:prstGeom>
            <a:solidFill>
              <a:srgbClr val="AD46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" name="Google Shape;268;p21"/>
            <p:cNvSpPr txBox="1"/>
            <p:nvPr/>
          </p:nvSpPr>
          <p:spPr>
            <a:xfrm>
              <a:off x="0" y="0"/>
              <a:ext cx="9501222" cy="2057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37150" lIns="137150" spcFirstLastPara="1" rIns="137150" wrap="square" tIns="1371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3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Activities for psychiatric patients</a:t>
              </a:r>
              <a:endParaRPr/>
            </a:p>
          </p:txBody>
        </p:sp>
        <p:sp>
          <p:nvSpPr>
            <p:cNvPr id="269" name="Google Shape;269;p21"/>
            <p:cNvSpPr/>
            <p:nvPr/>
          </p:nvSpPr>
          <p:spPr>
            <a:xfrm>
              <a:off x="1649" y="2057400"/>
              <a:ext cx="2222209" cy="432054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0" name="Google Shape;270;p21"/>
            <p:cNvSpPr txBox="1"/>
            <p:nvPr/>
          </p:nvSpPr>
          <p:spPr>
            <a:xfrm>
              <a:off x="1649" y="2057400"/>
              <a:ext cx="2222209" cy="43205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9050" lIns="99050" spcFirstLastPara="1" rIns="99050" wrap="square" tIns="990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6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Related to work e.g. clerical work, gardening, printing etc.</a:t>
              </a:r>
              <a:endParaRPr b="0" i="0" sz="2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" name="Google Shape;271;p21"/>
            <p:cNvSpPr/>
            <p:nvPr/>
          </p:nvSpPr>
          <p:spPr>
            <a:xfrm>
              <a:off x="2223858" y="2057400"/>
              <a:ext cx="2222209" cy="432054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2" name="Google Shape;272;p21"/>
            <p:cNvSpPr txBox="1"/>
            <p:nvPr/>
          </p:nvSpPr>
          <p:spPr>
            <a:xfrm>
              <a:off x="2223858" y="2057400"/>
              <a:ext cx="2222209" cy="43205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9050" lIns="99050" spcFirstLastPara="1" rIns="99050" wrap="square" tIns="990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6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Improve physical well-being e.g. relaxation exercises, health and beauty exercises, swimming, gardening, walking etc.</a:t>
              </a:r>
              <a:endParaRPr b="0" i="0" sz="2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3" name="Google Shape;273;p21"/>
            <p:cNvSpPr/>
            <p:nvPr/>
          </p:nvSpPr>
          <p:spPr>
            <a:xfrm>
              <a:off x="4446068" y="2057400"/>
              <a:ext cx="2222209" cy="432054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4" name="Google Shape;274;p21"/>
            <p:cNvSpPr txBox="1"/>
            <p:nvPr/>
          </p:nvSpPr>
          <p:spPr>
            <a:xfrm>
              <a:off x="4446068" y="2057400"/>
              <a:ext cx="2222209" cy="43205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9050" lIns="99050" spcFirstLastPara="1" rIns="99050" wrap="square" tIns="990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6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Enrich interpersonal relationships and socialization e.g. dancing, drama and any other group activities.</a:t>
              </a:r>
              <a:endParaRPr/>
            </a:p>
          </p:txBody>
        </p:sp>
        <p:sp>
          <p:nvSpPr>
            <p:cNvPr id="275" name="Google Shape;275;p21"/>
            <p:cNvSpPr/>
            <p:nvPr/>
          </p:nvSpPr>
          <p:spPr>
            <a:xfrm>
              <a:off x="6668277" y="2057400"/>
              <a:ext cx="2831295" cy="432054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6" name="Google Shape;276;p21"/>
            <p:cNvSpPr txBox="1"/>
            <p:nvPr/>
          </p:nvSpPr>
          <p:spPr>
            <a:xfrm>
              <a:off x="6668277" y="2057400"/>
              <a:ext cx="2831295" cy="43205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9050" lIns="99050" spcFirstLastPara="1" rIns="99050" wrap="square" tIns="990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6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Encourage personal expression and creative use of leisure time e.g. music, painting, photography, gardening, drama etc.</a:t>
              </a:r>
              <a:endParaRPr/>
            </a:p>
          </p:txBody>
        </p:sp>
        <p:sp>
          <p:nvSpPr>
            <p:cNvPr id="277" name="Google Shape;277;p21"/>
            <p:cNvSpPr/>
            <p:nvPr/>
          </p:nvSpPr>
          <p:spPr>
            <a:xfrm>
              <a:off x="0" y="6377940"/>
              <a:ext cx="9501222" cy="480060"/>
            </a:xfrm>
            <a:prstGeom prst="rect">
              <a:avLst/>
            </a:prstGeom>
            <a:solidFill>
              <a:srgbClr val="AD46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22"/>
          <p:cNvSpPr txBox="1"/>
          <p:nvPr>
            <p:ph type="title"/>
          </p:nvPr>
        </p:nvSpPr>
        <p:spPr>
          <a:xfrm>
            <a:off x="0" y="0"/>
            <a:ext cx="9144000" cy="1000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latin typeface="Arial"/>
                <a:ea typeface="Arial"/>
                <a:cs typeface="Arial"/>
                <a:sym typeface="Arial"/>
              </a:rPr>
              <a:t>The Biopsychosocial Model</a:t>
            </a:r>
            <a:endParaRPr/>
          </a:p>
        </p:txBody>
      </p:sp>
      <p:pic>
        <p:nvPicPr>
          <p:cNvPr id="283" name="Google Shape;283;p22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928688"/>
            <a:ext cx="9144000" cy="59293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23"/>
          <p:cNvSpPr txBox="1"/>
          <p:nvPr>
            <p:ph type="title"/>
          </p:nvPr>
        </p:nvSpPr>
        <p:spPr>
          <a:xfrm>
            <a:off x="457200" y="0"/>
            <a:ext cx="8229600" cy="12858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latin typeface="Arial"/>
                <a:ea typeface="Arial"/>
                <a:cs typeface="Arial"/>
                <a:sym typeface="Arial"/>
              </a:rPr>
              <a:t>The role of an occupational therapist in psychiatry</a:t>
            </a:r>
            <a:endParaRPr sz="3200"/>
          </a:p>
        </p:txBody>
      </p:sp>
      <p:grpSp>
        <p:nvGrpSpPr>
          <p:cNvPr id="289" name="Google Shape;289;p23"/>
          <p:cNvGrpSpPr/>
          <p:nvPr/>
        </p:nvGrpSpPr>
        <p:grpSpPr>
          <a:xfrm>
            <a:off x="1392617" y="1143951"/>
            <a:ext cx="6358764" cy="5713080"/>
            <a:chOff x="1392617" y="967"/>
            <a:chExt cx="6358764" cy="5713080"/>
          </a:xfrm>
        </p:grpSpPr>
        <p:sp>
          <p:nvSpPr>
            <p:cNvPr id="290" name="Google Shape;290;p23"/>
            <p:cNvSpPr/>
            <p:nvPr/>
          </p:nvSpPr>
          <p:spPr>
            <a:xfrm>
              <a:off x="2205656" y="597212"/>
              <a:ext cx="4748674" cy="4748674"/>
            </a:xfrm>
            <a:prstGeom prst="blockArc">
              <a:avLst>
                <a:gd fmla="val 13016322" name="adj1"/>
                <a:gd fmla="val 16088275" name="adj2"/>
                <a:gd fmla="val 3905" name="adj3"/>
              </a:avLst>
            </a:prstGeom>
            <a:gradFill>
              <a:gsLst>
                <a:gs pos="0">
                  <a:srgbClr val="FFC1C1"/>
                </a:gs>
                <a:gs pos="35000">
                  <a:srgbClr val="FED2D2"/>
                </a:gs>
                <a:gs pos="100000">
                  <a:srgbClr val="FFEBEB"/>
                </a:gs>
              </a:gsLst>
              <a:lin ang="16200000" scaled="0"/>
            </a:gradFill>
            <a:ln>
              <a:noFill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" name="Google Shape;291;p23"/>
            <p:cNvSpPr/>
            <p:nvPr/>
          </p:nvSpPr>
          <p:spPr>
            <a:xfrm>
              <a:off x="2145832" y="673424"/>
              <a:ext cx="4748674" cy="4748674"/>
            </a:xfrm>
            <a:prstGeom prst="blockArc">
              <a:avLst>
                <a:gd fmla="val 10141741" name="adj1"/>
                <a:gd fmla="val 13159407" name="adj2"/>
                <a:gd fmla="val 3905" name="adj3"/>
              </a:avLst>
            </a:prstGeom>
            <a:gradFill>
              <a:gsLst>
                <a:gs pos="0">
                  <a:srgbClr val="FEBABA"/>
                </a:gs>
                <a:gs pos="35000">
                  <a:srgbClr val="FFCDCD"/>
                </a:gs>
                <a:gs pos="100000">
                  <a:srgbClr val="FFE9E9"/>
                </a:gs>
              </a:gsLst>
              <a:lin ang="16200000" scaled="0"/>
            </a:gradFill>
            <a:ln>
              <a:noFill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" name="Google Shape;292;p23"/>
            <p:cNvSpPr/>
            <p:nvPr/>
          </p:nvSpPr>
          <p:spPr>
            <a:xfrm>
              <a:off x="2130012" y="598441"/>
              <a:ext cx="4748674" cy="4748674"/>
            </a:xfrm>
            <a:prstGeom prst="blockArc">
              <a:avLst>
                <a:gd fmla="val 6942857" name="adj1"/>
                <a:gd fmla="val 10028571" name="adj2"/>
                <a:gd fmla="val 3905" name="adj3"/>
              </a:avLst>
            </a:prstGeom>
            <a:gradFill>
              <a:gsLst>
                <a:gs pos="0">
                  <a:srgbClr val="FFB5B2"/>
                </a:gs>
                <a:gs pos="35000">
                  <a:srgbClr val="FEC9C9"/>
                </a:gs>
                <a:gs pos="100000">
                  <a:srgbClr val="FFE8E8"/>
                </a:gs>
              </a:gsLst>
              <a:lin ang="16200000" scaled="0"/>
            </a:gradFill>
            <a:ln>
              <a:noFill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3" name="Google Shape;293;p23"/>
            <p:cNvSpPr/>
            <p:nvPr/>
          </p:nvSpPr>
          <p:spPr>
            <a:xfrm>
              <a:off x="2130012" y="598441"/>
              <a:ext cx="4748674" cy="4748674"/>
            </a:xfrm>
            <a:prstGeom prst="blockArc">
              <a:avLst>
                <a:gd fmla="val 3857143" name="adj1"/>
                <a:gd fmla="val 6942857" name="adj2"/>
                <a:gd fmla="val 3905" name="adj3"/>
              </a:avLst>
            </a:prstGeom>
            <a:gradFill>
              <a:gsLst>
                <a:gs pos="0">
                  <a:srgbClr val="FFAFAC"/>
                </a:gs>
                <a:gs pos="35000">
                  <a:srgbClr val="FFC4C4"/>
                </a:gs>
                <a:gs pos="100000">
                  <a:srgbClr val="FFE7E7"/>
                </a:gs>
              </a:gsLst>
              <a:lin ang="16200000" scaled="0"/>
            </a:gradFill>
            <a:ln>
              <a:noFill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4" name="Google Shape;294;p23"/>
            <p:cNvSpPr/>
            <p:nvPr/>
          </p:nvSpPr>
          <p:spPr>
            <a:xfrm>
              <a:off x="2130012" y="598441"/>
              <a:ext cx="4748674" cy="4748674"/>
            </a:xfrm>
            <a:prstGeom prst="blockArc">
              <a:avLst>
                <a:gd fmla="val 771429" name="adj1"/>
                <a:gd fmla="val 3857143" name="adj2"/>
                <a:gd fmla="val 3905" name="adj3"/>
              </a:avLst>
            </a:prstGeom>
            <a:gradFill>
              <a:gsLst>
                <a:gs pos="0">
                  <a:srgbClr val="FFA7A8"/>
                </a:gs>
                <a:gs pos="35000">
                  <a:srgbClr val="FEC2C2"/>
                </a:gs>
                <a:gs pos="100000">
                  <a:srgbClr val="FFE5E5"/>
                </a:gs>
              </a:gsLst>
              <a:lin ang="16200000" scaled="0"/>
            </a:gradFill>
            <a:ln>
              <a:noFill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5" name="Google Shape;295;p23"/>
            <p:cNvSpPr/>
            <p:nvPr/>
          </p:nvSpPr>
          <p:spPr>
            <a:xfrm>
              <a:off x="2130012" y="598441"/>
              <a:ext cx="4748674" cy="4748674"/>
            </a:xfrm>
            <a:prstGeom prst="blockArc">
              <a:avLst>
                <a:gd fmla="val 19285714" name="adj1"/>
                <a:gd fmla="val 771429" name="adj2"/>
                <a:gd fmla="val 3905" name="adj3"/>
              </a:avLst>
            </a:prstGeom>
            <a:gradFill>
              <a:gsLst>
                <a:gs pos="0">
                  <a:srgbClr val="FEA4A4"/>
                </a:gs>
                <a:gs pos="35000">
                  <a:srgbClr val="FEBFBF"/>
                </a:gs>
                <a:gs pos="100000">
                  <a:srgbClr val="FEE6E6"/>
                </a:gs>
              </a:gsLst>
              <a:lin ang="16200000" scaled="0"/>
            </a:gradFill>
            <a:ln>
              <a:noFill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" name="Google Shape;296;p23"/>
            <p:cNvSpPr/>
            <p:nvPr/>
          </p:nvSpPr>
          <p:spPr>
            <a:xfrm>
              <a:off x="2130012" y="598441"/>
              <a:ext cx="4748674" cy="4748674"/>
            </a:xfrm>
            <a:prstGeom prst="blockArc">
              <a:avLst>
                <a:gd fmla="val 16200000" name="adj1"/>
                <a:gd fmla="val 19285714" name="adj2"/>
                <a:gd fmla="val 3905" name="adj3"/>
              </a:avLst>
            </a:prstGeom>
            <a:gradFill>
              <a:gsLst>
                <a:gs pos="0">
                  <a:srgbClr val="FFA29F"/>
                </a:gs>
                <a:gs pos="35000">
                  <a:srgbClr val="FBC0BD"/>
                </a:gs>
                <a:gs pos="100000">
                  <a:srgbClr val="FFE4E4"/>
                </a:gs>
              </a:gsLst>
              <a:lin ang="16200000" scaled="0"/>
            </a:gradFill>
            <a:ln>
              <a:noFill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7" name="Google Shape;297;p23"/>
            <p:cNvSpPr/>
            <p:nvPr/>
          </p:nvSpPr>
          <p:spPr>
            <a:xfrm>
              <a:off x="3233667" y="2053021"/>
              <a:ext cx="2541364" cy="1839515"/>
            </a:xfrm>
            <a:prstGeom prst="ellipse">
              <a:avLst/>
            </a:prstGeom>
            <a:gradFill>
              <a:gsLst>
                <a:gs pos="0">
                  <a:srgbClr val="F8A4A1"/>
                </a:gs>
                <a:gs pos="35000">
                  <a:srgbClr val="F8BEBF"/>
                </a:gs>
                <a:gs pos="100000">
                  <a:srgbClr val="FDE5E5"/>
                </a:gs>
              </a:gsLst>
              <a:lin ang="16200000" scaled="0"/>
            </a:gradFill>
            <a:ln>
              <a:noFill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8" name="Google Shape;298;p23"/>
            <p:cNvSpPr txBox="1"/>
            <p:nvPr/>
          </p:nvSpPr>
          <p:spPr>
            <a:xfrm>
              <a:off x="3605841" y="2322412"/>
              <a:ext cx="1797016" cy="130073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2850" lIns="22850" spcFirstLastPara="1" rIns="22850" wrap="square" tIns="228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Multidisciplinary team</a:t>
              </a:r>
              <a:endParaRPr/>
            </a:p>
          </p:txBody>
        </p:sp>
        <p:sp>
          <p:nvSpPr>
            <p:cNvPr id="299" name="Google Shape;299;p23"/>
            <p:cNvSpPr/>
            <p:nvPr/>
          </p:nvSpPr>
          <p:spPr>
            <a:xfrm>
              <a:off x="3504216" y="967"/>
              <a:ext cx="2000265" cy="1287660"/>
            </a:xfrm>
            <a:prstGeom prst="ellipse">
              <a:avLst/>
            </a:prstGeom>
            <a:gradFill>
              <a:gsLst>
                <a:gs pos="0">
                  <a:srgbClr val="F8A4A1"/>
                </a:gs>
                <a:gs pos="35000">
                  <a:srgbClr val="F8BEBF"/>
                </a:gs>
                <a:gs pos="100000">
                  <a:srgbClr val="FDE5E5"/>
                </a:gs>
              </a:gsLst>
              <a:lin ang="16200000" scaled="0"/>
            </a:gradFill>
            <a:ln>
              <a:noFill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" name="Google Shape;300;p23"/>
            <p:cNvSpPr txBox="1"/>
            <p:nvPr/>
          </p:nvSpPr>
          <p:spPr>
            <a:xfrm>
              <a:off x="3797148" y="189540"/>
              <a:ext cx="1414401" cy="91051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2850" lIns="22850" spcFirstLastPara="1" rIns="22850" wrap="square" tIns="228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Psychiatrist</a:t>
              </a:r>
              <a:endParaRPr/>
            </a:p>
          </p:txBody>
        </p:sp>
        <p:sp>
          <p:nvSpPr>
            <p:cNvPr id="301" name="Google Shape;301;p23"/>
            <p:cNvSpPr/>
            <p:nvPr/>
          </p:nvSpPr>
          <p:spPr>
            <a:xfrm>
              <a:off x="5287008" y="877476"/>
              <a:ext cx="2074859" cy="1287660"/>
            </a:xfrm>
            <a:prstGeom prst="ellipse">
              <a:avLst/>
            </a:prstGeom>
            <a:gradFill>
              <a:gsLst>
                <a:gs pos="0">
                  <a:srgbClr val="FEA3A0"/>
                </a:gs>
                <a:gs pos="35000">
                  <a:srgbClr val="FCBEBE"/>
                </a:gs>
                <a:gs pos="100000">
                  <a:srgbClr val="FFE4E4"/>
                </a:gs>
              </a:gsLst>
              <a:lin ang="16200000" scaled="0"/>
            </a:gradFill>
            <a:ln>
              <a:noFill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2" name="Google Shape;302;p23"/>
            <p:cNvSpPr txBox="1"/>
            <p:nvPr/>
          </p:nvSpPr>
          <p:spPr>
            <a:xfrm>
              <a:off x="5590864" y="1066049"/>
              <a:ext cx="1467147" cy="91051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2850" lIns="22850" spcFirstLastPara="1" rIns="22850" wrap="square" tIns="228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Clinical psychologist</a:t>
              </a:r>
              <a:endParaRPr/>
            </a:p>
          </p:txBody>
        </p:sp>
        <p:sp>
          <p:nvSpPr>
            <p:cNvPr id="303" name="Google Shape;303;p23"/>
            <p:cNvSpPr/>
            <p:nvPr/>
          </p:nvSpPr>
          <p:spPr>
            <a:xfrm>
              <a:off x="5796545" y="2846973"/>
              <a:ext cx="1954836" cy="1287660"/>
            </a:xfrm>
            <a:prstGeom prst="ellipse">
              <a:avLst/>
            </a:prstGeom>
            <a:gradFill>
              <a:gsLst>
                <a:gs pos="0">
                  <a:srgbClr val="FFA8A5"/>
                </a:gs>
                <a:gs pos="35000">
                  <a:srgbClr val="FDC1C1"/>
                </a:gs>
                <a:gs pos="100000">
                  <a:srgbClr val="FEE6E6"/>
                </a:gs>
              </a:gsLst>
              <a:lin ang="16200000" scaled="0"/>
            </a:gradFill>
            <a:ln>
              <a:noFill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4" name="Google Shape;304;p23"/>
            <p:cNvSpPr txBox="1"/>
            <p:nvPr/>
          </p:nvSpPr>
          <p:spPr>
            <a:xfrm>
              <a:off x="6082824" y="3035546"/>
              <a:ext cx="1382278" cy="91051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2850" lIns="22850" spcFirstLastPara="1" rIns="22850" wrap="square" tIns="228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Psychiatric social worker</a:t>
              </a:r>
              <a:endParaRPr/>
            </a:p>
          </p:txBody>
        </p:sp>
        <p:sp>
          <p:nvSpPr>
            <p:cNvPr id="305" name="Google Shape;305;p23"/>
            <p:cNvSpPr/>
            <p:nvPr/>
          </p:nvSpPr>
          <p:spPr>
            <a:xfrm>
              <a:off x="4325119" y="4426387"/>
              <a:ext cx="2378605" cy="1287660"/>
            </a:xfrm>
            <a:prstGeom prst="ellipse">
              <a:avLst/>
            </a:prstGeom>
            <a:gradFill>
              <a:gsLst>
                <a:gs pos="0">
                  <a:srgbClr val="FFABAB"/>
                </a:gs>
                <a:gs pos="35000">
                  <a:srgbClr val="FFC3C3"/>
                </a:gs>
                <a:gs pos="100000">
                  <a:srgbClr val="FFE7E7"/>
                </a:gs>
              </a:gsLst>
              <a:lin ang="16200000" scaled="0"/>
            </a:gradFill>
            <a:ln>
              <a:noFill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" name="Google Shape;306;p23"/>
            <p:cNvSpPr txBox="1"/>
            <p:nvPr/>
          </p:nvSpPr>
          <p:spPr>
            <a:xfrm>
              <a:off x="4673458" y="4614960"/>
              <a:ext cx="1681927" cy="91051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2850" lIns="22850" spcFirstLastPara="1" rIns="22850" wrap="square" tIns="228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Nurses</a:t>
              </a:r>
              <a:endParaRPr/>
            </a:p>
          </p:txBody>
        </p:sp>
        <p:sp>
          <p:nvSpPr>
            <p:cNvPr id="307" name="Google Shape;307;p23"/>
            <p:cNvSpPr/>
            <p:nvPr/>
          </p:nvSpPr>
          <p:spPr>
            <a:xfrm>
              <a:off x="2488883" y="4426387"/>
              <a:ext cx="2010785" cy="1287660"/>
            </a:xfrm>
            <a:prstGeom prst="ellipse">
              <a:avLst/>
            </a:prstGeom>
            <a:gradFill>
              <a:gsLst>
                <a:gs pos="0">
                  <a:srgbClr val="FEB4B1"/>
                </a:gs>
                <a:gs pos="35000">
                  <a:srgbClr val="FDC8C8"/>
                </a:gs>
                <a:gs pos="100000">
                  <a:srgbClr val="FFE8E8"/>
                </a:gs>
              </a:gsLst>
              <a:lin ang="16200000" scaled="0"/>
            </a:gradFill>
            <a:ln>
              <a:noFill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" name="Google Shape;308;p23"/>
            <p:cNvSpPr txBox="1"/>
            <p:nvPr/>
          </p:nvSpPr>
          <p:spPr>
            <a:xfrm>
              <a:off x="2783356" y="4614960"/>
              <a:ext cx="1421839" cy="91051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2850" lIns="22850" spcFirstLastPara="1" rIns="22850" wrap="square" tIns="228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Relatives</a:t>
              </a:r>
              <a:r>
                <a:rPr b="0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/>
            </a:p>
          </p:txBody>
        </p:sp>
        <p:sp>
          <p:nvSpPr>
            <p:cNvPr id="309" name="Google Shape;309;p23"/>
            <p:cNvSpPr/>
            <p:nvPr/>
          </p:nvSpPr>
          <p:spPr>
            <a:xfrm>
              <a:off x="1392617" y="2846973"/>
              <a:ext cx="1684234" cy="1287660"/>
            </a:xfrm>
            <a:prstGeom prst="ellipse">
              <a:avLst/>
            </a:prstGeom>
            <a:gradFill>
              <a:gsLst>
                <a:gs pos="0">
                  <a:srgbClr val="FFB8B8"/>
                </a:gs>
                <a:gs pos="35000">
                  <a:srgbClr val="FFCECB"/>
                </a:gs>
                <a:gs pos="100000">
                  <a:srgbClr val="FFEAEA"/>
                </a:gs>
              </a:gsLst>
              <a:lin ang="16200000" scaled="0"/>
            </a:gradFill>
            <a:ln>
              <a:noFill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0" name="Google Shape;310;p23"/>
            <p:cNvSpPr txBox="1"/>
            <p:nvPr/>
          </p:nvSpPr>
          <p:spPr>
            <a:xfrm>
              <a:off x="1639267" y="3035546"/>
              <a:ext cx="1190934" cy="91051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0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Voluntary/governmental agencies</a:t>
              </a:r>
              <a:endParaRPr/>
            </a:p>
          </p:txBody>
        </p:sp>
        <p:sp>
          <p:nvSpPr>
            <p:cNvPr id="311" name="Google Shape;311;p23"/>
            <p:cNvSpPr/>
            <p:nvPr/>
          </p:nvSpPr>
          <p:spPr>
            <a:xfrm>
              <a:off x="1718266" y="928695"/>
              <a:ext cx="2002042" cy="1287660"/>
            </a:xfrm>
            <a:prstGeom prst="ellipse">
              <a:avLst/>
            </a:prstGeom>
            <a:gradFill>
              <a:gsLst>
                <a:gs pos="0">
                  <a:srgbClr val="FFBFBF"/>
                </a:gs>
                <a:gs pos="35000">
                  <a:srgbClr val="FED2D2"/>
                </a:gs>
                <a:gs pos="100000">
                  <a:srgbClr val="FFEBEB"/>
                </a:gs>
              </a:gsLst>
              <a:lin ang="16200000" scaled="0"/>
            </a:gradFill>
            <a:ln>
              <a:noFill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2" name="Google Shape;312;p23"/>
            <p:cNvSpPr txBox="1"/>
            <p:nvPr/>
          </p:nvSpPr>
          <p:spPr>
            <a:xfrm>
              <a:off x="2011458" y="1117268"/>
              <a:ext cx="1415658" cy="91051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2850" lIns="22850" spcFirstLastPara="1" rIns="22850" wrap="square" tIns="228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Employers</a:t>
              </a:r>
              <a:endParaRPr/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24"/>
          <p:cNvSpPr txBox="1"/>
          <p:nvPr>
            <p:ph type="title"/>
          </p:nvPr>
        </p:nvSpPr>
        <p:spPr>
          <a:xfrm>
            <a:off x="457200" y="274638"/>
            <a:ext cx="8186738" cy="5826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The roles</a:t>
            </a:r>
            <a:endParaRPr/>
          </a:p>
        </p:txBody>
      </p:sp>
      <p:sp>
        <p:nvSpPr>
          <p:cNvPr id="318" name="Google Shape;318;p24"/>
          <p:cNvSpPr txBox="1"/>
          <p:nvPr>
            <p:ph idx="1" type="body"/>
          </p:nvPr>
        </p:nvSpPr>
        <p:spPr>
          <a:xfrm>
            <a:off x="714375" y="1000125"/>
            <a:ext cx="7786688" cy="55972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Plays two major roles</a:t>
            </a:r>
            <a:endParaRPr/>
          </a:p>
          <a:p>
            <a:pPr indent="-609600" lvl="0" marL="6096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AutoNum type="arabicPeriod"/>
            </a:pPr>
            <a:r>
              <a:rPr b="1" lang="en-US">
                <a:latin typeface="Arial"/>
                <a:ea typeface="Arial"/>
                <a:cs typeface="Arial"/>
                <a:sym typeface="Arial"/>
              </a:rPr>
              <a:t>Assessment</a:t>
            </a:r>
            <a:endParaRPr/>
          </a:p>
          <a:p>
            <a:pPr indent="-514350" lvl="0" marL="51435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The components of assessment are observation, evaluation and examination</a:t>
            </a:r>
            <a:endParaRPr/>
          </a:p>
          <a:p>
            <a:pPr indent="-514350" lvl="1" marL="881063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 sz="3200">
                <a:latin typeface="Arial"/>
                <a:ea typeface="Arial"/>
                <a:cs typeface="Arial"/>
                <a:sym typeface="Arial"/>
              </a:rPr>
              <a:t>Observation to determine ability to function and live alone safely (e.g. Schizophrenia) and</a:t>
            </a:r>
            <a:endParaRPr/>
          </a:p>
          <a:p>
            <a:pPr indent="-514350" lvl="1" marL="881063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 sz="3200">
                <a:latin typeface="Arial"/>
                <a:ea typeface="Arial"/>
                <a:cs typeface="Arial"/>
                <a:sym typeface="Arial"/>
              </a:rPr>
              <a:t>Interview to identify important roles and occupations. </a:t>
            </a:r>
            <a:endParaRPr/>
          </a:p>
          <a:p>
            <a:pPr indent="-311150" lvl="1" marL="881063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None/>
            </a:pPr>
            <a:r>
              <a:t/>
            </a:r>
            <a:endParaRPr sz="3200"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25"/>
          <p:cNvSpPr txBox="1"/>
          <p:nvPr>
            <p:ph idx="1" type="body"/>
          </p:nvPr>
        </p:nvSpPr>
        <p:spPr>
          <a:xfrm>
            <a:off x="642938" y="357188"/>
            <a:ext cx="8001000" cy="63484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/>
          </a:bodyPr>
          <a:lstStyle/>
          <a:p>
            <a:pPr indent="-285750" lvl="1" marL="7429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Char char="▪"/>
            </a:pPr>
            <a:r>
              <a:rPr lang="en-US" sz="3200">
                <a:latin typeface="Arial"/>
                <a:ea typeface="Arial"/>
                <a:cs typeface="Arial"/>
                <a:sym typeface="Arial"/>
              </a:rPr>
              <a:t>Information obtained is used to determine the skills, supports, and environmental modifications necessary for planning programmes and rehabilitation.</a:t>
            </a:r>
            <a:endParaRPr/>
          </a:p>
          <a:p>
            <a:pPr indent="-514350" lvl="0" marL="51435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AutoNum type="alphaLcParenR"/>
            </a:pPr>
            <a:r>
              <a:rPr b="1" lang="en-US">
                <a:latin typeface="Arial"/>
                <a:ea typeface="Arial"/>
                <a:cs typeface="Arial"/>
                <a:sym typeface="Arial"/>
              </a:rPr>
              <a:t>Physical assessment </a:t>
            </a:r>
            <a:endParaRPr/>
          </a:p>
          <a:p>
            <a:pPr indent="-514349" lvl="1" marL="881063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Char char="▪"/>
            </a:pPr>
            <a:r>
              <a:rPr lang="en-US" sz="3200">
                <a:latin typeface="Arial"/>
                <a:ea typeface="Arial"/>
                <a:cs typeface="Arial"/>
                <a:sym typeface="Arial"/>
              </a:rPr>
              <a:t>Movements, balance, perception, orientation, memory, concentration, comprehension, writing </a:t>
            </a:r>
            <a:endParaRPr/>
          </a:p>
          <a:p>
            <a:pPr indent="-457200" lvl="0" marL="457200" rtl="0" algn="l">
              <a:lnSpc>
                <a:spcPct val="9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AutoNum type="alphaLcParenR"/>
            </a:pPr>
            <a:r>
              <a:rPr b="1" lang="en-US">
                <a:latin typeface="Arial"/>
                <a:ea typeface="Arial"/>
                <a:cs typeface="Arial"/>
                <a:sym typeface="Arial"/>
              </a:rPr>
              <a:t>Social assessment</a:t>
            </a:r>
            <a:endParaRPr/>
          </a:p>
          <a:p>
            <a:pPr indent="-274319" lvl="1" marL="641033" rtl="0" algn="l">
              <a:lnSpc>
                <a:spcPct val="9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Char char="▪"/>
            </a:pPr>
            <a:r>
              <a:rPr lang="en-US" sz="3200">
                <a:latin typeface="Arial"/>
                <a:ea typeface="Arial"/>
                <a:cs typeface="Arial"/>
                <a:sym typeface="Arial"/>
              </a:rPr>
              <a:t>Patient skills for occupational therapy activities and for resettlement.</a:t>
            </a:r>
            <a:endParaRPr/>
          </a:p>
          <a:p>
            <a:pPr indent="-274319" lvl="1" marL="641033" rtl="0" algn="l">
              <a:lnSpc>
                <a:spcPct val="9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Char char="▪"/>
            </a:pPr>
            <a:r>
              <a:rPr lang="en-US" sz="3200">
                <a:latin typeface="Arial"/>
                <a:ea typeface="Arial"/>
                <a:cs typeface="Arial"/>
                <a:sym typeface="Arial"/>
              </a:rPr>
              <a:t>Important for planning treatment, program adjustment and for reporting. </a:t>
            </a:r>
            <a:endParaRPr/>
          </a:p>
          <a:p>
            <a:pPr indent="-326389" lvl="1" marL="881063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None/>
            </a:pPr>
            <a:r>
              <a:t/>
            </a:r>
            <a:endParaRPr sz="3200">
              <a:latin typeface="Arial"/>
              <a:ea typeface="Arial"/>
              <a:cs typeface="Arial"/>
              <a:sym typeface="Arial"/>
            </a:endParaRPr>
          </a:p>
          <a:p>
            <a:pPr indent="-326389" lvl="1" marL="881063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None/>
            </a:pPr>
            <a:r>
              <a:t/>
            </a:r>
            <a:endParaRPr sz="3200">
              <a:latin typeface="Arial"/>
              <a:ea typeface="Arial"/>
              <a:cs typeface="Arial"/>
              <a:sym typeface="Arial"/>
            </a:endParaRPr>
          </a:p>
          <a:p>
            <a:pPr indent="-326389" lvl="1" marL="881063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None/>
            </a:pPr>
            <a:r>
              <a:t/>
            </a:r>
            <a:endParaRPr sz="3200">
              <a:latin typeface="Arial"/>
              <a:ea typeface="Arial"/>
              <a:cs typeface="Arial"/>
              <a:sym typeface="Arial"/>
            </a:endParaRPr>
          </a:p>
          <a:p>
            <a:pPr indent="-154940" lvl="0" marL="34290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421640" lvl="0" marL="60960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86360" lvl="0" marL="27432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154940" lvl="0" marL="34290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26"/>
          <p:cNvSpPr txBox="1"/>
          <p:nvPr>
            <p:ph type="title"/>
          </p:nvPr>
        </p:nvSpPr>
        <p:spPr>
          <a:xfrm>
            <a:off x="500063" y="214313"/>
            <a:ext cx="8358187" cy="10715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latin typeface="Arial"/>
                <a:ea typeface="Arial"/>
                <a:cs typeface="Arial"/>
                <a:sym typeface="Arial"/>
              </a:rPr>
              <a:t>Some areas of social assessment</a:t>
            </a:r>
            <a:endParaRPr/>
          </a:p>
        </p:txBody>
      </p:sp>
      <p:sp>
        <p:nvSpPr>
          <p:cNvPr id="330" name="Google Shape;330;p26"/>
          <p:cNvSpPr txBox="1"/>
          <p:nvPr>
            <p:ph idx="1" type="body"/>
          </p:nvPr>
        </p:nvSpPr>
        <p:spPr>
          <a:xfrm>
            <a:off x="857250" y="1285875"/>
            <a:ext cx="7643813" cy="53114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Activities of daily living (e.g. bathing, dressing, eating) 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Instrumental activities of daily living (e.g. driving, money management, shopping) 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Education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Work/occupation 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Habits, roles and routines 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Housing</a:t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27"/>
          <p:cNvSpPr txBox="1"/>
          <p:nvPr>
            <p:ph idx="1" type="body"/>
          </p:nvPr>
        </p:nvSpPr>
        <p:spPr>
          <a:xfrm>
            <a:off x="683568" y="571500"/>
            <a:ext cx="7776864" cy="60258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Noto Sans Symbols"/>
              <a:buChar char="▪"/>
            </a:pPr>
            <a:r>
              <a:rPr lang="en-US" sz="3300">
                <a:latin typeface="Arial"/>
                <a:ea typeface="Arial"/>
                <a:cs typeface="Arial"/>
                <a:sym typeface="Arial"/>
              </a:rPr>
              <a:t>Through comprehensive assessment OTs are able to identify:</a:t>
            </a:r>
            <a:endParaRPr/>
          </a:p>
          <a:p>
            <a:pPr indent="-285750" lvl="1" marL="742950" rtl="0" algn="l">
              <a:spcBef>
                <a:spcPts val="66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Noto Sans Symbols"/>
              <a:buChar char="▪"/>
            </a:pPr>
            <a:r>
              <a:rPr lang="en-US" sz="3300">
                <a:latin typeface="Arial"/>
                <a:ea typeface="Arial"/>
                <a:cs typeface="Arial"/>
                <a:sym typeface="Arial"/>
              </a:rPr>
              <a:t>An individual's abilities and limitations</a:t>
            </a:r>
            <a:endParaRPr/>
          </a:p>
          <a:p>
            <a:pPr indent="-285750" lvl="1" marL="742950" rtl="0" algn="l">
              <a:spcBef>
                <a:spcPts val="66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Noto Sans Symbols"/>
              <a:buChar char="▪"/>
            </a:pPr>
            <a:r>
              <a:rPr lang="en-US" sz="3300">
                <a:latin typeface="Arial"/>
                <a:ea typeface="Arial"/>
                <a:cs typeface="Arial"/>
                <a:sym typeface="Arial"/>
              </a:rPr>
              <a:t>The issues that prevent a person from fully participating in their chosen occupations. </a:t>
            </a:r>
            <a:endParaRPr/>
          </a:p>
          <a:p>
            <a:pPr indent="-342900" lvl="0" marL="342900" rtl="0" algn="l">
              <a:spcBef>
                <a:spcPts val="66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Noto Sans Symbols"/>
              <a:buChar char="▪"/>
            </a:pPr>
            <a:r>
              <a:rPr lang="en-US" sz="3300">
                <a:latin typeface="Arial"/>
                <a:ea typeface="Arial"/>
                <a:cs typeface="Arial"/>
                <a:sym typeface="Arial"/>
              </a:rPr>
              <a:t>The ability to assess competently is one of the hall-marks of an effective therapist.</a:t>
            </a:r>
            <a:endParaRPr/>
          </a:p>
          <a:p>
            <a:pPr indent="-133350" lvl="0" marL="342900" rtl="0" algn="l">
              <a:spcBef>
                <a:spcPts val="66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Noto Sans Symbols"/>
              <a:buNone/>
            </a:pPr>
            <a:r>
              <a:t/>
            </a:r>
            <a:endParaRPr sz="3300">
              <a:latin typeface="Arial"/>
              <a:ea typeface="Arial"/>
              <a:cs typeface="Arial"/>
              <a:sym typeface="Arial"/>
            </a:endParaRPr>
          </a:p>
          <a:p>
            <a:pPr indent="-82550" lvl="1" marL="74295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None/>
            </a:pPr>
            <a:r>
              <a:t/>
            </a:r>
            <a:endParaRPr sz="3200">
              <a:latin typeface="Arial"/>
              <a:ea typeface="Arial"/>
              <a:cs typeface="Arial"/>
              <a:sym typeface="Arial"/>
            </a:endParaRPr>
          </a:p>
          <a:p>
            <a:pPr indent="-82550" lvl="1" marL="74295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None/>
            </a:pPr>
            <a:r>
              <a:t/>
            </a:r>
            <a:endParaRPr sz="3200">
              <a:latin typeface="Arial"/>
              <a:ea typeface="Arial"/>
              <a:cs typeface="Arial"/>
              <a:sym typeface="Arial"/>
            </a:endParaRPr>
          </a:p>
          <a:p>
            <a:pPr indent="-82550" lvl="1" marL="74295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None/>
            </a:pPr>
            <a:r>
              <a:t/>
            </a:r>
            <a:endParaRPr sz="3200">
              <a:latin typeface="Arial"/>
              <a:ea typeface="Arial"/>
              <a:cs typeface="Arial"/>
              <a:sym typeface="Arial"/>
            </a:endParaRPr>
          </a:p>
          <a:p>
            <a:pPr indent="-82550" lvl="1" marL="74295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None/>
            </a:pPr>
            <a:r>
              <a:t/>
            </a:r>
            <a:endParaRPr sz="3200">
              <a:latin typeface="Arial"/>
              <a:ea typeface="Arial"/>
              <a:cs typeface="Arial"/>
              <a:sym typeface="Arial"/>
            </a:endParaRPr>
          </a:p>
          <a:p>
            <a:pPr indent="-82550" lvl="1" marL="74295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None/>
            </a:pPr>
            <a:r>
              <a:t/>
            </a:r>
            <a:endParaRPr sz="3200">
              <a:latin typeface="Arial"/>
              <a:ea typeface="Arial"/>
              <a:cs typeface="Arial"/>
              <a:sym typeface="Arial"/>
            </a:endParaRPr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28"/>
          <p:cNvSpPr txBox="1"/>
          <p:nvPr>
            <p:ph idx="1" type="body"/>
          </p:nvPr>
        </p:nvSpPr>
        <p:spPr>
          <a:xfrm>
            <a:off x="857250" y="642938"/>
            <a:ext cx="7531174" cy="58103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609600" lvl="0" marL="609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AutoNum type="arabicParenR" startAt="2"/>
            </a:pPr>
            <a:r>
              <a:rPr b="1" lang="en-US">
                <a:latin typeface="Arial"/>
                <a:ea typeface="Arial"/>
                <a:cs typeface="Arial"/>
                <a:sym typeface="Arial"/>
              </a:rPr>
              <a:t>Rehabilitation</a:t>
            </a:r>
            <a:endParaRPr/>
          </a:p>
          <a:p>
            <a:pPr indent="-609600" lvl="0" marL="6096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AutoNum type="alphaLcParenR"/>
            </a:pPr>
            <a:r>
              <a:rPr b="1" lang="en-US">
                <a:latin typeface="Arial"/>
                <a:ea typeface="Arial"/>
                <a:cs typeface="Arial"/>
                <a:sym typeface="Arial"/>
              </a:rPr>
              <a:t>Treatment:</a:t>
            </a:r>
            <a:endParaRPr/>
          </a:p>
          <a:p>
            <a:pPr indent="-609600" lvl="0" marL="6096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Through use of purposeful activities: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609600" lvl="1" marL="976313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 sz="3200">
                <a:latin typeface="Arial"/>
                <a:ea typeface="Arial"/>
                <a:cs typeface="Arial"/>
                <a:sym typeface="Arial"/>
              </a:rPr>
              <a:t>Encourage new skills</a:t>
            </a:r>
            <a:endParaRPr/>
          </a:p>
          <a:p>
            <a:pPr indent="-609600" lvl="1" marL="976313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 sz="3200">
                <a:latin typeface="Arial"/>
                <a:ea typeface="Arial"/>
                <a:cs typeface="Arial"/>
                <a:sym typeface="Arial"/>
              </a:rPr>
              <a:t>Perfect poorly used ones and</a:t>
            </a:r>
            <a:endParaRPr/>
          </a:p>
          <a:p>
            <a:pPr indent="-609600" lvl="1" marL="976313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 sz="3200">
                <a:latin typeface="Arial"/>
                <a:ea typeface="Arial"/>
                <a:cs typeface="Arial"/>
                <a:sym typeface="Arial"/>
              </a:rPr>
              <a:t>Help patient relearn forgotten ones</a:t>
            </a:r>
            <a:endParaRPr sz="3200">
              <a:latin typeface="Arial"/>
              <a:ea typeface="Arial"/>
              <a:cs typeface="Arial"/>
              <a:sym typeface="Arial"/>
            </a:endParaRPr>
          </a:p>
          <a:p>
            <a:pPr indent="-609600" lvl="0" marL="6096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All these results in restored self-confidence and more mature sense of responsibility.</a:t>
            </a:r>
            <a:endParaRPr/>
          </a:p>
          <a:p>
            <a:pPr indent="-406400" lvl="1" marL="976313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None/>
            </a:pPr>
            <a:r>
              <a:t/>
            </a:r>
            <a:endParaRPr sz="3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29"/>
          <p:cNvSpPr txBox="1"/>
          <p:nvPr>
            <p:ph idx="1" type="body"/>
          </p:nvPr>
        </p:nvSpPr>
        <p:spPr>
          <a:xfrm>
            <a:off x="642938" y="642939"/>
            <a:ext cx="8215312" cy="60264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-514381" lvl="0" marL="5143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AutoNum type="alphaLcParenR" startAt="2"/>
            </a:pPr>
            <a:r>
              <a:rPr b="1" lang="en-US" sz="3500">
                <a:latin typeface="Arial"/>
                <a:ea typeface="Arial"/>
                <a:cs typeface="Arial"/>
                <a:sym typeface="Arial"/>
              </a:rPr>
              <a:t>Resettlement</a:t>
            </a:r>
            <a:endParaRPr/>
          </a:p>
          <a:p>
            <a:pPr indent="-342931" lvl="0" marL="342900" rtl="0" algn="l">
              <a:spcBef>
                <a:spcPts val="647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Char char="▪"/>
            </a:pPr>
            <a:r>
              <a:rPr lang="en-US" sz="3500">
                <a:latin typeface="Arial"/>
                <a:ea typeface="Arial"/>
                <a:cs typeface="Arial"/>
                <a:sym typeface="Arial"/>
              </a:rPr>
              <a:t>Is the act of re-establishing a person in the community </a:t>
            </a:r>
            <a:endParaRPr/>
          </a:p>
          <a:p>
            <a:pPr indent="-342931" lvl="0" marL="342900" rtl="0" algn="l">
              <a:spcBef>
                <a:spcPts val="647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Char char="▪"/>
            </a:pPr>
            <a:r>
              <a:rPr lang="en-US" sz="3500">
                <a:latin typeface="Arial"/>
                <a:ea typeface="Arial"/>
                <a:cs typeface="Arial"/>
                <a:sym typeface="Arial"/>
              </a:rPr>
              <a:t>Help develop skills for resettlement back into the community.</a:t>
            </a:r>
            <a:endParaRPr/>
          </a:p>
          <a:p>
            <a:pPr indent="-342931" lvl="0" marL="342900" rtl="0" algn="l">
              <a:spcBef>
                <a:spcPts val="647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Char char="▪"/>
            </a:pPr>
            <a:r>
              <a:rPr lang="en-US" sz="3500">
                <a:latin typeface="Arial"/>
                <a:ea typeface="Arial"/>
                <a:cs typeface="Arial"/>
                <a:sym typeface="Arial"/>
              </a:rPr>
              <a:t>Like PSWs, OTs do home visits and improve patients environment for their recovery</a:t>
            </a:r>
            <a:endParaRPr/>
          </a:p>
          <a:p>
            <a:pPr indent="-342931" lvl="0" marL="342900" rtl="0" algn="l">
              <a:spcBef>
                <a:spcPts val="647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Char char="▪"/>
            </a:pPr>
            <a:r>
              <a:rPr lang="en-US" sz="3500">
                <a:latin typeface="Arial"/>
                <a:ea typeface="Arial"/>
                <a:cs typeface="Arial"/>
                <a:sym typeface="Arial"/>
              </a:rPr>
              <a:t>Help patient retain his job or get a job and become self reliant. </a:t>
            </a:r>
            <a:endParaRPr/>
          </a:p>
          <a:p>
            <a:pPr indent="-342931" lvl="0" marL="342900" rtl="0" algn="l">
              <a:spcBef>
                <a:spcPts val="647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Char char="▪"/>
            </a:pPr>
            <a:r>
              <a:rPr lang="en-US" sz="3500">
                <a:latin typeface="Arial"/>
                <a:ea typeface="Arial"/>
                <a:cs typeface="Arial"/>
                <a:sym typeface="Arial"/>
              </a:rPr>
              <a:t>OTs collaborate with educators, employers, and other agencies to rehabilitate and resettle patients.</a:t>
            </a:r>
            <a:endParaRPr/>
          </a:p>
          <a:p>
            <a:pPr indent="-342900" lvl="0" marL="34290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154940" lvl="0" marL="34290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154940" lvl="0" marL="34290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None/>
            </a:pPr>
            <a:r>
              <a:t/>
            </a:r>
            <a:endParaRPr b="1"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None/>
            </a:pPr>
            <a:r>
              <a:t/>
            </a:r>
            <a:endParaRPr b="1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30"/>
          <p:cNvSpPr txBox="1"/>
          <p:nvPr>
            <p:ph type="title"/>
          </p:nvPr>
        </p:nvSpPr>
        <p:spPr>
          <a:xfrm>
            <a:off x="642938" y="357188"/>
            <a:ext cx="8072437" cy="7143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latin typeface="Arial"/>
                <a:ea typeface="Arial"/>
                <a:cs typeface="Arial"/>
                <a:sym typeface="Arial"/>
              </a:rPr>
              <a:t>Benefits of occupational therapy</a:t>
            </a:r>
            <a:endParaRPr/>
          </a:p>
        </p:txBody>
      </p:sp>
      <p:sp>
        <p:nvSpPr>
          <p:cNvPr id="351" name="Google Shape;351;p30"/>
          <p:cNvSpPr txBox="1"/>
          <p:nvPr>
            <p:ph idx="1" type="body"/>
          </p:nvPr>
        </p:nvSpPr>
        <p:spPr>
          <a:xfrm>
            <a:off x="714375" y="1340768"/>
            <a:ext cx="7929563" cy="49457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Combination of the therapies can.....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Promote independence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Increase participation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Facilitates motor development and function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Improves strength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Enhances learning opportunities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Eases care giving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Promotes health and wellness</a:t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31"/>
          <p:cNvSpPr txBox="1"/>
          <p:nvPr>
            <p:ph type="title"/>
          </p:nvPr>
        </p:nvSpPr>
        <p:spPr>
          <a:xfrm>
            <a:off x="285750" y="274638"/>
            <a:ext cx="8572500" cy="7969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latin typeface="Arial"/>
                <a:ea typeface="Arial"/>
                <a:cs typeface="Arial"/>
                <a:sym typeface="Arial"/>
              </a:rPr>
              <a:t>OT for specific psychiatric condition</a:t>
            </a:r>
            <a:endParaRPr/>
          </a:p>
        </p:txBody>
      </p:sp>
      <p:sp>
        <p:nvSpPr>
          <p:cNvPr id="357" name="Google Shape;357;p31"/>
          <p:cNvSpPr txBox="1"/>
          <p:nvPr>
            <p:ph idx="1" type="body"/>
          </p:nvPr>
        </p:nvSpPr>
        <p:spPr>
          <a:xfrm>
            <a:off x="928688" y="1285875"/>
            <a:ext cx="7786687" cy="53834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❑"/>
            </a:pPr>
            <a:r>
              <a:rPr b="1" lang="en-US">
                <a:latin typeface="Arial"/>
                <a:ea typeface="Arial"/>
                <a:cs typeface="Arial"/>
                <a:sym typeface="Arial"/>
              </a:rPr>
              <a:t>Senile dementia</a:t>
            </a:r>
            <a:endParaRPr/>
          </a:p>
          <a:p>
            <a:pPr indent="-274320" lvl="0" marL="27432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This is a psychotic condition resulting in part from cerebral deterioration</a:t>
            </a:r>
            <a:endParaRPr/>
          </a:p>
          <a:p>
            <a:pPr indent="-274320" lvl="0" marL="27432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❑"/>
            </a:pPr>
            <a:r>
              <a:rPr b="1" lang="en-US">
                <a:latin typeface="Arial"/>
                <a:ea typeface="Arial"/>
                <a:cs typeface="Arial"/>
                <a:sym typeface="Arial"/>
              </a:rPr>
              <a:t>Aim of OT</a:t>
            </a:r>
            <a:endParaRPr/>
          </a:p>
          <a:p>
            <a:pPr indent="-274320" lvl="0" marL="27432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Alleviation of anxiety which is the natural outcome of confusion.</a:t>
            </a:r>
            <a:endParaRPr/>
          </a:p>
          <a:p>
            <a:pPr indent="-274320" lvl="0" marL="27432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Preserving good habits which still remains</a:t>
            </a:r>
            <a:endParaRPr/>
          </a:p>
          <a:p>
            <a:pPr indent="-274320" lvl="0" marL="27432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❑"/>
            </a:pPr>
            <a:r>
              <a:rPr b="1" lang="en-US">
                <a:latin typeface="Arial"/>
                <a:ea typeface="Arial"/>
                <a:cs typeface="Arial"/>
                <a:sym typeface="Arial"/>
              </a:rPr>
              <a:t>Activities</a:t>
            </a:r>
            <a:endParaRPr/>
          </a:p>
          <a:p>
            <a:pPr indent="-274320" lvl="0" marL="27432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For women: needlework, crochet, knitting.</a:t>
            </a:r>
            <a:endParaRPr/>
          </a:p>
          <a:p>
            <a:pPr indent="-71120" lvl="0" marL="27432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32"/>
          <p:cNvSpPr txBox="1"/>
          <p:nvPr>
            <p:ph idx="1" type="body"/>
          </p:nvPr>
        </p:nvSpPr>
        <p:spPr>
          <a:xfrm>
            <a:off x="928688" y="571500"/>
            <a:ext cx="7643812" cy="58818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3050" lvl="0" marL="27305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Simple domestic work e.g. laying tables, preparing vegetables, polishing etc. may give satisfaction</a:t>
            </a:r>
            <a:endParaRPr/>
          </a:p>
          <a:p>
            <a:pPr indent="-273050" lvl="0" marL="27305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For men: simple woodwork, gardening or industrial work.</a:t>
            </a:r>
            <a:endParaRPr/>
          </a:p>
          <a:p>
            <a:pPr indent="-273050" lvl="0" marL="27305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Radio, television, can help to stimulate the patient and turn his attention outside the narrow confines of the ward.</a:t>
            </a:r>
            <a:endParaRPr/>
          </a:p>
          <a:p>
            <a:pPr indent="-273050" lvl="0" marL="27305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Therapist observes any decline in the mental and physical condition and modify activities to avoid stress.</a:t>
            </a:r>
            <a:endParaRPr/>
          </a:p>
          <a:p>
            <a:pPr indent="-69850" lvl="0" marL="27305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69850" lvl="0" marL="27305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33"/>
          <p:cNvSpPr txBox="1"/>
          <p:nvPr>
            <p:ph idx="1" type="body"/>
          </p:nvPr>
        </p:nvSpPr>
        <p:spPr>
          <a:xfrm>
            <a:off x="785813" y="857250"/>
            <a:ext cx="7429500" cy="52360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533400" lvl="0" marL="533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❑"/>
            </a:pPr>
            <a:r>
              <a:rPr b="1" lang="en-US">
                <a:latin typeface="Arial"/>
                <a:ea typeface="Arial"/>
                <a:cs typeface="Arial"/>
                <a:sym typeface="Arial"/>
              </a:rPr>
              <a:t>Contra-indications</a:t>
            </a:r>
            <a:endParaRPr/>
          </a:p>
          <a:p>
            <a:pPr indent="-533400" lvl="0" marL="5334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❑"/>
            </a:pPr>
            <a:r>
              <a:rPr b="1" lang="en-US">
                <a:latin typeface="Arial"/>
                <a:ea typeface="Arial"/>
                <a:cs typeface="Arial"/>
                <a:sym typeface="Arial"/>
              </a:rPr>
              <a:t>Activities which involves:</a:t>
            </a:r>
            <a:endParaRPr/>
          </a:p>
          <a:p>
            <a:pPr indent="-274320" lvl="0" marL="27432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Learning new processes</a:t>
            </a:r>
            <a:endParaRPr/>
          </a:p>
          <a:p>
            <a:pPr indent="-274320" lvl="0" marL="27432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Judgment and initiative</a:t>
            </a:r>
            <a:endParaRPr/>
          </a:p>
          <a:p>
            <a:pPr indent="-274320" lvl="0" marL="27432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The use of dangerous tools, equipment or materials i.e. boiling water etc.</a:t>
            </a:r>
            <a:endParaRPr/>
          </a:p>
          <a:p>
            <a:pPr indent="-71120" lvl="0" marL="27432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71120" lvl="0" marL="27432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34"/>
          <p:cNvSpPr txBox="1"/>
          <p:nvPr>
            <p:ph type="title"/>
          </p:nvPr>
        </p:nvSpPr>
        <p:spPr>
          <a:xfrm>
            <a:off x="457200" y="404664"/>
            <a:ext cx="8229600" cy="7969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latin typeface="Arial"/>
                <a:ea typeface="Arial"/>
                <a:cs typeface="Arial"/>
                <a:sym typeface="Arial"/>
              </a:rPr>
              <a:t>Patient with Parkinson's disease</a:t>
            </a:r>
            <a:endParaRPr/>
          </a:p>
        </p:txBody>
      </p:sp>
      <p:sp>
        <p:nvSpPr>
          <p:cNvPr id="373" name="Google Shape;373;p34"/>
          <p:cNvSpPr txBox="1"/>
          <p:nvPr>
            <p:ph idx="1" type="body"/>
          </p:nvPr>
        </p:nvSpPr>
        <p:spPr>
          <a:xfrm>
            <a:off x="457200" y="1484784"/>
            <a:ext cx="8229600" cy="46413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Increase and maintain independence in activities of daily living (ADL) 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Increase mobility &amp; co-ordination</a:t>
            </a:r>
            <a:br>
              <a:rPr lang="en-US">
                <a:latin typeface="Arial"/>
                <a:ea typeface="Arial"/>
                <a:cs typeface="Arial"/>
                <a:sym typeface="Arial"/>
              </a:rPr>
            </a:br>
            <a:endParaRPr>
              <a:latin typeface="Arial"/>
              <a:ea typeface="Arial"/>
              <a:cs typeface="Arial"/>
              <a:sym typeface="Arial"/>
            </a:endParaRPr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 b="1"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br>
              <a:rPr b="1" lang="en-US">
                <a:latin typeface="Arial"/>
                <a:ea typeface="Arial"/>
                <a:cs typeface="Arial"/>
                <a:sym typeface="Arial"/>
              </a:rPr>
            </a:b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35"/>
          <p:cNvSpPr txBox="1"/>
          <p:nvPr>
            <p:ph type="title"/>
          </p:nvPr>
        </p:nvSpPr>
        <p:spPr>
          <a:xfrm>
            <a:off x="457200" y="273050"/>
            <a:ext cx="8229600" cy="79851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latin typeface="Arial"/>
                <a:ea typeface="Arial"/>
                <a:cs typeface="Arial"/>
                <a:sym typeface="Arial"/>
              </a:rPr>
              <a:t>Support for the patient and family</a:t>
            </a:r>
            <a:endParaRPr/>
          </a:p>
        </p:txBody>
      </p:sp>
      <p:sp>
        <p:nvSpPr>
          <p:cNvPr id="379" name="Google Shape;379;p35"/>
          <p:cNvSpPr txBox="1"/>
          <p:nvPr>
            <p:ph idx="2" type="body"/>
          </p:nvPr>
        </p:nvSpPr>
        <p:spPr>
          <a:xfrm>
            <a:off x="285750" y="1285875"/>
            <a:ext cx="4500563" cy="53578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>
                <a:latin typeface="Arial"/>
                <a:ea typeface="Arial"/>
                <a:cs typeface="Arial"/>
                <a:sym typeface="Arial"/>
              </a:rPr>
              <a:t>Reassure 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>
                <a:latin typeface="Arial"/>
                <a:ea typeface="Arial"/>
                <a:cs typeface="Arial"/>
                <a:sym typeface="Arial"/>
              </a:rPr>
              <a:t>Therapist should help the family to be realistic in their expectations.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>
                <a:latin typeface="Arial"/>
                <a:ea typeface="Arial"/>
                <a:cs typeface="Arial"/>
                <a:sym typeface="Arial"/>
              </a:rPr>
              <a:t>The family should not expect the patient to perform activities beyond his capacity, but emphasize those he can do.</a:t>
            </a:r>
            <a:endParaRPr/>
          </a:p>
          <a:p>
            <a:pPr indent="-190500" lvl="0" marL="3429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</p:txBody>
      </p:sp>
      <p:pic>
        <p:nvPicPr>
          <p:cNvPr descr="5CA63DEJBCAY7P9QBCAWE7LK7CAD6N3R7CATNBLTNCAVW2BP4CA331DS0CAKF2V5ZCARW47IICAN23DHXCA1TV8R8CAIS5NDOCALR51W8CAF83VBRCART242DCAM18SPFCAE2POGKCAHTYHG0CAKNU5OZ.jpg" id="380" name="Google Shape;380;p35"/>
          <p:cNvPicPr preferRelativeResize="0"/>
          <p:nvPr>
            <p:ph idx="4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86313" y="1304923"/>
            <a:ext cx="4071966" cy="51435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36"/>
          <p:cNvSpPr txBox="1"/>
          <p:nvPr>
            <p:ph idx="2" type="body"/>
          </p:nvPr>
        </p:nvSpPr>
        <p:spPr>
          <a:xfrm>
            <a:off x="428625" y="357188"/>
            <a:ext cx="4929188" cy="62150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Char char="▪"/>
            </a:pPr>
            <a:r>
              <a:rPr b="1" lang="en-US" sz="2600">
                <a:latin typeface="Arial"/>
                <a:ea typeface="Arial"/>
                <a:cs typeface="Arial"/>
                <a:sym typeface="Arial"/>
              </a:rPr>
              <a:t>Social Activities</a:t>
            </a:r>
            <a:endParaRPr/>
          </a:p>
          <a:p>
            <a:pPr indent="-342900" lvl="0" marL="342900" rtl="0" algn="l">
              <a:spcBef>
                <a:spcPts val="481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Char char="▪"/>
            </a:pPr>
            <a:r>
              <a:rPr lang="en-US" sz="2600">
                <a:latin typeface="Arial"/>
                <a:ea typeface="Arial"/>
                <a:cs typeface="Arial"/>
                <a:sym typeface="Arial"/>
              </a:rPr>
              <a:t>Work in small groups (to avoid isolation and to assist communication).</a:t>
            </a:r>
            <a:endParaRPr/>
          </a:p>
          <a:p>
            <a:pPr indent="-342900" lvl="0" marL="342900" rtl="0" algn="l">
              <a:spcBef>
                <a:spcPts val="481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600">
                <a:latin typeface="Arial"/>
                <a:ea typeface="Arial"/>
                <a:cs typeface="Arial"/>
                <a:sym typeface="Arial"/>
              </a:rPr>
              <a:t>Positive and purposeful.</a:t>
            </a:r>
            <a:endParaRPr/>
          </a:p>
          <a:p>
            <a:pPr indent="-342900" lvl="0" marL="342900" rtl="0" algn="l">
              <a:spcBef>
                <a:spcPts val="481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600">
                <a:latin typeface="Arial"/>
                <a:ea typeface="Arial"/>
                <a:cs typeface="Arial"/>
                <a:sym typeface="Arial"/>
              </a:rPr>
              <a:t>Familiar and interesting  activities.</a:t>
            </a:r>
            <a:endParaRPr sz="2600"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rtl="0" algn="l">
              <a:spcBef>
                <a:spcPts val="481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600">
                <a:latin typeface="Arial"/>
                <a:ea typeface="Arial"/>
                <a:cs typeface="Arial"/>
                <a:sym typeface="Arial"/>
              </a:rPr>
              <a:t>A wide variety of stimuli in the form of colour, sound and touch. </a:t>
            </a:r>
            <a:endParaRPr/>
          </a:p>
          <a:p>
            <a:pPr indent="-342900" lvl="0" marL="342900" rtl="0" algn="l">
              <a:spcBef>
                <a:spcPts val="481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600">
                <a:latin typeface="Arial"/>
                <a:ea typeface="Arial"/>
                <a:cs typeface="Arial"/>
                <a:sym typeface="Arial"/>
              </a:rPr>
              <a:t>The therapist should work within the concentration span of the patient. </a:t>
            </a:r>
            <a:endParaRPr/>
          </a:p>
          <a:p>
            <a:pPr indent="-342900" lvl="0" marL="342900" rtl="0" algn="l">
              <a:spcBef>
                <a:spcPts val="481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600">
                <a:latin typeface="Arial"/>
                <a:ea typeface="Arial"/>
                <a:cs typeface="Arial"/>
                <a:sym typeface="Arial"/>
              </a:rPr>
              <a:t>Maintain social contact through: </a:t>
            </a:r>
            <a:endParaRPr sz="2600">
              <a:latin typeface="Arial"/>
              <a:ea typeface="Arial"/>
              <a:cs typeface="Arial"/>
              <a:sym typeface="Arial"/>
            </a:endParaRPr>
          </a:p>
          <a:p>
            <a:pPr indent="-228600" lvl="2" marL="1143000" rtl="0" algn="l">
              <a:spcBef>
                <a:spcPts val="481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600">
                <a:latin typeface="Arial"/>
                <a:ea typeface="Arial"/>
                <a:cs typeface="Arial"/>
                <a:sym typeface="Arial"/>
              </a:rPr>
              <a:t>Hobbies		</a:t>
            </a:r>
            <a:endParaRPr/>
          </a:p>
          <a:p>
            <a:pPr indent="-228600" lvl="2" marL="1143000" rtl="0" algn="l">
              <a:spcBef>
                <a:spcPts val="481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600">
                <a:latin typeface="Arial"/>
                <a:ea typeface="Arial"/>
                <a:cs typeface="Arial"/>
                <a:sym typeface="Arial"/>
              </a:rPr>
              <a:t>Pastimes. </a:t>
            </a:r>
            <a:endParaRPr/>
          </a:p>
          <a:p>
            <a:pPr indent="-228600" lvl="2" marL="1143000" rtl="0" algn="l">
              <a:spcBef>
                <a:spcPts val="481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600">
                <a:latin typeface="Arial"/>
                <a:ea typeface="Arial"/>
                <a:cs typeface="Arial"/>
                <a:sym typeface="Arial"/>
              </a:rPr>
              <a:t>Visits. </a:t>
            </a:r>
            <a:endParaRPr/>
          </a:p>
          <a:p>
            <a:pPr indent="-228600" lvl="2" marL="1143000" rtl="0" algn="l">
              <a:spcBef>
                <a:spcPts val="481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600">
                <a:latin typeface="Arial"/>
                <a:ea typeface="Arial"/>
                <a:cs typeface="Arial"/>
                <a:sym typeface="Arial"/>
              </a:rPr>
              <a:t>Outings.</a:t>
            </a:r>
            <a:endParaRPr/>
          </a:p>
          <a:p>
            <a:pPr indent="-201930" lvl="0" marL="342900" rtl="0" algn="l">
              <a:spcBef>
                <a:spcPts val="444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>
              <a:latin typeface="Verdana"/>
              <a:ea typeface="Verdana"/>
              <a:cs typeface="Verdana"/>
              <a:sym typeface="Verdana"/>
            </a:endParaRPr>
          </a:p>
          <a:p>
            <a:pPr indent="-201930" lvl="0" marL="342900" rtl="0" algn="l">
              <a:spcBef>
                <a:spcPts val="444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>
              <a:latin typeface="Verdana"/>
              <a:ea typeface="Verdana"/>
              <a:cs typeface="Verdana"/>
              <a:sym typeface="Verdana"/>
            </a:endParaRPr>
          </a:p>
          <a:p>
            <a:pPr indent="-201930" lvl="0" marL="342900" rtl="0" algn="l">
              <a:spcBef>
                <a:spcPts val="444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</p:txBody>
      </p:sp>
      <p:pic>
        <p:nvPicPr>
          <p:cNvPr descr="8CATBX86KCA5OXBHUCAI8Q1FVCACHCEMZCAUKVY94CA24VQM4CAA45627CAPQTUGTCADEH0VPCATI9SR3CAPK6MY8CACQ1CJJCAXUSFMLCAI9IY36CA802GMNCALR7QDCCAU2L946CABNV85NCA1F4JMQ.jpg" id="386" name="Google Shape;386;p36"/>
          <p:cNvPicPr preferRelativeResize="0"/>
          <p:nvPr>
            <p:ph idx="4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00694" y="500062"/>
            <a:ext cx="3357556" cy="278606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CAM1ZWVECA3W7KC6CAENXOM8CAL4SXC3CAX6DNK9CA9AMU9HCANL9Q0MCA1MPV9LCAUHW3N6CAZKUV2GCA1GAP89CA4K1IFKCAQZL4LKCAU97G41CA180R00CAEY5WPICAKJGA12CA401DSGCA37VRR2.jpg" id="387" name="Google Shape;387;p3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572132" y="3643313"/>
            <a:ext cx="3357556" cy="27860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37"/>
          <p:cNvSpPr txBox="1"/>
          <p:nvPr>
            <p:ph type="title"/>
          </p:nvPr>
        </p:nvSpPr>
        <p:spPr>
          <a:xfrm>
            <a:off x="457200" y="274638"/>
            <a:ext cx="8229600" cy="106613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Social Participation</a:t>
            </a:r>
            <a:endParaRPr/>
          </a:p>
        </p:txBody>
      </p:sp>
      <p:sp>
        <p:nvSpPr>
          <p:cNvPr id="393" name="Google Shape;393;p37"/>
          <p:cNvSpPr txBox="1"/>
          <p:nvPr>
            <p:ph idx="1" type="body"/>
          </p:nvPr>
        </p:nvSpPr>
        <p:spPr>
          <a:xfrm>
            <a:off x="457200" y="1484784"/>
            <a:ext cx="8229600" cy="46413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This include participating in community activities.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The OTS will make sure that people with mental health issues participate and access to services in the society with an aim to curb stigma and discrimination.</a:t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38"/>
          <p:cNvSpPr txBox="1"/>
          <p:nvPr>
            <p:ph type="title"/>
          </p:nvPr>
        </p:nvSpPr>
        <p:spPr>
          <a:xfrm>
            <a:off x="457200" y="274638"/>
            <a:ext cx="8229600" cy="9941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Leisure Activities</a:t>
            </a:r>
            <a:endParaRPr/>
          </a:p>
        </p:txBody>
      </p:sp>
      <p:sp>
        <p:nvSpPr>
          <p:cNvPr id="399" name="Google Shape;399;p38"/>
          <p:cNvSpPr txBox="1"/>
          <p:nvPr>
            <p:ph idx="1" type="body"/>
          </p:nvPr>
        </p:nvSpPr>
        <p:spPr>
          <a:xfrm>
            <a:off x="457200" y="1484784"/>
            <a:ext cx="8229600" cy="46413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People who suffer mental illness have less opportunities to participate in their leisure activities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OTS will facilitate their participation by engaging them in those activities.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Leisure activities gives one a moment of relaxation, fun and its way to exercise</a:t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39"/>
          <p:cNvSpPr txBox="1"/>
          <p:nvPr>
            <p:ph type="title"/>
          </p:nvPr>
        </p:nvSpPr>
        <p:spPr>
          <a:xfrm>
            <a:off x="457200" y="274638"/>
            <a:ext cx="8229600" cy="7969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latin typeface="Arial"/>
                <a:ea typeface="Arial"/>
                <a:cs typeface="Arial"/>
                <a:sym typeface="Arial"/>
              </a:rPr>
              <a:t>WORK</a:t>
            </a:r>
            <a:endParaRPr/>
          </a:p>
        </p:txBody>
      </p:sp>
      <p:sp>
        <p:nvSpPr>
          <p:cNvPr id="405" name="Google Shape;405;p39"/>
          <p:cNvSpPr txBox="1"/>
          <p:nvPr>
            <p:ph idx="1" type="body"/>
          </p:nvPr>
        </p:nvSpPr>
        <p:spPr>
          <a:xfrm>
            <a:off x="457200" y="1214438"/>
            <a:ext cx="4614866" cy="50720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0000" lnSpcReduction="20000"/>
          </a:bodyPr>
          <a:lstStyle/>
          <a:p>
            <a:pPr indent="-342900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4600">
                <a:latin typeface="Arial"/>
                <a:ea typeface="Arial"/>
                <a:cs typeface="Arial"/>
                <a:sym typeface="Arial"/>
              </a:rPr>
              <a:t>Part-time work.  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644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4600">
                <a:latin typeface="Arial"/>
                <a:ea typeface="Arial"/>
                <a:cs typeface="Arial"/>
                <a:sym typeface="Arial"/>
              </a:rPr>
              <a:t>less responsibility at work may be considered. </a:t>
            </a:r>
            <a:endParaRPr/>
          </a:p>
          <a:p>
            <a:pPr indent="-138430" lvl="0" marL="342900" rtl="0" algn="l">
              <a:lnSpc>
                <a:spcPct val="90000"/>
              </a:lnSpc>
              <a:spcBef>
                <a:spcPts val="644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4600">
              <a:latin typeface="Arial"/>
              <a:ea typeface="Arial"/>
              <a:cs typeface="Arial"/>
              <a:sym typeface="Arial"/>
            </a:endParaRPr>
          </a:p>
          <a:p>
            <a:pPr indent="-209550" lvl="0" marL="342900" rtl="0" algn="l">
              <a:lnSpc>
                <a:spcPct val="90000"/>
              </a:lnSpc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sz="3000">
              <a:latin typeface="Arial"/>
              <a:ea typeface="Arial"/>
              <a:cs typeface="Arial"/>
              <a:sym typeface="Arial"/>
            </a:endParaRPr>
          </a:p>
          <a:p>
            <a:pPr indent="-209550" lvl="0" marL="342900" rtl="0" algn="l">
              <a:lnSpc>
                <a:spcPct val="90000"/>
              </a:lnSpc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sz="3000">
              <a:latin typeface="Arial"/>
              <a:ea typeface="Arial"/>
              <a:cs typeface="Arial"/>
              <a:sym typeface="Arial"/>
            </a:endParaRPr>
          </a:p>
          <a:p>
            <a:pPr indent="-209550" lvl="0" marL="342900" rtl="0" algn="l">
              <a:lnSpc>
                <a:spcPct val="90000"/>
              </a:lnSpc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sz="3000">
              <a:latin typeface="Arial"/>
              <a:ea typeface="Arial"/>
              <a:cs typeface="Arial"/>
              <a:sym typeface="Arial"/>
            </a:endParaRPr>
          </a:p>
          <a:p>
            <a:pPr indent="-209550" lvl="0" marL="342900" rtl="0" algn="l">
              <a:lnSpc>
                <a:spcPct val="90000"/>
              </a:lnSpc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sz="3000"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rtl="0" algn="l">
              <a:lnSpc>
                <a:spcPct val="90000"/>
              </a:lnSpc>
              <a:spcBef>
                <a:spcPts val="574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4100">
                <a:latin typeface="Arial"/>
                <a:ea typeface="Arial"/>
                <a:cs typeface="Arial"/>
                <a:sym typeface="Arial"/>
              </a:rPr>
              <a:t>It is unwise for the patient to persist with work to the point where he becomes exhausted and possibly unsafe. </a:t>
            </a:r>
            <a:endParaRPr/>
          </a:p>
          <a:p>
            <a:pPr indent="-160655" lvl="0" marL="342900" rtl="0" algn="l">
              <a:spcBef>
                <a:spcPts val="574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4100"/>
          </a:p>
        </p:txBody>
      </p:sp>
      <p:pic>
        <p:nvPicPr>
          <p:cNvPr descr="7CAEPXKIXCA7I3G7YCAI98MAHCA7T9WSYCAQP60KXCA8KGRKXCA9W07J2CAHZQ6QOCAGH6MYZCADNOBJZCAPA099OCA61KD5ZCAKSMLD8CABNGWW5CAI6ZJWHCAG709VCCAHOU35DCAC2MPQXCAW2C5VI.jpg" id="406" name="Google Shape;406;p39"/>
          <p:cNvPicPr preferRelativeResize="0"/>
          <p:nvPr>
            <p:ph idx="2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00694" y="3395662"/>
            <a:ext cx="3143271" cy="346233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3CAM33OI5CAILC3KPCAOUZA3MCAQTEEZCCATP6Q00CA9OLVMDCACBD3YVCA6PMO4PCAI874ZVCAAUUEJHCASA4ARJCA6B404CCAY02DV4CAQ0V4BOCAGPV0MTCA4ONTQGCASJC770CAGZ29OUCA2AYEW8.jpg" id="407" name="Google Shape;407;p3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072066" y="1143000"/>
            <a:ext cx="3571900" cy="2000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4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Empowerment</a:t>
            </a:r>
            <a:endParaRPr/>
          </a:p>
        </p:txBody>
      </p:sp>
      <p:sp>
        <p:nvSpPr>
          <p:cNvPr id="413" name="Google Shape;413;p40"/>
          <p:cNvSpPr txBox="1"/>
          <p:nvPr>
            <p:ph idx="1" type="body"/>
          </p:nvPr>
        </p:nvSpPr>
        <p:spPr>
          <a:xfrm>
            <a:off x="457200" y="1417638"/>
            <a:ext cx="8229600" cy="47085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This include school, vocational placement, livelihood opportunities, work and IGAS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People with mental health problems have minimal opportunities for empowerment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OTS will assess and place them in the appropriate field.</a:t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41"/>
          <p:cNvSpPr txBox="1"/>
          <p:nvPr>
            <p:ph type="title"/>
          </p:nvPr>
        </p:nvSpPr>
        <p:spPr>
          <a:xfrm>
            <a:off x="457200" y="274638"/>
            <a:ext cx="8229600" cy="85010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Support groups</a:t>
            </a:r>
            <a:endParaRPr/>
          </a:p>
        </p:txBody>
      </p:sp>
      <p:sp>
        <p:nvSpPr>
          <p:cNvPr id="419" name="Google Shape;419;p41"/>
          <p:cNvSpPr txBox="1"/>
          <p:nvPr>
            <p:ph idx="1" type="body"/>
          </p:nvPr>
        </p:nvSpPr>
        <p:spPr>
          <a:xfrm>
            <a:off x="457200" y="1196752"/>
            <a:ext cx="8229600" cy="54726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These are groups comprising of people with mental health problems  who come together for a purposeful meaning, also people without mental health problems are included in these groups. 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These groups are meant for sharing experiences and social interaction.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The OT provides the dynamics of forming and conducting the sessions of these groups.</a:t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42"/>
          <p:cNvSpPr txBox="1"/>
          <p:nvPr>
            <p:ph type="title"/>
          </p:nvPr>
        </p:nvSpPr>
        <p:spPr>
          <a:xfrm>
            <a:off x="457200" y="274638"/>
            <a:ext cx="7467600" cy="6540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latin typeface="Arial"/>
                <a:ea typeface="Arial"/>
                <a:cs typeface="Arial"/>
                <a:sym typeface="Arial"/>
              </a:rPr>
              <a:t>Summary</a:t>
            </a:r>
            <a:endParaRPr/>
          </a:p>
        </p:txBody>
      </p:sp>
      <p:sp>
        <p:nvSpPr>
          <p:cNvPr id="425" name="Google Shape;425;p42"/>
          <p:cNvSpPr txBox="1"/>
          <p:nvPr>
            <p:ph idx="1" type="body"/>
          </p:nvPr>
        </p:nvSpPr>
        <p:spPr>
          <a:xfrm>
            <a:off x="642938" y="928688"/>
            <a:ext cx="7572375" cy="5812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Mental illness is the leading cause of disability in the world (Scheinholtz, 2010). 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It can significantly impact an individual's ability to engage in daily life activities that are meaningful and lead to productive daily routines.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Occupational therapy is a profession vital to helping individuals with mental illness develop the skills needed to live life to its fullest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43"/>
          <p:cNvSpPr txBox="1"/>
          <p:nvPr>
            <p:ph idx="1" type="body"/>
          </p:nvPr>
        </p:nvSpPr>
        <p:spPr>
          <a:xfrm>
            <a:off x="785813" y="714375"/>
            <a:ext cx="7500937" cy="5759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OT is an active method of treatment in which the individual through the use of his/her hands influences his/her health.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The Occupational therapist plays two roles i.e. assessment and rehabilitation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Through development of skills the patient is able to live a full and independent life within the community.</a:t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None/>
            </a:pPr>
            <a:r>
              <a:t/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44"/>
          <p:cNvSpPr txBox="1"/>
          <p:nvPr>
            <p:ph type="title"/>
          </p:nvPr>
        </p:nvSpPr>
        <p:spPr>
          <a:xfrm>
            <a:off x="395536" y="332656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latin typeface="Arial"/>
                <a:ea typeface="Arial"/>
                <a:cs typeface="Arial"/>
                <a:sym typeface="Arial"/>
              </a:rPr>
              <a:t>Questions?</a:t>
            </a:r>
            <a:endParaRPr/>
          </a:p>
        </p:txBody>
      </p:sp>
      <p:pic>
        <p:nvPicPr>
          <p:cNvPr descr="j0288870" id="436" name="Google Shape;436;p44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86336" y="1844824"/>
            <a:ext cx="3048000" cy="4343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45"/>
          <p:cNvSpPr txBox="1"/>
          <p:nvPr>
            <p:ph type="title"/>
          </p:nvPr>
        </p:nvSpPr>
        <p:spPr>
          <a:xfrm>
            <a:off x="1219200" y="1371600"/>
            <a:ext cx="6705600" cy="320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latin typeface="Arial"/>
                <a:ea typeface="Arial"/>
                <a:cs typeface="Arial"/>
                <a:sym typeface="Arial"/>
              </a:rPr>
              <a:t>Dr. Teresia Mutavi</a:t>
            </a:r>
            <a:br>
              <a:rPr b="1" lang="en-US" sz="3600">
                <a:latin typeface="Arial"/>
                <a:ea typeface="Arial"/>
                <a:cs typeface="Arial"/>
                <a:sym typeface="Arial"/>
              </a:rPr>
            </a:br>
            <a:r>
              <a:rPr b="1" lang="en-US" sz="3600">
                <a:latin typeface="Arial"/>
                <a:ea typeface="Arial"/>
                <a:cs typeface="Arial"/>
                <a:sym typeface="Arial"/>
              </a:rPr>
              <a:t>Lecturer, department of Psychiatry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2011-09-25T07:39:54Z</dcterms:created>
  <dc:creator>uon</dc:creator>
</cp:coreProperties>
</file>