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9" r:id="rId3"/>
    <p:sldId id="260" r:id="rId4"/>
    <p:sldId id="261" r:id="rId5"/>
    <p:sldId id="263" r:id="rId6"/>
    <p:sldId id="265" r:id="rId7"/>
    <p:sldId id="266" r:id="rId8"/>
    <p:sldId id="267" r:id="rId9"/>
    <p:sldId id="268" r:id="rId10"/>
    <p:sldId id="264" r:id="rId11"/>
    <p:sldId id="270" r:id="rId12"/>
    <p:sldId id="271" r:id="rId13"/>
    <p:sldId id="272" r:id="rId14"/>
    <p:sldId id="273" r:id="rId15"/>
    <p:sldId id="274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185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53672B-CF24-4D3B-91B3-5EAA22CCBE3F}" type="datetimeFigureOut">
              <a:rPr lang="en-US" smtClean="0"/>
              <a:pPr/>
              <a:t>4/22/2020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509755-CF55-4BF9-9538-147A97CCFFF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026FC6F-C8D2-40D0-845E-49643B4458C1}" type="slidenum">
              <a:rPr lang="hu-HU"/>
              <a:pPr/>
              <a:t>2</a:t>
            </a:fld>
            <a:endParaRPr lang="hu-HU"/>
          </a:p>
        </p:txBody>
      </p:sp>
      <p:sp>
        <p:nvSpPr>
          <p:cNvPr id="7782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782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B778ACB-F1C7-41B8-A5A1-C815B144DBC2}" type="slidenum">
              <a:rPr lang="hu-HU"/>
              <a:pPr/>
              <a:t>3</a:t>
            </a:fld>
            <a:endParaRPr lang="hu-HU"/>
          </a:p>
        </p:txBody>
      </p:sp>
      <p:sp>
        <p:nvSpPr>
          <p:cNvPr id="7884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F8B3EE2-D7D4-4FC0-BC65-9F740C42349A}" type="slidenum">
              <a:rPr lang="hu-HU"/>
              <a:pPr/>
              <a:t>5</a:t>
            </a:fld>
            <a:endParaRPr lang="hu-HU"/>
          </a:p>
        </p:txBody>
      </p:sp>
      <p:sp>
        <p:nvSpPr>
          <p:cNvPr id="7987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987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44ED527-A001-4344-9EC9-49CC318A40B0}" type="slidenum">
              <a:rPr lang="hu-HU"/>
              <a:pPr/>
              <a:t>6</a:t>
            </a:fld>
            <a:endParaRPr lang="hu-HU"/>
          </a:p>
        </p:txBody>
      </p:sp>
      <p:sp>
        <p:nvSpPr>
          <p:cNvPr id="152578" name="Rectangle 2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52579" name="Rectangle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208463"/>
          </a:xfrm>
          <a:noFill/>
          <a:ln/>
        </p:spPr>
        <p:txBody>
          <a:bodyPr wrap="none" anchor="ctr"/>
          <a:lstStyle/>
          <a:p>
            <a:endParaRPr lang="hu-H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F4ADA23-C872-426D-BDF7-4F0D2FC44635}" type="slidenum">
              <a:rPr lang="hu-HU"/>
              <a:pPr/>
              <a:t>7</a:t>
            </a:fld>
            <a:endParaRPr lang="hu-HU"/>
          </a:p>
        </p:txBody>
      </p:sp>
      <p:sp>
        <p:nvSpPr>
          <p:cNvPr id="154626" name="Rectangle 2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54627" name="Rectangle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208463"/>
          </a:xfrm>
          <a:noFill/>
          <a:ln/>
        </p:spPr>
        <p:txBody>
          <a:bodyPr wrap="none" anchor="ctr"/>
          <a:lstStyle/>
          <a:p>
            <a:endParaRPr lang="hu-H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96D1E24-108F-41EC-BCBC-9EE5425D2ADE}" type="slidenum">
              <a:rPr lang="hu-HU"/>
              <a:pPr/>
              <a:t>8</a:t>
            </a:fld>
            <a:endParaRPr lang="hu-HU"/>
          </a:p>
        </p:txBody>
      </p:sp>
      <p:sp>
        <p:nvSpPr>
          <p:cNvPr id="162818" name="Rectangle 2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62819" name="Rectangle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208463"/>
          </a:xfrm>
          <a:noFill/>
          <a:ln/>
        </p:spPr>
        <p:txBody>
          <a:bodyPr wrap="none" anchor="ctr"/>
          <a:lstStyle/>
          <a:p>
            <a:endParaRPr lang="hu-H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4C86687-B8B9-4804-AD49-4C28B0B0BEDD}" type="slidenum">
              <a:rPr lang="hu-HU"/>
              <a:pPr/>
              <a:t>9</a:t>
            </a:fld>
            <a:endParaRPr lang="hu-HU"/>
          </a:p>
        </p:txBody>
      </p:sp>
      <p:sp>
        <p:nvSpPr>
          <p:cNvPr id="175106" name="Rectangle 2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75107" name="Rectangle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208463"/>
          </a:xfrm>
          <a:noFill/>
          <a:ln/>
        </p:spPr>
        <p:txBody>
          <a:bodyPr wrap="none" anchor="ctr"/>
          <a:lstStyle/>
          <a:p>
            <a:endParaRPr lang="hu-H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6C67CE4-BBC2-4D3F-AB60-6E86AC947036}" type="slidenum">
              <a:rPr lang="hu-HU"/>
              <a:pPr/>
              <a:t>10</a:t>
            </a:fld>
            <a:endParaRPr lang="hu-HU"/>
          </a:p>
        </p:txBody>
      </p:sp>
      <p:sp>
        <p:nvSpPr>
          <p:cNvPr id="8396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397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232AECD-A9D4-447B-A8A3-E8A65C3580BB}" type="slidenum">
              <a:rPr lang="hu-HU"/>
              <a:pPr/>
              <a:t>12</a:t>
            </a:fld>
            <a:endParaRPr lang="hu-HU"/>
          </a:p>
        </p:txBody>
      </p:sp>
      <p:sp>
        <p:nvSpPr>
          <p:cNvPr id="8601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601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BB077ED-CB16-4D07-A63E-264F991A5DF8}" type="slidenum">
              <a:rPr lang="hu-HU"/>
              <a:pPr/>
              <a:t>14</a:t>
            </a:fld>
            <a:endParaRPr lang="hu-HU"/>
          </a:p>
        </p:txBody>
      </p:sp>
      <p:sp>
        <p:nvSpPr>
          <p:cNvPr id="11161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161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3303801-8C4D-40A9-9C11-883048C668D7}" type="slidenum">
              <a:rPr lang="hu-HU"/>
              <a:pPr/>
              <a:t>15</a:t>
            </a:fld>
            <a:endParaRPr lang="hu-HU"/>
          </a:p>
        </p:txBody>
      </p:sp>
      <p:sp>
        <p:nvSpPr>
          <p:cNvPr id="14643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643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D27A0-822E-4B53-A9B9-B6C61CD451D6}" type="datetime1">
              <a:rPr lang="en-US" smtClean="0"/>
              <a:pPr/>
              <a:t>4/22/2020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E4C63-1064-424F-8A0A-F75165DEE5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60689-9487-43A5-A279-2BB889859BA3}" type="datetime1">
              <a:rPr lang="en-US" smtClean="0"/>
              <a:pPr/>
              <a:t>4/22/2020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E4C63-1064-424F-8A0A-F75165DEE5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A446D-616A-49BD-BDEA-CCFB0D126D44}" type="datetime1">
              <a:rPr lang="en-US" smtClean="0"/>
              <a:pPr/>
              <a:t>4/22/2020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E4C63-1064-424F-8A0A-F75165DEE5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8E1EE9-7662-41DB-918A-E198AD14D31D}" type="datetime1">
              <a:rPr lang="en-US" smtClean="0"/>
              <a:pPr/>
              <a:t>4/22/2020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E4C63-1064-424F-8A0A-F75165DEE5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B099F-2414-482C-A43E-83E5A129399B}" type="datetime1">
              <a:rPr lang="en-US" smtClean="0"/>
              <a:pPr/>
              <a:t>4/22/2020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E4C63-1064-424F-8A0A-F75165DEE5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31007-BDE0-4C0E-86BD-534C2E7278C5}" type="datetime1">
              <a:rPr lang="en-US" smtClean="0"/>
              <a:pPr/>
              <a:t>4/22/2020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E4C63-1064-424F-8A0A-F75165DEE5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EC0A8-F501-4496-B535-CA2262919F7B}" type="datetime1">
              <a:rPr lang="en-US" smtClean="0"/>
              <a:pPr/>
              <a:t>4/22/2020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E4C63-1064-424F-8A0A-F75165DEE5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B4F49-AD44-4B2D-BF25-026AB7F66209}" type="datetime1">
              <a:rPr lang="en-US" smtClean="0"/>
              <a:pPr/>
              <a:t>4/22/2020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E4C63-1064-424F-8A0A-F75165DEE5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10FC0-A787-471E-AECF-FEDA7A09C087}" type="datetime1">
              <a:rPr lang="en-US" smtClean="0"/>
              <a:pPr/>
              <a:t>4/22/2020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E4C63-1064-424F-8A0A-F75165DEE5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6A6B7-22BD-42B2-8685-44C0F8CC24A2}" type="datetime1">
              <a:rPr lang="en-US" smtClean="0"/>
              <a:pPr/>
              <a:t>4/22/2020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E4C63-1064-424F-8A0A-F75165DEE5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C363F-70AF-4BFE-AB3D-E255AED2A574}" type="datetime1">
              <a:rPr lang="en-US" smtClean="0"/>
              <a:pPr/>
              <a:t>4/22/2020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E4C63-1064-424F-8A0A-F75165DEE5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01FB8B1E-A922-4A24-835F-F71219214541}" type="slidenum">
              <a:rPr lang="hu-HU"/>
              <a:pPr/>
              <a:t>‹#›</a:t>
            </a:fld>
            <a:endParaRPr lang="hu-H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2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A2D30DC6-93F4-4A08-94E3-37DD27C593E4}" type="datetime1">
              <a:rPr lang="en-US" smtClean="0"/>
              <a:pPr/>
              <a:t>4/22/2020</a:t>
            </a:fld>
            <a:endParaRPr lang="hu-H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3072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4A1CE9B1-E29B-4BCA-A29A-FB57D3B4AA01}" type="slidenum">
              <a:rPr lang="hu-HU"/>
              <a:pPr/>
              <a:t>‹#›</a:t>
            </a:fld>
            <a:endParaRPr lang="hu-HU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1CEC304F-0A07-48D6-89F5-9EE5587563CA}" type="datetime1">
              <a:rPr lang="en-US" smtClean="0"/>
              <a:pPr/>
              <a:t>4/22/2020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58D202-F9AC-4714-9AED-CFA45D0B3AF2}" type="datetime1">
              <a:rPr lang="en-US" smtClean="0"/>
              <a:pPr/>
              <a:t>4/22/2020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BE4C63-1064-424F-8A0A-F75165DEE5C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/>
              <a:t>Consultation liaison psychiatry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 PIUS KIGAMWA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E4C63-1064-424F-8A0A-F75165DEE5C5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320675"/>
            <a:ext cx="8231188" cy="1054100"/>
          </a:xfrm>
          <a:ln/>
        </p:spPr>
        <p:txBody>
          <a:bodyPr lIns="90000" tIns="46800" rIns="90000" bIns="46800" anchorCtr="0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/>
              <a:t>Definition</a:t>
            </a:r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31188" cy="4532313"/>
          </a:xfrm>
          <a:ln/>
        </p:spPr>
        <p:txBody>
          <a:bodyPr lIns="90000" tIns="46800" rIns="90000" bIns="46800"/>
          <a:lstStyle/>
          <a:p>
            <a:pPr marL="341313" indent="-341313">
              <a:buClr>
                <a:srgbClr val="FFCC00"/>
              </a:buClr>
              <a:buFont typeface="Wingdings" pitchFamily="2" charset="2"/>
              <a:buChar char="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dirty="0"/>
              <a:t>Consultation-Liaison Psychiatry is a sub-specialty of psychiatry that incorporates clinical service, teaching, and research at the borderland of psychiatry and medicine.</a:t>
            </a:r>
          </a:p>
          <a:p>
            <a:pPr marL="341313" indent="-341313">
              <a:buClrTx/>
              <a:buSzTx/>
              <a:buFontTx/>
              <a:buChar char=" 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dirty="0"/>
              <a:t>   (Lipowski, 1983)</a:t>
            </a:r>
          </a:p>
          <a:p>
            <a:pPr marL="341313" indent="-341313">
              <a:buClrTx/>
              <a:buSzTx/>
              <a:buFontTx/>
              <a:buChar char="肘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US" dirty="0"/>
          </a:p>
          <a:p>
            <a:pPr marL="341313" indent="-341313">
              <a:buClrTx/>
              <a:buSzTx/>
              <a:buFontTx/>
              <a:buChar char="흀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E4C63-1064-424F-8A0A-F75165DEE5C5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320675"/>
            <a:ext cx="8231188" cy="1054100"/>
          </a:xfrm>
          <a:ln/>
        </p:spPr>
        <p:txBody>
          <a:bodyPr lIns="90000" tIns="46800" rIns="90000" bIns="46800" anchorCtr="0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800"/>
              <a:t>What is consultation-liaison psychiatry?</a:t>
            </a:r>
          </a:p>
        </p:txBody>
      </p:sp>
      <p:sp>
        <p:nvSpPr>
          <p:cNvPr id="614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773238"/>
            <a:ext cx="8229600" cy="4824412"/>
          </a:xfrm>
          <a:ln/>
        </p:spPr>
        <p:txBody>
          <a:bodyPr lIns="90000" tIns="46800" rIns="90000" bIns="46800">
            <a:normAutofit/>
          </a:bodyPr>
          <a:lstStyle/>
          <a:p>
            <a:pPr marL="341313" indent="-341313">
              <a:lnSpc>
                <a:spcPct val="80000"/>
              </a:lnSpc>
              <a:spcBef>
                <a:spcPts val="600"/>
              </a:spcBef>
              <a:buClr>
                <a:srgbClr val="FFCC00"/>
              </a:buClr>
              <a:buFont typeface="Wingdings" pitchFamily="2" charset="2"/>
              <a:buChar char="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hu-HU" sz="2800" b="1" dirty="0"/>
              <a:t>Liaison psychiatry</a:t>
            </a:r>
            <a:r>
              <a:rPr lang="hu-HU" sz="2800" dirty="0"/>
              <a:t>, also known as </a:t>
            </a:r>
            <a:r>
              <a:rPr lang="hu-HU" sz="2800" b="1" dirty="0"/>
              <a:t>consultative psychiatry</a:t>
            </a:r>
            <a:r>
              <a:rPr lang="hu-HU" sz="2800" dirty="0"/>
              <a:t> or </a:t>
            </a:r>
            <a:r>
              <a:rPr lang="hu-HU" sz="2800" b="1" dirty="0"/>
              <a:t>consultation-liaison psychiatry</a:t>
            </a:r>
            <a:r>
              <a:rPr lang="hu-HU" sz="2800" dirty="0"/>
              <a:t> (also, </a:t>
            </a:r>
            <a:r>
              <a:rPr lang="hu-HU" sz="2800" b="1" dirty="0"/>
              <a:t>psychosomatic medicine</a:t>
            </a:r>
            <a:r>
              <a:rPr lang="hu-HU" sz="2800" dirty="0"/>
              <a:t>) is the branch of psychiatry that </a:t>
            </a:r>
            <a:r>
              <a:rPr lang="hu-HU" sz="2800" b="1" dirty="0"/>
              <a:t>specialises in the interface between other medical specialties and psychiatry</a:t>
            </a:r>
            <a:r>
              <a:rPr lang="hu-HU" sz="2800" dirty="0"/>
              <a:t>, usually taking place in a </a:t>
            </a:r>
            <a:r>
              <a:rPr lang="hu-HU" sz="2800" b="1" dirty="0"/>
              <a:t>hospital or medical setting</a:t>
            </a:r>
            <a:r>
              <a:rPr lang="hu-HU" sz="2800" dirty="0"/>
              <a:t>.</a:t>
            </a:r>
            <a:endParaRPr lang="en-US" sz="2800" dirty="0"/>
          </a:p>
          <a:p>
            <a:pPr marL="341313" indent="-341313">
              <a:lnSpc>
                <a:spcPct val="80000"/>
              </a:lnSpc>
              <a:spcBef>
                <a:spcPts val="600"/>
              </a:spcBef>
              <a:buClr>
                <a:srgbClr val="FFCC00"/>
              </a:buClr>
              <a:buFont typeface="Wingdings" pitchFamily="2" charset="2"/>
              <a:buChar char="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hu-HU" sz="2800" dirty="0"/>
              <a:t> "Consults" are called when the primary care team has questions about a patient's mental health, or how that </a:t>
            </a:r>
            <a:r>
              <a:rPr lang="hu-HU" sz="2800" b="1" dirty="0"/>
              <a:t>patient's mental health is affecting his or her care and treatment</a:t>
            </a:r>
            <a:r>
              <a:rPr lang="hu-HU" sz="2800" dirty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E4C63-1064-424F-8A0A-F75165DEE5C5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95400" y="990600"/>
            <a:ext cx="63246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hu-HU" sz="2800" dirty="0"/>
              <a:t>The psychiatric team works as a "liaison" between the medical team and the patient. </a:t>
            </a:r>
            <a:endParaRPr lang="en-US" sz="2800" dirty="0"/>
          </a:p>
          <a:p>
            <a:pPr>
              <a:buFont typeface="Arial" pitchFamily="34" charset="0"/>
              <a:buChar char="•"/>
            </a:pPr>
            <a:r>
              <a:rPr lang="hu-HU" sz="2800" b="1" dirty="0"/>
              <a:t>Issues that arise</a:t>
            </a:r>
            <a:r>
              <a:rPr lang="hu-HU" sz="2800" dirty="0"/>
              <a:t> include</a:t>
            </a:r>
            <a:endParaRPr lang="en-US" sz="2800" dirty="0"/>
          </a:p>
          <a:p>
            <a:pPr>
              <a:buFont typeface="Arial" pitchFamily="34" charset="0"/>
              <a:buChar char="•"/>
            </a:pPr>
            <a:r>
              <a:rPr lang="hu-HU" sz="2800" dirty="0"/>
              <a:t> capacity to consent to treatment</a:t>
            </a:r>
            <a:endParaRPr lang="en-US" sz="2800" dirty="0"/>
          </a:p>
          <a:p>
            <a:pPr>
              <a:buFont typeface="Arial" pitchFamily="34" charset="0"/>
              <a:buChar char="•"/>
            </a:pPr>
            <a:r>
              <a:rPr lang="hu-HU" sz="2800" dirty="0"/>
              <a:t>conflicts with the primary care team</a:t>
            </a:r>
            <a:endParaRPr lang="en-US" sz="2800" dirty="0"/>
          </a:p>
          <a:p>
            <a:pPr>
              <a:buFont typeface="Arial" pitchFamily="34" charset="0"/>
              <a:buChar char="•"/>
            </a:pPr>
            <a:r>
              <a:rPr lang="hu-HU" sz="2800" dirty="0"/>
              <a:t>intersection of problems in both physical and mental health</a:t>
            </a:r>
            <a:endParaRPr lang="en-US" sz="2800" dirty="0"/>
          </a:p>
          <a:p>
            <a:pPr>
              <a:buFont typeface="Arial" pitchFamily="34" charset="0"/>
              <a:buChar char="•"/>
            </a:pPr>
            <a:r>
              <a:rPr lang="hu-HU" sz="2800" dirty="0"/>
              <a:t>patients who may report physical symptoms as a result of a mental disorder</a:t>
            </a:r>
            <a:endParaRPr lang="en-US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E4C63-1064-424F-8A0A-F75165DEE5C5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320675"/>
            <a:ext cx="8231188" cy="1054100"/>
          </a:xfrm>
          <a:ln/>
        </p:spPr>
        <p:txBody>
          <a:bodyPr lIns="90000" tIns="46800" rIns="90000" bIns="46800" anchorCtr="0">
            <a:normAutofit fontScale="90000"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u-HU" sz="3800" b="1" dirty="0"/>
              <a:t>What is consultation-liaison psychiatry’s present position?</a:t>
            </a:r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844675"/>
            <a:ext cx="8229600" cy="4752975"/>
          </a:xfrm>
          <a:ln/>
        </p:spPr>
        <p:txBody>
          <a:bodyPr lIns="90000" tIns="46800" rIns="90000" bIns="46800"/>
          <a:lstStyle/>
          <a:p>
            <a:pPr marL="341313" indent="-341313">
              <a:lnSpc>
                <a:spcPct val="90000"/>
              </a:lnSpc>
              <a:spcBef>
                <a:spcPts val="700"/>
              </a:spcBef>
              <a:buClr>
                <a:srgbClr val="FFCC00"/>
              </a:buClr>
              <a:buFont typeface="Wingdings" pitchFamily="2" charset="2"/>
              <a:buChar char="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s-AR" sz="2800" dirty="0"/>
              <a:t>The American </a:t>
            </a:r>
            <a:r>
              <a:rPr lang="es-AR" sz="2800" dirty="0" err="1"/>
              <a:t>Board</a:t>
            </a:r>
            <a:r>
              <a:rPr lang="es-AR" sz="2800" dirty="0"/>
              <a:t> of Psychiatry and </a:t>
            </a:r>
            <a:r>
              <a:rPr lang="es-AR" sz="2800" dirty="0" err="1"/>
              <a:t>Neurology</a:t>
            </a:r>
            <a:r>
              <a:rPr lang="es-AR" sz="2800" dirty="0"/>
              <a:t>: </a:t>
            </a:r>
            <a:r>
              <a:rPr lang="es-AR" sz="2800" dirty="0" err="1"/>
              <a:t>recommended</a:t>
            </a:r>
            <a:r>
              <a:rPr lang="es-AR" sz="2800" dirty="0"/>
              <a:t> </a:t>
            </a:r>
            <a:r>
              <a:rPr lang="es-AR" sz="2800" dirty="0" err="1"/>
              <a:t>subspecialty</a:t>
            </a:r>
            <a:r>
              <a:rPr lang="es-AR" sz="2800" dirty="0"/>
              <a:t> </a:t>
            </a:r>
            <a:r>
              <a:rPr lang="es-AR" sz="2800" dirty="0" err="1"/>
              <a:t>for</a:t>
            </a:r>
            <a:r>
              <a:rPr lang="es-AR" sz="2800" dirty="0"/>
              <a:t> </a:t>
            </a:r>
            <a:r>
              <a:rPr lang="es-AR" sz="2800" dirty="0" err="1"/>
              <a:t>Consultation</a:t>
            </a:r>
            <a:r>
              <a:rPr lang="es-AR" sz="2800" dirty="0"/>
              <a:t>-Liaison Psychiatry </a:t>
            </a:r>
            <a:r>
              <a:rPr lang="es-AR" sz="2800" dirty="0" err="1"/>
              <a:t>renaming</a:t>
            </a:r>
            <a:r>
              <a:rPr lang="es-AR" sz="2800" dirty="0"/>
              <a:t>  </a:t>
            </a:r>
            <a:r>
              <a:rPr lang="es-AR" sz="2800" dirty="0" err="1"/>
              <a:t>it</a:t>
            </a:r>
            <a:r>
              <a:rPr lang="es-AR" sz="2800" dirty="0"/>
              <a:t> </a:t>
            </a:r>
            <a:r>
              <a:rPr lang="es-AR" sz="2800" dirty="0" err="1"/>
              <a:t>Psychosomatic</a:t>
            </a:r>
            <a:r>
              <a:rPr lang="es-AR" sz="2800" dirty="0"/>
              <a:t> Medicine</a:t>
            </a:r>
          </a:p>
          <a:p>
            <a:pPr marL="341313" indent="-341313">
              <a:lnSpc>
                <a:spcPct val="90000"/>
              </a:lnSpc>
              <a:spcBef>
                <a:spcPts val="700"/>
              </a:spcBef>
              <a:buClr>
                <a:srgbClr val="FFCC00"/>
              </a:buClr>
              <a:buFont typeface="Wingdings" pitchFamily="2" charset="2"/>
              <a:buChar char="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s-AR" sz="2800" dirty="0"/>
              <a:t>June 2001: American </a:t>
            </a:r>
            <a:r>
              <a:rPr lang="es-AR" sz="2800" dirty="0" err="1"/>
              <a:t>Psychiatric</a:t>
            </a:r>
            <a:r>
              <a:rPr lang="es-AR" sz="2800" dirty="0"/>
              <a:t> </a:t>
            </a:r>
            <a:r>
              <a:rPr lang="es-AR" sz="2800" dirty="0" err="1"/>
              <a:t>Association</a:t>
            </a:r>
            <a:r>
              <a:rPr lang="es-AR" sz="2800" dirty="0"/>
              <a:t> </a:t>
            </a:r>
            <a:r>
              <a:rPr lang="es-AR" sz="2800" dirty="0" err="1"/>
              <a:t>Board</a:t>
            </a:r>
            <a:r>
              <a:rPr lang="es-AR" sz="2800" dirty="0"/>
              <a:t> of </a:t>
            </a:r>
            <a:r>
              <a:rPr lang="es-AR" sz="2800" dirty="0" err="1"/>
              <a:t>Trustees</a:t>
            </a:r>
            <a:r>
              <a:rPr lang="es-AR" sz="2800" dirty="0"/>
              <a:t> </a:t>
            </a:r>
            <a:r>
              <a:rPr lang="es-AR" sz="2800" dirty="0" err="1"/>
              <a:t>supported</a:t>
            </a:r>
            <a:r>
              <a:rPr lang="es-AR" sz="2800" dirty="0"/>
              <a:t> </a:t>
            </a:r>
            <a:r>
              <a:rPr lang="es-AR" sz="2800" dirty="0" err="1"/>
              <a:t>application</a:t>
            </a:r>
            <a:endParaRPr lang="es-AR" sz="2800" dirty="0"/>
          </a:p>
          <a:p>
            <a:pPr marL="341313" indent="-341313">
              <a:lnSpc>
                <a:spcPct val="90000"/>
              </a:lnSpc>
              <a:spcBef>
                <a:spcPts val="700"/>
              </a:spcBef>
              <a:buClr>
                <a:srgbClr val="FFCC00"/>
              </a:buClr>
              <a:buFont typeface="Wingdings" pitchFamily="2" charset="2"/>
              <a:buChar char="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s-AR" sz="2800" dirty="0"/>
              <a:t>2003: American </a:t>
            </a:r>
            <a:r>
              <a:rPr lang="es-AR" sz="2800" dirty="0" err="1"/>
              <a:t>Board</a:t>
            </a:r>
            <a:r>
              <a:rPr lang="es-AR" sz="2800" dirty="0"/>
              <a:t> of Medical </a:t>
            </a:r>
            <a:r>
              <a:rPr lang="es-AR" sz="2800" dirty="0" err="1"/>
              <a:t>Specialties</a:t>
            </a:r>
            <a:r>
              <a:rPr lang="es-AR" sz="2800" dirty="0"/>
              <a:t> </a:t>
            </a:r>
            <a:r>
              <a:rPr lang="es-AR" sz="2800" dirty="0" err="1"/>
              <a:t>approved</a:t>
            </a:r>
            <a:r>
              <a:rPr lang="es-AR" sz="2800" dirty="0"/>
              <a:t> the </a:t>
            </a:r>
            <a:r>
              <a:rPr lang="es-AR" sz="2800" dirty="0" err="1"/>
              <a:t>recommendation</a:t>
            </a:r>
            <a:endParaRPr lang="es-AR" sz="2800" dirty="0"/>
          </a:p>
          <a:p>
            <a:pPr marL="341313" indent="-341313">
              <a:lnSpc>
                <a:spcPct val="90000"/>
              </a:lnSpc>
              <a:spcBef>
                <a:spcPts val="700"/>
              </a:spcBef>
              <a:buClr>
                <a:srgbClr val="FFCC00"/>
              </a:buClr>
              <a:buFont typeface="Wingdings" pitchFamily="2" charset="2"/>
              <a:buChar char="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s-AR" sz="2800" dirty="0"/>
          </a:p>
          <a:p>
            <a:pPr marL="341313" indent="-341313">
              <a:lnSpc>
                <a:spcPct val="90000"/>
              </a:lnSpc>
              <a:spcBef>
                <a:spcPts val="700"/>
              </a:spcBef>
              <a:buClr>
                <a:srgbClr val="FFCC00"/>
              </a:buClr>
              <a:buFont typeface="Wingdings" pitchFamily="2" charset="2"/>
              <a:buChar char="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s-AR" sz="2800" i="1" dirty="0" err="1"/>
              <a:t>Psychosomatic</a:t>
            </a:r>
            <a:r>
              <a:rPr lang="es-AR" sz="2800" i="1" dirty="0"/>
              <a:t> Medicine </a:t>
            </a:r>
            <a:r>
              <a:rPr lang="es-AR" sz="2800" i="1" dirty="0" err="1"/>
              <a:t>became</a:t>
            </a:r>
            <a:r>
              <a:rPr lang="es-AR" sz="2800" i="1" dirty="0"/>
              <a:t> the 7th </a:t>
            </a:r>
            <a:r>
              <a:rPr lang="es-AR" sz="2800" i="1" dirty="0" err="1"/>
              <a:t>subspecialty</a:t>
            </a:r>
            <a:r>
              <a:rPr lang="es-AR" sz="2800" i="1" dirty="0"/>
              <a:t> in Psychiatry</a:t>
            </a:r>
          </a:p>
          <a:p>
            <a:pPr marL="341313" indent="-341313">
              <a:lnSpc>
                <a:spcPct val="90000"/>
              </a:lnSpc>
              <a:spcBef>
                <a:spcPts val="700"/>
              </a:spcBef>
              <a:buClr>
                <a:srgbClr val="FFCC00"/>
              </a:buClr>
              <a:buFont typeface="Wingdings" pitchFamily="2" charset="2"/>
              <a:buChar char="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s-ES" sz="2800" b="1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E4C63-1064-424F-8A0A-F75165DEE5C5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342900"/>
            <a:ext cx="8229600" cy="1555750"/>
          </a:xfrm>
          <a:ln/>
        </p:spPr>
        <p:txBody>
          <a:bodyPr lIns="90000" tIns="46800" rIns="90000" bIns="46800" anchorCtr="0">
            <a:normAutofit fontScale="90000"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600" b="1" dirty="0"/>
              <a:t>ASSESSMENT</a:t>
            </a:r>
            <a:br>
              <a:rPr lang="en-US" sz="4600" b="1" dirty="0"/>
            </a:br>
            <a:r>
              <a:rPr lang="hu-HU" sz="3600" b="1" dirty="0"/>
              <a:t>Requests for psychiatric consultation</a:t>
            </a:r>
            <a:br>
              <a:rPr lang="en-US" sz="4600" dirty="0">
                <a:solidFill>
                  <a:srgbClr val="00FFFF"/>
                </a:solidFill>
              </a:rPr>
            </a:br>
            <a:endParaRPr lang="en-US" sz="4600" dirty="0">
              <a:solidFill>
                <a:srgbClr val="00FFFF"/>
              </a:solidFill>
            </a:endParaRPr>
          </a:p>
        </p:txBody>
      </p:sp>
      <p:sp>
        <p:nvSpPr>
          <p:cNvPr id="151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676400"/>
            <a:ext cx="8686800" cy="4525963"/>
          </a:xfrm>
          <a:ln/>
        </p:spPr>
        <p:txBody>
          <a:bodyPr lIns="90000" tIns="46800" rIns="90000" bIns="46800">
            <a:normAutofit lnSpcReduction="10000"/>
          </a:bodyPr>
          <a:lstStyle/>
          <a:p>
            <a:pPr>
              <a:spcBef>
                <a:spcPts val="65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US" sz="2800" dirty="0"/>
              <a:t>     </a:t>
            </a:r>
            <a:r>
              <a:rPr lang="en-US" sz="2600" dirty="0"/>
              <a:t>The consultant should establish the URGENCY of the consultation (i.e., emergency or routine—within 24 hours).</a:t>
            </a:r>
          </a:p>
          <a:p>
            <a:pPr>
              <a:spcBef>
                <a:spcPts val="650"/>
              </a:spcBef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US" sz="2600" dirty="0"/>
              <a:t>	Commonly, requests for psychiatric consultation fall into several general categories:</a:t>
            </a:r>
          </a:p>
          <a:p>
            <a:pPr>
              <a:spcBef>
                <a:spcPts val="650"/>
              </a:spcBef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US" sz="2600" dirty="0"/>
              <a:t>1. Evaluation of suspected psychiatric disorder</a:t>
            </a:r>
          </a:p>
          <a:p>
            <a:pPr>
              <a:spcBef>
                <a:spcPts val="65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US" sz="2600" dirty="0"/>
              <a:t>psychiatric history</a:t>
            </a:r>
          </a:p>
          <a:p>
            <a:pPr>
              <a:spcBef>
                <a:spcPts val="65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US" sz="2600" dirty="0"/>
              <a:t>use of</a:t>
            </a:r>
            <a:r>
              <a:rPr lang="hu-HU" sz="2600" dirty="0"/>
              <a:t> p</a:t>
            </a:r>
            <a:r>
              <a:rPr lang="en-US" sz="2600" dirty="0"/>
              <a:t>sycho-tropic medications</a:t>
            </a:r>
          </a:p>
          <a:p>
            <a:pPr>
              <a:spcBef>
                <a:spcPts val="650"/>
              </a:spcBef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US" sz="2600" dirty="0"/>
              <a:t>2. Evaluation of a patient who is acutely agitated.</a:t>
            </a:r>
            <a:r>
              <a:rPr lang="en-US" sz="2400" dirty="0"/>
              <a:t> </a:t>
            </a:r>
          </a:p>
          <a:p>
            <a:pPr>
              <a:spcBef>
                <a:spcPts val="650"/>
              </a:spcBef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US" sz="2400" dirty="0"/>
              <a:t>3. Evaluation of a patient who expresses suicidal or homicidal ideation.</a:t>
            </a:r>
          </a:p>
          <a:p>
            <a:pPr>
              <a:spcBef>
                <a:spcPts val="65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en-US" sz="2600" b="1" dirty="0"/>
          </a:p>
          <a:p>
            <a:pPr>
              <a:spcBef>
                <a:spcPts val="65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en-US" sz="2600" b="1" dirty="0">
              <a:solidFill>
                <a:srgbClr val="FFFF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E4C63-1064-424F-8A0A-F75165DEE5C5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81000"/>
            <a:ext cx="8510588" cy="703263"/>
          </a:xfrm>
          <a:noFill/>
          <a:ln/>
        </p:spPr>
        <p:txBody>
          <a:bodyPr lIns="90000" tIns="46800" rIns="90000" bIns="46800" anchorCtr="0">
            <a:norm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u-HU" sz="3200" b="1" dirty="0"/>
              <a:t>Requests for psychiatric consultation</a:t>
            </a:r>
            <a:endParaRPr lang="en-US" sz="3200" b="1" dirty="0"/>
          </a:p>
        </p:txBody>
      </p:sp>
      <p:sp>
        <p:nvSpPr>
          <p:cNvPr id="153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2829" y="1436687"/>
            <a:ext cx="8229600" cy="5102225"/>
          </a:xfrm>
          <a:ln/>
        </p:spPr>
        <p:txBody>
          <a:bodyPr lIns="90000" tIns="46800" rIns="90000" bIns="46800"/>
          <a:lstStyle/>
          <a:p>
            <a:pPr marL="341313" indent="-341313">
              <a:spcBef>
                <a:spcPts val="7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US" sz="2800" dirty="0"/>
              <a:t>4. Evaluation of a patient who is at high risk for psychiatric problems by virtue of serious medical illness.</a:t>
            </a:r>
          </a:p>
          <a:p>
            <a:pPr marL="341313" indent="-341313">
              <a:spcBef>
                <a:spcPts val="7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US" sz="2800" dirty="0"/>
              <a:t>5. Evaluation of a patient who requests to see a psychiatrist.</a:t>
            </a:r>
          </a:p>
          <a:p>
            <a:pPr marL="341313" indent="-341313">
              <a:spcBef>
                <a:spcPts val="7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US" sz="2800" dirty="0"/>
              <a:t>6. Evaluation of a patient with a medico-legal situation</a:t>
            </a:r>
            <a:r>
              <a:rPr lang="hu-HU" sz="2800" dirty="0"/>
              <a:t> (capacity to consent)</a:t>
            </a:r>
            <a:endParaRPr lang="en-US" sz="2800" dirty="0"/>
          </a:p>
          <a:p>
            <a:pPr marL="341313" indent="-341313">
              <a:spcBef>
                <a:spcPts val="9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US" sz="2800" dirty="0"/>
              <a:t>7. Evaluation of a patient with known or suspected substance abuse</a:t>
            </a:r>
            <a:r>
              <a:rPr lang="en-US" sz="3600" dirty="0"/>
              <a:t>.</a:t>
            </a:r>
          </a:p>
          <a:p>
            <a:pPr marL="341313" indent="-341313">
              <a:spcBef>
                <a:spcPts val="9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US" sz="2800" dirty="0"/>
              <a:t>8. Breaking of news</a:t>
            </a:r>
          </a:p>
          <a:p>
            <a:pPr marL="341313" indent="-341313">
              <a:spcBef>
                <a:spcPts val="900"/>
              </a:spcBef>
              <a:buClr>
                <a:srgbClr val="FFCC00"/>
              </a:buClr>
              <a:buFont typeface="Wingdings" pitchFamily="2" charset="2"/>
              <a:buChar char="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en-US" sz="3600" b="1" dirty="0">
              <a:solidFill>
                <a:srgbClr val="FFFF99"/>
              </a:solidFill>
            </a:endParaRPr>
          </a:p>
          <a:p>
            <a:pPr marL="341313" indent="-341313">
              <a:spcBef>
                <a:spcPts val="900"/>
              </a:spcBef>
              <a:buClrTx/>
              <a:buSzTx/>
              <a:buFontTx/>
              <a:buChar char="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en-US" sz="3600" dirty="0"/>
          </a:p>
          <a:p>
            <a:pPr marL="341313" indent="-341313">
              <a:spcBef>
                <a:spcPts val="700"/>
              </a:spcBef>
              <a:buClrTx/>
              <a:buSzTx/>
              <a:buFontTx/>
              <a:buChar char=" 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en-US" sz="2800" dirty="0"/>
          </a:p>
          <a:p>
            <a:pPr marL="341313" indent="-341313">
              <a:spcBef>
                <a:spcPts val="700"/>
              </a:spcBef>
              <a:buClrTx/>
              <a:buSzTx/>
              <a:buFontTx/>
              <a:buChar char="䥼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en-US" sz="2800" dirty="0"/>
          </a:p>
          <a:p>
            <a:pPr marL="341313" indent="-341313">
              <a:spcBef>
                <a:spcPts val="700"/>
              </a:spcBef>
              <a:buClrTx/>
              <a:buSzTx/>
              <a:buFontTx/>
              <a:buChar char="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en-US" sz="2800" dirty="0"/>
          </a:p>
          <a:p>
            <a:pPr marL="341313" indent="-341313">
              <a:spcBef>
                <a:spcPts val="700"/>
              </a:spcBef>
              <a:buClrTx/>
              <a:buSzTx/>
              <a:buFontTx/>
              <a:buChar char="셰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E4C63-1064-424F-8A0A-F75165DEE5C5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20675"/>
            <a:ext cx="8231188" cy="1054100"/>
          </a:xfrm>
          <a:ln/>
        </p:spPr>
        <p:txBody>
          <a:bodyPr lIns="90000" tIns="46800" rIns="90000" bIns="46800" anchorCtr="0">
            <a:normAutofit fontScale="90000"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800" b="1" dirty="0"/>
              <a:t>Common psychiatric symptoms as reasons for consultation</a:t>
            </a:r>
          </a:p>
        </p:txBody>
      </p:sp>
      <p:sp>
        <p:nvSpPr>
          <p:cNvPr id="161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05013" y="1773238"/>
            <a:ext cx="6683375" cy="4359275"/>
          </a:xfrm>
          <a:ln/>
        </p:spPr>
        <p:txBody>
          <a:bodyPr lIns="90000" tIns="46800" rIns="90000" bIns="46800"/>
          <a:lstStyle/>
          <a:p>
            <a:pPr marL="341313" indent="-341313">
              <a:spcBef>
                <a:spcPts val="700"/>
              </a:spcBef>
              <a:buClr>
                <a:srgbClr val="FFCC00"/>
              </a:buClr>
              <a:buFont typeface="Wingdings" pitchFamily="2" charset="2"/>
              <a:buChar char="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hu-HU" sz="2800"/>
              <a:t>Depressed mood</a:t>
            </a:r>
          </a:p>
          <a:p>
            <a:pPr marL="341313" indent="-341313">
              <a:spcBef>
                <a:spcPts val="700"/>
              </a:spcBef>
              <a:buClr>
                <a:srgbClr val="FFCC00"/>
              </a:buClr>
              <a:buFont typeface="Wingdings" pitchFamily="2" charset="2"/>
              <a:buChar char="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hu-HU" sz="2800"/>
              <a:t>Agitation</a:t>
            </a:r>
          </a:p>
          <a:p>
            <a:pPr marL="341313" indent="-341313">
              <a:spcBef>
                <a:spcPts val="700"/>
              </a:spcBef>
              <a:buClr>
                <a:srgbClr val="FFCC00"/>
              </a:buClr>
              <a:buFont typeface="Wingdings" pitchFamily="2" charset="2"/>
              <a:buChar char="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hu-HU" sz="2800"/>
              <a:t>Disorientation</a:t>
            </a:r>
          </a:p>
          <a:p>
            <a:pPr marL="341313" indent="-341313">
              <a:spcBef>
                <a:spcPts val="700"/>
              </a:spcBef>
              <a:buClr>
                <a:srgbClr val="FFCC00"/>
              </a:buClr>
              <a:buFont typeface="Wingdings" pitchFamily="2" charset="2"/>
              <a:buChar char="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hu-HU" sz="2800"/>
              <a:t>Hallucinations</a:t>
            </a:r>
          </a:p>
          <a:p>
            <a:pPr marL="341313" indent="-341313">
              <a:spcBef>
                <a:spcPts val="700"/>
              </a:spcBef>
              <a:buClr>
                <a:srgbClr val="FFCC00"/>
              </a:buClr>
              <a:buFont typeface="Wingdings" pitchFamily="2" charset="2"/>
              <a:buChar char="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hu-HU" sz="2800"/>
              <a:t>Anxiety</a:t>
            </a:r>
          </a:p>
          <a:p>
            <a:pPr marL="341313" indent="-341313">
              <a:spcBef>
                <a:spcPts val="700"/>
              </a:spcBef>
              <a:buClr>
                <a:srgbClr val="FFCC00"/>
              </a:buClr>
              <a:buFont typeface="Wingdings" pitchFamily="2" charset="2"/>
              <a:buChar char="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hu-HU" sz="2800"/>
              <a:t>Sleep disorder</a:t>
            </a:r>
          </a:p>
          <a:p>
            <a:pPr marL="341313" indent="-341313">
              <a:spcBef>
                <a:spcPts val="700"/>
              </a:spcBef>
              <a:buClr>
                <a:srgbClr val="FFCC00"/>
              </a:buClr>
              <a:buFont typeface="Wingdings" pitchFamily="2" charset="2"/>
              <a:buChar char="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hu-HU" sz="2800"/>
              <a:t>Suicide attempt or threat</a:t>
            </a:r>
          </a:p>
          <a:p>
            <a:pPr marL="341313" indent="-341313">
              <a:spcBef>
                <a:spcPts val="700"/>
              </a:spcBef>
              <a:buClr>
                <a:srgbClr val="FFCC00"/>
              </a:buClr>
              <a:buFont typeface="Wingdings" pitchFamily="2" charset="2"/>
              <a:buChar char="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hu-HU" sz="2800"/>
              <a:t>Behavioural disturbance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E4C63-1064-424F-8A0A-F75165DEE5C5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20675"/>
            <a:ext cx="8231188" cy="782638"/>
          </a:xfrm>
          <a:ln/>
        </p:spPr>
        <p:txBody>
          <a:bodyPr lIns="90000" tIns="46800" rIns="90000" bIns="46800" anchorCtr="0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/>
              <a:t>Functional somatic syndromes</a:t>
            </a:r>
          </a:p>
        </p:txBody>
      </p:sp>
      <p:sp>
        <p:nvSpPr>
          <p:cNvPr id="174083" name="Text Box 3"/>
          <p:cNvSpPr txBox="1">
            <a:spLocks noChangeArrowheads="1"/>
          </p:cNvSpPr>
          <p:nvPr/>
        </p:nvSpPr>
        <p:spPr bwMode="auto">
          <a:xfrm>
            <a:off x="539750" y="1700213"/>
            <a:ext cx="8064500" cy="43227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eaLnBrk="0" hangingPunct="0">
              <a:spcBef>
                <a:spcPts val="1500"/>
              </a:spcBef>
              <a:tabLst>
                <a:tab pos="0" algn="l"/>
                <a:tab pos="3049588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4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Gastroenterology</a:t>
            </a:r>
            <a:r>
              <a:rPr lang="en-GB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	Irritable Bowel Syndrome</a:t>
            </a:r>
          </a:p>
          <a:p>
            <a:pPr eaLnBrk="0" hangingPunct="0">
              <a:tabLst>
                <a:tab pos="0" algn="l"/>
                <a:tab pos="3049588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	Functional dyspepsia</a:t>
            </a:r>
          </a:p>
          <a:p>
            <a:pPr eaLnBrk="0" hangingPunct="0">
              <a:spcBef>
                <a:spcPts val="900"/>
              </a:spcBef>
              <a:tabLst>
                <a:tab pos="0" algn="l"/>
                <a:tab pos="3049588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4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Cardiology</a:t>
            </a:r>
            <a:r>
              <a:rPr lang="en-GB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	Atypical chest pain</a:t>
            </a:r>
          </a:p>
          <a:p>
            <a:pPr eaLnBrk="0" hangingPunct="0">
              <a:spcBef>
                <a:spcPts val="900"/>
              </a:spcBef>
              <a:tabLst>
                <a:tab pos="0" algn="l"/>
                <a:tab pos="3049588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4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Neurology</a:t>
            </a:r>
            <a:r>
              <a:rPr lang="en-GB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	Common Headache</a:t>
            </a:r>
          </a:p>
          <a:p>
            <a:pPr eaLnBrk="0" hangingPunct="0">
              <a:tabLst>
                <a:tab pos="0" algn="l"/>
                <a:tab pos="3049588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	Chronic fatigue syndrome</a:t>
            </a:r>
          </a:p>
          <a:p>
            <a:pPr eaLnBrk="0" hangingPunct="0">
              <a:spcBef>
                <a:spcPts val="900"/>
              </a:spcBef>
              <a:tabLst>
                <a:tab pos="0" algn="l"/>
                <a:tab pos="3049588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4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Rheumatology</a:t>
            </a:r>
            <a:r>
              <a:rPr lang="en-GB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	Fibromyalgia</a:t>
            </a:r>
          </a:p>
          <a:p>
            <a:pPr eaLnBrk="0" hangingPunct="0">
              <a:tabLst>
                <a:tab pos="0" algn="l"/>
                <a:tab pos="3049588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	Complex regional pain syndromes</a:t>
            </a:r>
          </a:p>
          <a:p>
            <a:pPr eaLnBrk="0" hangingPunct="0">
              <a:tabLst>
                <a:tab pos="0" algn="l"/>
                <a:tab pos="3049588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	(Reflex sympathetic dystrophy)</a:t>
            </a:r>
          </a:p>
          <a:p>
            <a:pPr eaLnBrk="0" hangingPunct="0">
              <a:spcBef>
                <a:spcPts val="900"/>
              </a:spcBef>
              <a:tabLst>
                <a:tab pos="0" algn="l"/>
                <a:tab pos="3049588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4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Gynaecology</a:t>
            </a:r>
            <a:r>
              <a:rPr lang="en-GB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	Chronic pelvic pain</a:t>
            </a:r>
          </a:p>
          <a:p>
            <a:pPr eaLnBrk="0" hangingPunct="0">
              <a:spcBef>
                <a:spcPts val="900"/>
              </a:spcBef>
              <a:tabLst>
                <a:tab pos="0" algn="l"/>
                <a:tab pos="3049588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4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Orthopaedics</a:t>
            </a:r>
            <a:r>
              <a:rPr lang="en-GB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	Chronic back pain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A1CE9B1-E29B-4BCA-A29A-FB57D3B4AA01}" type="slidenum">
              <a:rPr lang="hu-HU" smtClean="0"/>
              <a:pPr/>
              <a:t>9</a:t>
            </a:fld>
            <a:endParaRPr lang="hu-HU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0000" tIns="46800" rIns="90000" bIns="46800" anchorCtr="0">
            <a:normAutofit fontScale="90000"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600" b="1" dirty="0"/>
              <a:t>Characteristics of effective psychiatric consultant (Goldman, Lee, Rudd, 1983)</a:t>
            </a:r>
          </a:p>
        </p:txBody>
      </p:sp>
      <p:sp>
        <p:nvSpPr>
          <p:cNvPr id="11266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153400" cy="4530725"/>
          </a:xfrm>
          <a:ln/>
        </p:spPr>
        <p:txBody>
          <a:bodyPr lIns="90000" tIns="46800" rIns="90000" bIns="46800"/>
          <a:lstStyle/>
          <a:p>
            <a:pPr marL="609600" indent="-609600">
              <a:buClr>
                <a:srgbClr val="FFCC00"/>
              </a:buClr>
              <a:buFont typeface="Wingdings" pitchFamily="2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US" sz="2400" dirty="0"/>
          </a:p>
          <a:p>
            <a:pPr marL="609600" indent="-609600">
              <a:buClrTx/>
              <a:buSzTx/>
              <a:buFontTx/>
              <a:buAutoNum type="arabicPeriod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800" dirty="0"/>
              <a:t>Talks with the referring physician, nursing and other staff before and after consultation. Clarifying the reason for the consultation is the initial goal</a:t>
            </a:r>
            <a:endParaRPr lang="hu-HU" sz="2800" dirty="0"/>
          </a:p>
          <a:p>
            <a:r>
              <a:rPr lang="en-US" sz="2800" dirty="0"/>
              <a:t>2. Establishes the level of urgency. </a:t>
            </a:r>
          </a:p>
          <a:p>
            <a:r>
              <a:rPr lang="en-US" sz="2800" dirty="0"/>
              <a:t>3. Reviews the chart and the data thoroughly.</a:t>
            </a:r>
          </a:p>
          <a:p>
            <a:r>
              <a:rPr lang="en-US" sz="2800" dirty="0"/>
              <a:t>4. Performs a complete mental status exam and relevant portions of a history and physical exam.</a:t>
            </a:r>
          </a:p>
          <a:p>
            <a:pPr marL="609600" indent="-609600">
              <a:buFont typeface="Wingdings" pitchFamily="2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US" sz="2800" dirty="0"/>
          </a:p>
          <a:p>
            <a:pPr marL="609600" indent="-609600">
              <a:buClrTx/>
              <a:buSzTx/>
              <a:buFontTx/>
              <a:buChar char="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US" sz="2400" dirty="0"/>
          </a:p>
          <a:p>
            <a:pPr marL="609600" indent="-609600">
              <a:buClrTx/>
              <a:buSzTx/>
              <a:buFontTx/>
              <a:buChar char="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US" sz="2400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>
          <a:xfrm>
            <a:off x="9906000" y="4592637"/>
            <a:ext cx="4038600" cy="4530725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1FB8B1E-A922-4A24-835F-F71219214541}" type="slidenum">
              <a:rPr lang="hu-HU" smtClean="0"/>
              <a:pPr/>
              <a:t>10</a:t>
            </a:fld>
            <a:endParaRPr lang="hu-HU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/>
              <a:t>Characteristics of effective psychiatric consultant (Goldman, Lee, Rudd, 1983):</a:t>
            </a:r>
            <a:endParaRPr lang="hu-HU" sz="3200" b="1" dirty="0"/>
          </a:p>
        </p:txBody>
      </p:sp>
      <p:sp>
        <p:nvSpPr>
          <p:cNvPr id="157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31257"/>
            <a:ext cx="8516938" cy="4776788"/>
          </a:xfrm>
        </p:spPr>
        <p:txBody>
          <a:bodyPr/>
          <a:lstStyle/>
          <a:p>
            <a:r>
              <a:rPr lang="en-US" sz="2800" dirty="0"/>
              <a:t>5. Obtains medical history from family members or friends as indicated.</a:t>
            </a:r>
          </a:p>
          <a:p>
            <a:r>
              <a:rPr lang="en-US" sz="2800" dirty="0"/>
              <a:t>6. Makes notes as brief as appropriate.</a:t>
            </a:r>
          </a:p>
          <a:p>
            <a:r>
              <a:rPr lang="en-US" sz="2800" dirty="0"/>
              <a:t>7. Arrives at a tentative diagnosis.</a:t>
            </a:r>
          </a:p>
          <a:p>
            <a:r>
              <a:rPr lang="en-US" sz="2800" dirty="0"/>
              <a:t>8. Formulates a differential diagnosis.</a:t>
            </a:r>
          </a:p>
          <a:p>
            <a:r>
              <a:rPr lang="en-US" sz="2800" dirty="0"/>
              <a:t>9. Recommends diagnostic tests.</a:t>
            </a:r>
          </a:p>
          <a:p>
            <a:endParaRPr lang="hu-HU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E4C63-1064-424F-8A0A-F75165DEE5C5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1"/>
          <p:cNvSpPr>
            <a:spLocks noGrp="1" noChangeArrowheads="1"/>
          </p:cNvSpPr>
          <p:nvPr>
            <p:ph type="title"/>
          </p:nvPr>
        </p:nvSpPr>
        <p:spPr>
          <a:xfrm>
            <a:off x="395288" y="-38100"/>
            <a:ext cx="8418512" cy="1306513"/>
          </a:xfrm>
          <a:ln/>
        </p:spPr>
        <p:txBody>
          <a:bodyPr lIns="90000" tIns="46800" rIns="90000" bIns="46800" anchorCtr="0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400" b="1" dirty="0"/>
              <a:t>Characteristics of effective psychiatric consultant (Goldman, Lee, Rudd, 1983):</a:t>
            </a:r>
            <a:endParaRPr lang="en-GB" sz="3400" b="1" dirty="0"/>
          </a:p>
        </p:txBody>
      </p:sp>
      <p:sp>
        <p:nvSpPr>
          <p:cNvPr id="1331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700213"/>
            <a:ext cx="8229600" cy="4776787"/>
          </a:xfrm>
          <a:ln/>
        </p:spPr>
        <p:txBody>
          <a:bodyPr lIns="90000" tIns="46800" rIns="90000" bIns="46800">
            <a:normAutofit lnSpcReduction="10000"/>
          </a:bodyPr>
          <a:lstStyle/>
          <a:p>
            <a:pPr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US" sz="2800" dirty="0"/>
              <a:t>10. Has the knowledge to prescribe psychotropic drugs and be aware of their interactions</a:t>
            </a:r>
            <a:r>
              <a:rPr lang="hu-HU" sz="2800" dirty="0"/>
              <a:t> (with somatic therapies)</a:t>
            </a:r>
            <a:r>
              <a:rPr lang="en-US" sz="2800" dirty="0"/>
              <a:t>.</a:t>
            </a:r>
          </a:p>
          <a:p>
            <a:pPr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US" sz="2800" dirty="0"/>
              <a:t>11. Makes specific recommendations that are brief, goal oriented and free of psychiatric jargon and </a:t>
            </a:r>
            <a:r>
              <a:rPr lang="en-US" sz="2800" b="1" dirty="0"/>
              <a:t>discusses findings</a:t>
            </a:r>
            <a:r>
              <a:rPr lang="en-US" sz="2800" dirty="0"/>
              <a:t> and recommendation with consultee – </a:t>
            </a:r>
            <a:r>
              <a:rPr lang="en-US" sz="2800" b="1" dirty="0"/>
              <a:t>In person</a:t>
            </a:r>
            <a:r>
              <a:rPr lang="en-US" sz="2800" dirty="0"/>
              <a:t> whenever possible.</a:t>
            </a:r>
          </a:p>
          <a:p>
            <a:pPr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US" sz="2800" dirty="0"/>
              <a:t>12. Respects patient’s rights to know that the identified “customer” is the consulting physician. </a:t>
            </a:r>
            <a:r>
              <a:rPr lang="hu-HU" sz="2800" dirty="0"/>
              <a:t>(</a:t>
            </a:r>
            <a:r>
              <a:rPr lang="en-US" sz="2800" dirty="0"/>
              <a:t>maintaining absolute Doctor-Patient confidentiality is not possible for a psychiatric consultant</a:t>
            </a:r>
            <a:r>
              <a:rPr lang="hu-HU" sz="2800" dirty="0"/>
              <a:t>)</a:t>
            </a:r>
          </a:p>
          <a:p>
            <a:pPr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E4C63-1064-424F-8A0A-F75165DEE5C5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400"/>
              <a:t>Characteristics of effective psychiatric consultant (Goldman, Lee, Rudd, 1983):</a:t>
            </a:r>
            <a:endParaRPr lang="hu-HU" sz="3400"/>
          </a:p>
        </p:txBody>
      </p:sp>
      <p:sp>
        <p:nvSpPr>
          <p:cNvPr id="158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ts val="700"/>
              </a:spcBef>
            </a:pPr>
            <a:r>
              <a:rPr lang="en-US" sz="2800" dirty="0"/>
              <a:t>13. </a:t>
            </a:r>
            <a:r>
              <a:rPr lang="hu-HU" sz="2800" dirty="0"/>
              <a:t>F</a:t>
            </a:r>
            <a:r>
              <a:rPr lang="en-US" sz="2800" dirty="0" err="1"/>
              <a:t>ollows</a:t>
            </a:r>
            <a:r>
              <a:rPr lang="en-US" sz="2800" dirty="0"/>
              <a:t> up patient until they are discharged from the hospital or clinic or until the goals of the consultation are achieved and arranges out-patient care</a:t>
            </a:r>
            <a:r>
              <a:rPr lang="hu-HU" sz="2800" dirty="0"/>
              <a:t>-if necessary.</a:t>
            </a:r>
          </a:p>
          <a:p>
            <a:pPr>
              <a:spcBef>
                <a:spcPts val="700"/>
              </a:spcBef>
            </a:pPr>
            <a:r>
              <a:rPr lang="en-US" sz="2800" dirty="0"/>
              <a:t>14. Does not take over the aspects of the patient’s medical care unless asked to do so.</a:t>
            </a:r>
          </a:p>
          <a:p>
            <a:pPr>
              <a:spcBef>
                <a:spcPts val="700"/>
              </a:spcBef>
            </a:pPr>
            <a:r>
              <a:rPr lang="en-US" sz="2800" dirty="0"/>
              <a:t>15. Follows advances in the other medical fields and is not isolated from the rest of the medical community.</a:t>
            </a:r>
          </a:p>
          <a:p>
            <a:endParaRPr lang="hu-HU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E4C63-1064-424F-8A0A-F75165DEE5C5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320675"/>
            <a:ext cx="8231188" cy="717550"/>
          </a:xfrm>
          <a:ln/>
        </p:spPr>
        <p:txBody>
          <a:bodyPr lIns="90000" tIns="46800" rIns="90000" bIns="46800" anchorCtr="0">
            <a:normAutofit fontScale="90000"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>
                <a:effectLst/>
              </a:rPr>
              <a:t>Follow-Up</a:t>
            </a:r>
          </a:p>
        </p:txBody>
      </p:sp>
      <p:sp>
        <p:nvSpPr>
          <p:cNvPr id="3891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23850" y="1196975"/>
            <a:ext cx="8820150" cy="5661025"/>
          </a:xfrm>
          <a:ln/>
        </p:spPr>
        <p:txBody>
          <a:bodyPr lIns="90000" tIns="46800" rIns="90000" bIns="46800"/>
          <a:lstStyle/>
          <a:p>
            <a:pPr>
              <a:lnSpc>
                <a:spcPct val="90000"/>
              </a:lnSpc>
              <a:spcBef>
                <a:spcPts val="600"/>
              </a:spcBef>
              <a:tabLst>
                <a:tab pos="1179513" algn="l"/>
                <a:tab pos="2093913" algn="l"/>
                <a:tab pos="3008313" algn="l"/>
                <a:tab pos="3922713" algn="l"/>
                <a:tab pos="4837113" algn="l"/>
                <a:tab pos="5751513" algn="l"/>
                <a:tab pos="6665913" algn="l"/>
                <a:tab pos="7580313" algn="l"/>
                <a:tab pos="8494713" algn="l"/>
                <a:tab pos="9409113" algn="l"/>
                <a:tab pos="10323513" algn="l"/>
              </a:tabLst>
            </a:pPr>
            <a:endParaRPr lang="en-US" sz="2800" b="1">
              <a:effectLst/>
            </a:endParaRPr>
          </a:p>
          <a:p>
            <a:pPr>
              <a:lnSpc>
                <a:spcPct val="90000"/>
              </a:lnSpc>
              <a:spcBef>
                <a:spcPts val="600"/>
              </a:spcBef>
              <a:tabLst>
                <a:tab pos="1179513" algn="l"/>
                <a:tab pos="2093913" algn="l"/>
                <a:tab pos="3008313" algn="l"/>
                <a:tab pos="3922713" algn="l"/>
                <a:tab pos="4837113" algn="l"/>
                <a:tab pos="5751513" algn="l"/>
                <a:tab pos="6665913" algn="l"/>
                <a:tab pos="7580313" algn="l"/>
                <a:tab pos="8494713" algn="l"/>
                <a:tab pos="9409113" algn="l"/>
                <a:tab pos="10323513" algn="l"/>
              </a:tabLst>
            </a:pPr>
            <a:r>
              <a:rPr lang="en-US" sz="2800" b="1">
                <a:effectLst/>
              </a:rPr>
              <a:t>At least daily follow-up should be considered for several types of patients:</a:t>
            </a:r>
          </a:p>
          <a:p>
            <a:pPr>
              <a:lnSpc>
                <a:spcPct val="90000"/>
              </a:lnSpc>
              <a:spcBef>
                <a:spcPts val="600"/>
              </a:spcBef>
              <a:tabLst>
                <a:tab pos="1179513" algn="l"/>
                <a:tab pos="2093913" algn="l"/>
                <a:tab pos="3008313" algn="l"/>
                <a:tab pos="3922713" algn="l"/>
                <a:tab pos="4837113" algn="l"/>
                <a:tab pos="5751513" algn="l"/>
                <a:tab pos="6665913" algn="l"/>
                <a:tab pos="7580313" algn="l"/>
                <a:tab pos="8494713" algn="l"/>
                <a:tab pos="9409113" algn="l"/>
                <a:tab pos="10323513" algn="l"/>
              </a:tabLst>
            </a:pPr>
            <a:r>
              <a:rPr lang="en-US" sz="2800" b="1">
                <a:effectLst/>
              </a:rPr>
              <a:t>Those in</a:t>
            </a:r>
            <a:r>
              <a:rPr lang="en-US" sz="2800" b="1">
                <a:solidFill>
                  <a:srgbClr val="FFFF00"/>
                </a:solidFill>
                <a:effectLst/>
              </a:rPr>
              <a:t> </a:t>
            </a:r>
            <a:r>
              <a:rPr lang="en-US" sz="2800" b="1">
                <a:solidFill>
                  <a:srgbClr val="FF0000"/>
                </a:solidFill>
                <a:effectLst/>
              </a:rPr>
              <a:t>restraints </a:t>
            </a:r>
          </a:p>
          <a:p>
            <a:pPr>
              <a:lnSpc>
                <a:spcPct val="90000"/>
              </a:lnSpc>
              <a:spcBef>
                <a:spcPts val="600"/>
              </a:spcBef>
              <a:tabLst>
                <a:tab pos="1179513" algn="l"/>
                <a:tab pos="2093913" algn="l"/>
                <a:tab pos="3008313" algn="l"/>
                <a:tab pos="3922713" algn="l"/>
                <a:tab pos="4837113" algn="l"/>
                <a:tab pos="5751513" algn="l"/>
                <a:tab pos="6665913" algn="l"/>
                <a:tab pos="7580313" algn="l"/>
                <a:tab pos="8494713" algn="l"/>
                <a:tab pos="9409113" algn="l"/>
                <a:tab pos="10323513" algn="l"/>
              </a:tabLst>
            </a:pPr>
            <a:r>
              <a:rPr lang="en-US" sz="2800" b="1">
                <a:solidFill>
                  <a:srgbClr val="FF0000"/>
                </a:solidFill>
                <a:effectLst/>
              </a:rPr>
              <a:t>Agitated, potentially violent, or suicidal</a:t>
            </a:r>
          </a:p>
          <a:p>
            <a:pPr>
              <a:lnSpc>
                <a:spcPct val="90000"/>
              </a:lnSpc>
              <a:spcBef>
                <a:spcPts val="600"/>
              </a:spcBef>
              <a:tabLst>
                <a:tab pos="1179513" algn="l"/>
                <a:tab pos="2093913" algn="l"/>
                <a:tab pos="3008313" algn="l"/>
                <a:tab pos="3922713" algn="l"/>
                <a:tab pos="4837113" algn="l"/>
                <a:tab pos="5751513" algn="l"/>
                <a:tab pos="6665913" algn="l"/>
                <a:tab pos="7580313" algn="l"/>
                <a:tab pos="8494713" algn="l"/>
                <a:tab pos="9409113" algn="l"/>
                <a:tab pos="10323513" algn="l"/>
              </a:tabLst>
            </a:pPr>
            <a:r>
              <a:rPr lang="en-US" sz="2800" b="1">
                <a:solidFill>
                  <a:srgbClr val="FF0000"/>
                </a:solidFill>
                <a:effectLst/>
              </a:rPr>
              <a:t>Delirium</a:t>
            </a:r>
          </a:p>
          <a:p>
            <a:pPr>
              <a:lnSpc>
                <a:spcPct val="90000"/>
              </a:lnSpc>
              <a:spcBef>
                <a:spcPts val="600"/>
              </a:spcBef>
              <a:tabLst>
                <a:tab pos="1179513" algn="l"/>
                <a:tab pos="2093913" algn="l"/>
                <a:tab pos="3008313" algn="l"/>
                <a:tab pos="3922713" algn="l"/>
                <a:tab pos="4837113" algn="l"/>
                <a:tab pos="5751513" algn="l"/>
                <a:tab pos="6665913" algn="l"/>
                <a:tab pos="7580313" algn="l"/>
                <a:tab pos="8494713" algn="l"/>
                <a:tab pos="9409113" algn="l"/>
                <a:tab pos="10323513" algn="l"/>
              </a:tabLst>
            </a:pPr>
            <a:r>
              <a:rPr lang="en-US" sz="2800" b="1">
                <a:solidFill>
                  <a:srgbClr val="FF0000"/>
                </a:solidFill>
                <a:effectLst/>
              </a:rPr>
              <a:t>Psychotic or psychiatrically unstable.</a:t>
            </a:r>
          </a:p>
          <a:p>
            <a:pPr>
              <a:lnSpc>
                <a:spcPct val="90000"/>
              </a:lnSpc>
              <a:spcBef>
                <a:spcPts val="600"/>
              </a:spcBef>
              <a:tabLst>
                <a:tab pos="1179513" algn="l"/>
                <a:tab pos="2093913" algn="l"/>
                <a:tab pos="3008313" algn="l"/>
                <a:tab pos="3922713" algn="l"/>
                <a:tab pos="4837113" algn="l"/>
                <a:tab pos="5751513" algn="l"/>
                <a:tab pos="6665913" algn="l"/>
                <a:tab pos="7580313" algn="l"/>
                <a:tab pos="8494713" algn="l"/>
                <a:tab pos="9409113" algn="l"/>
                <a:tab pos="10323513" algn="l"/>
              </a:tabLst>
            </a:pPr>
            <a:r>
              <a:rPr lang="en-US" sz="2800" b="1">
                <a:effectLst/>
              </a:rPr>
              <a:t> Acutely ill patients started on psychoactive medications should be seen daily until they have been stabilized.</a:t>
            </a:r>
          </a:p>
          <a:p>
            <a:pPr>
              <a:lnSpc>
                <a:spcPct val="90000"/>
              </a:lnSpc>
              <a:spcBef>
                <a:spcPts val="600"/>
              </a:spcBef>
              <a:tabLst>
                <a:tab pos="1179513" algn="l"/>
                <a:tab pos="2093913" algn="l"/>
                <a:tab pos="3008313" algn="l"/>
                <a:tab pos="3922713" algn="l"/>
                <a:tab pos="4837113" algn="l"/>
                <a:tab pos="5751513" algn="l"/>
                <a:tab pos="6665913" algn="l"/>
                <a:tab pos="7580313" algn="l"/>
                <a:tab pos="8494713" algn="l"/>
                <a:tab pos="9409113" algn="l"/>
                <a:tab pos="10323513" algn="l"/>
              </a:tabLst>
            </a:pPr>
            <a:endParaRPr lang="en-US" sz="2800" b="1">
              <a:effectLst/>
            </a:endParaRPr>
          </a:p>
          <a:p>
            <a:pPr>
              <a:lnSpc>
                <a:spcPct val="90000"/>
              </a:lnSpc>
              <a:spcBef>
                <a:spcPts val="600"/>
              </a:spcBef>
              <a:tabLst>
                <a:tab pos="1179513" algn="l"/>
                <a:tab pos="2093913" algn="l"/>
                <a:tab pos="3008313" algn="l"/>
                <a:tab pos="3922713" algn="l"/>
                <a:tab pos="4837113" algn="l"/>
                <a:tab pos="5751513" algn="l"/>
                <a:tab pos="6665913" algn="l"/>
                <a:tab pos="7580313" algn="l"/>
                <a:tab pos="8494713" algn="l"/>
                <a:tab pos="9409113" algn="l"/>
                <a:tab pos="10323513" algn="l"/>
              </a:tabLst>
            </a:pPr>
            <a:endParaRPr lang="en-US" sz="2800" b="1">
              <a:effectLst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E4C63-1064-424F-8A0A-F75165DEE5C5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320675"/>
            <a:ext cx="8231188" cy="1054100"/>
          </a:xfrm>
          <a:ln/>
        </p:spPr>
        <p:txBody>
          <a:bodyPr lIns="90000" tIns="46800" rIns="90000" bIns="46800" anchorCtr="0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900" dirty="0"/>
              <a:t>I</a:t>
            </a:r>
            <a:r>
              <a:rPr lang="hu-HU" sz="2900" dirty="0"/>
              <a:t>mportant fields of C-L activity</a:t>
            </a:r>
          </a:p>
        </p:txBody>
      </p:sp>
      <p:sp>
        <p:nvSpPr>
          <p:cNvPr id="7373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989138"/>
            <a:ext cx="8231188" cy="4143375"/>
          </a:xfrm>
          <a:ln/>
        </p:spPr>
        <p:txBody>
          <a:bodyPr lIns="90000" tIns="46800" rIns="90000" bIns="46800">
            <a:normAutofit fontScale="85000" lnSpcReduction="20000"/>
          </a:bodyPr>
          <a:lstStyle/>
          <a:p>
            <a:pPr marL="341313" indent="-341313">
              <a:buClr>
                <a:srgbClr val="FFCC00"/>
              </a:buClr>
              <a:buFont typeface="Wingdings" pitchFamily="2" charset="2"/>
              <a:buChar char="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dirty="0"/>
              <a:t>Non compliance</a:t>
            </a:r>
          </a:p>
          <a:p>
            <a:pPr marL="341313" indent="-341313">
              <a:buClr>
                <a:srgbClr val="FFCC00"/>
              </a:buClr>
              <a:buFont typeface="Wingdings" pitchFamily="2" charset="2"/>
              <a:buChar char="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dirty="0"/>
              <a:t>Delirium</a:t>
            </a:r>
          </a:p>
          <a:p>
            <a:pPr marL="341313" indent="-341313">
              <a:buClr>
                <a:srgbClr val="FFCC00"/>
              </a:buClr>
              <a:buFont typeface="Wingdings" pitchFamily="2" charset="2"/>
              <a:buChar char="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dirty="0"/>
              <a:t>Dementia</a:t>
            </a:r>
          </a:p>
          <a:p>
            <a:pPr marL="341313" indent="-341313">
              <a:buClr>
                <a:srgbClr val="FFCC00"/>
              </a:buClr>
              <a:buFont typeface="Wingdings" pitchFamily="2" charset="2"/>
              <a:buChar char="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hu-HU" dirty="0"/>
              <a:t>Transplantation medicine (Bone marrow, heart and lung, liver, kidney, living donations)</a:t>
            </a:r>
          </a:p>
          <a:p>
            <a:pPr marL="341313" indent="-341313">
              <a:buClr>
                <a:srgbClr val="FFCC00"/>
              </a:buClr>
              <a:buFont typeface="Wingdings" pitchFamily="2" charset="2"/>
              <a:buChar char="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hu-HU" dirty="0"/>
              <a:t>Oncology</a:t>
            </a:r>
          </a:p>
          <a:p>
            <a:pPr marL="341313" indent="-341313">
              <a:buClr>
                <a:srgbClr val="FFCC00"/>
              </a:buClr>
              <a:buFont typeface="Wingdings" pitchFamily="2" charset="2"/>
              <a:buChar char="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hu-HU" dirty="0"/>
              <a:t>Legal issues (competency)</a:t>
            </a:r>
          </a:p>
          <a:p>
            <a:pPr marL="341313" indent="-341313">
              <a:buClr>
                <a:srgbClr val="FFCC00"/>
              </a:buClr>
              <a:buFont typeface="Wingdings" pitchFamily="2" charset="2"/>
              <a:buChar char="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hu-HU" dirty="0"/>
              <a:t>HCV, HIV, AIDS</a:t>
            </a:r>
          </a:p>
          <a:p>
            <a:pPr marL="341313" indent="-341313">
              <a:buClr>
                <a:srgbClr val="FFCC00"/>
              </a:buClr>
              <a:buFont typeface="Wingdings" pitchFamily="2" charset="2"/>
              <a:buChar char="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hu-HU" dirty="0"/>
              <a:t>Addictions</a:t>
            </a:r>
            <a:endParaRPr lang="en-US" dirty="0"/>
          </a:p>
          <a:p>
            <a:pPr marL="341313" indent="-341313">
              <a:buClr>
                <a:srgbClr val="FFCC00"/>
              </a:buClr>
              <a:buFont typeface="Wingdings" pitchFamily="2" charset="2"/>
              <a:buChar char="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dirty="0"/>
              <a:t>Perinatal mental health</a:t>
            </a:r>
            <a:endParaRPr lang="hu-HU" dirty="0"/>
          </a:p>
          <a:p>
            <a:pPr marL="341313" indent="-341313">
              <a:buClr>
                <a:srgbClr val="FFCC00"/>
              </a:buClr>
              <a:buFont typeface="Wingdings" pitchFamily="2" charset="2"/>
              <a:buChar char="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hu-H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E4C63-1064-424F-8A0A-F75165DEE5C5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209</TotalTime>
  <Words>877</Words>
  <Application>Microsoft Office PowerPoint</Application>
  <PresentationFormat>On-screen Show (4:3)</PresentationFormat>
  <Paragraphs>123</Paragraphs>
  <Slides>15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Wingdings</vt:lpstr>
      <vt:lpstr>Office Theme</vt:lpstr>
      <vt:lpstr>Consultation liaison psychiatry </vt:lpstr>
      <vt:lpstr>Definition</vt:lpstr>
      <vt:lpstr>What is consultation-liaison psychiatry?</vt:lpstr>
      <vt:lpstr>PowerPoint Presentation</vt:lpstr>
      <vt:lpstr>What is consultation-liaison psychiatry’s present position?</vt:lpstr>
      <vt:lpstr>ASSESSMENT Requests for psychiatric consultation </vt:lpstr>
      <vt:lpstr>Requests for psychiatric consultation</vt:lpstr>
      <vt:lpstr>Common psychiatric symptoms as reasons for consultation</vt:lpstr>
      <vt:lpstr>Functional somatic syndromes</vt:lpstr>
      <vt:lpstr>Characteristics of effective psychiatric consultant (Goldman, Lee, Rudd, 1983)</vt:lpstr>
      <vt:lpstr>Characteristics of effective psychiatric consultant (Goldman, Lee, Rudd, 1983):</vt:lpstr>
      <vt:lpstr>Characteristics of effective psychiatric consultant (Goldman, Lee, Rudd, 1983):</vt:lpstr>
      <vt:lpstr>Characteristics of effective psychiatric consultant (Goldman, Lee, Rudd, 1983):</vt:lpstr>
      <vt:lpstr>Follow-Up</vt:lpstr>
      <vt:lpstr>Important fields of C-L activity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Consultation and liaison psychiatry</dc:title>
  <dc:creator>DR PIUS AKIVAGA KIGAMWA</dc:creator>
  <cp:lastModifiedBy>admin</cp:lastModifiedBy>
  <cp:revision>7</cp:revision>
  <dcterms:created xsi:type="dcterms:W3CDTF">2014-03-27T05:31:27Z</dcterms:created>
  <dcterms:modified xsi:type="dcterms:W3CDTF">2020-04-22T04:09:15Z</dcterms:modified>
</cp:coreProperties>
</file>