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9" r:id="rId2"/>
    <p:sldId id="278" r:id="rId3"/>
    <p:sldId id="289" r:id="rId4"/>
    <p:sldId id="296" r:id="rId5"/>
    <p:sldId id="297" r:id="rId6"/>
    <p:sldId id="298" r:id="rId7"/>
    <p:sldId id="299" r:id="rId8"/>
    <p:sldId id="259" r:id="rId9"/>
    <p:sldId id="300" r:id="rId10"/>
    <p:sldId id="301" r:id="rId11"/>
    <p:sldId id="302" r:id="rId12"/>
    <p:sldId id="303" r:id="rId13"/>
    <p:sldId id="304" r:id="rId14"/>
    <p:sldId id="305" r:id="rId15"/>
    <p:sldId id="306" r:id="rId16"/>
    <p:sldId id="265" r:id="rId17"/>
    <p:sldId id="283" r:id="rId18"/>
    <p:sldId id="266" r:id="rId19"/>
    <p:sldId id="307" r:id="rId20"/>
    <p:sldId id="268" r:id="rId21"/>
    <p:sldId id="287" r:id="rId22"/>
    <p:sldId id="308" r:id="rId23"/>
    <p:sldId id="309" r:id="rId24"/>
    <p:sldId id="310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B77F8-77B8-4205-804B-9207B5FF361F}" type="datetimeFigureOut">
              <a:rPr lang="en-US" smtClean="0"/>
              <a:pPr/>
              <a:t>01-Apr-21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69508-246A-4ECB-B406-9D9A0F11F92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B77F8-77B8-4205-804B-9207B5FF361F}" type="datetimeFigureOut">
              <a:rPr lang="en-US" smtClean="0"/>
              <a:pPr/>
              <a:t>01-Apr-21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69508-246A-4ECB-B406-9D9A0F11F92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B77F8-77B8-4205-804B-9207B5FF361F}" type="datetimeFigureOut">
              <a:rPr lang="en-US" smtClean="0"/>
              <a:pPr/>
              <a:t>01-Apr-21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69508-246A-4ECB-B406-9D9A0F11F92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B77F8-77B8-4205-804B-9207B5FF361F}" type="datetimeFigureOut">
              <a:rPr lang="en-US" smtClean="0"/>
              <a:pPr/>
              <a:t>01-Apr-21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69508-246A-4ECB-B406-9D9A0F11F92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B77F8-77B8-4205-804B-9207B5FF361F}" type="datetimeFigureOut">
              <a:rPr lang="en-US" smtClean="0"/>
              <a:pPr/>
              <a:t>01-Apr-21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69508-246A-4ECB-B406-9D9A0F11F92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B77F8-77B8-4205-804B-9207B5FF361F}" type="datetimeFigureOut">
              <a:rPr lang="en-US" smtClean="0"/>
              <a:pPr/>
              <a:t>01-Apr-21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69508-246A-4ECB-B406-9D9A0F11F92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B77F8-77B8-4205-804B-9207B5FF361F}" type="datetimeFigureOut">
              <a:rPr lang="en-US" smtClean="0"/>
              <a:pPr/>
              <a:t>01-Apr-21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69508-246A-4ECB-B406-9D9A0F11F92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B77F8-77B8-4205-804B-9207B5FF361F}" type="datetimeFigureOut">
              <a:rPr lang="en-US" smtClean="0"/>
              <a:pPr/>
              <a:t>01-Apr-21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69508-246A-4ECB-B406-9D9A0F11F92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B77F8-77B8-4205-804B-9207B5FF361F}" type="datetimeFigureOut">
              <a:rPr lang="en-US" smtClean="0"/>
              <a:pPr/>
              <a:t>01-Apr-21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69508-246A-4ECB-B406-9D9A0F11F92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B77F8-77B8-4205-804B-9207B5FF361F}" type="datetimeFigureOut">
              <a:rPr lang="en-US" smtClean="0"/>
              <a:pPr/>
              <a:t>01-Apr-21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69508-246A-4ECB-B406-9D9A0F11F92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B77F8-77B8-4205-804B-9207B5FF361F}" type="datetimeFigureOut">
              <a:rPr lang="en-US" smtClean="0"/>
              <a:pPr/>
              <a:t>01-Apr-21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69508-246A-4ECB-B406-9D9A0F11F92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DB77F8-77B8-4205-804B-9207B5FF361F}" type="datetimeFigureOut">
              <a:rPr lang="en-US" smtClean="0"/>
              <a:pPr/>
              <a:t>01-Apr-21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D69508-246A-4ECB-B406-9D9A0F11F92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286000" y="228600"/>
            <a:ext cx="46482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b="1" dirty="0" smtClean="0"/>
              <a:t> </a:t>
            </a:r>
            <a:r>
              <a:rPr lang="en-US" sz="5400" b="1" dirty="0" smtClean="0">
                <a:solidFill>
                  <a:schemeClr val="bg1"/>
                </a:solidFill>
              </a:rPr>
              <a:t>Anorectal Malformations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819400" y="5486400"/>
            <a:ext cx="4343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>
                <a:solidFill>
                  <a:srgbClr val="C00000"/>
                </a:solidFill>
              </a:rPr>
              <a:t>Dr</a:t>
            </a:r>
            <a:r>
              <a:rPr lang="en-US" dirty="0" smtClean="0">
                <a:solidFill>
                  <a:srgbClr val="C00000"/>
                </a:solidFill>
              </a:rPr>
              <a:t> F </a:t>
            </a:r>
            <a:r>
              <a:rPr lang="en-US" dirty="0" err="1" smtClean="0">
                <a:solidFill>
                  <a:srgbClr val="C00000"/>
                </a:solidFill>
              </a:rPr>
              <a:t>Osawa</a:t>
            </a:r>
            <a:endParaRPr lang="en-US" dirty="0" smtClean="0">
              <a:solidFill>
                <a:srgbClr val="C00000"/>
              </a:solidFill>
            </a:endParaRPr>
          </a:p>
          <a:p>
            <a:r>
              <a:rPr lang="en-US" dirty="0" smtClean="0">
                <a:solidFill>
                  <a:srgbClr val="C00000"/>
                </a:solidFill>
              </a:rPr>
              <a:t>U.O.N</a:t>
            </a:r>
            <a:endParaRPr lang="en-US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i="1" dirty="0" smtClean="0"/>
              <a:t>Definition</a:t>
            </a:r>
            <a:r>
              <a:rPr lang="en-US" dirty="0" smtClean="0"/>
              <a:t>: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Anorectal malformations (ARM) are a complex group of congenital anomalies </a:t>
            </a:r>
            <a:r>
              <a:rPr lang="en-US" dirty="0" smtClean="0"/>
              <a:t>involving the distal anus </a:t>
            </a:r>
            <a:r>
              <a:rPr lang="en-US" dirty="0" smtClean="0"/>
              <a:t>and</a:t>
            </a:r>
            <a:r>
              <a:rPr lang="en-US" dirty="0" smtClean="0"/>
              <a:t> </a:t>
            </a:r>
            <a:r>
              <a:rPr lang="en-US" dirty="0" smtClean="0"/>
              <a:t>rectum</a:t>
            </a:r>
          </a:p>
          <a:p>
            <a:r>
              <a:rPr lang="en-US" b="1" i="1" dirty="0" smtClean="0"/>
              <a:t>Abnormalities:</a:t>
            </a:r>
          </a:p>
          <a:p>
            <a:pPr>
              <a:buNone/>
            </a:pPr>
            <a:r>
              <a:rPr lang="en-US" dirty="0" smtClean="0"/>
              <a:t>1.Narrow anal passage</a:t>
            </a:r>
          </a:p>
          <a:p>
            <a:pPr>
              <a:buNone/>
            </a:pPr>
            <a:r>
              <a:rPr lang="en-US" dirty="0" smtClean="0"/>
              <a:t>2.Misplaced anal opening</a:t>
            </a:r>
          </a:p>
          <a:p>
            <a:pPr>
              <a:buNone/>
            </a:pPr>
            <a:r>
              <a:rPr lang="en-US" dirty="0" smtClean="0"/>
              <a:t>3.Membrane over anal opening</a:t>
            </a:r>
          </a:p>
          <a:p>
            <a:pPr>
              <a:buNone/>
            </a:pPr>
            <a:r>
              <a:rPr lang="en-US" dirty="0" smtClean="0"/>
              <a:t>4.Rectum not connected to the anus</a:t>
            </a:r>
          </a:p>
          <a:p>
            <a:pPr>
              <a:buNone/>
            </a:pPr>
            <a:r>
              <a:rPr lang="en-US" dirty="0" smtClean="0"/>
              <a:t>5.Rectum connected to part of urinary tract or reproductive system through a fistula</a:t>
            </a:r>
          </a:p>
          <a:p>
            <a:pPr>
              <a:buNone/>
            </a:pPr>
            <a:r>
              <a:rPr lang="en-US" dirty="0" smtClean="0"/>
              <a:t>6.Absent anus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307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189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842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01"/>
            <a:ext cx="9144000" cy="6854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284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Classification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9239" y="1128464"/>
            <a:ext cx="4040188" cy="639762"/>
          </a:xfrm>
        </p:spPr>
        <p:txBody>
          <a:bodyPr/>
          <a:lstStyle/>
          <a:p>
            <a:r>
              <a:rPr lang="en-US" dirty="0"/>
              <a:t>• Wingspread classification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905000"/>
            <a:ext cx="4040188" cy="4103688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Based on the level in relation to the pelvic floor</a:t>
            </a:r>
          </a:p>
          <a:p>
            <a:r>
              <a:rPr lang="en-US" dirty="0" smtClean="0"/>
              <a:t>High</a:t>
            </a:r>
          </a:p>
          <a:p>
            <a:r>
              <a:rPr lang="en-US" dirty="0" smtClean="0"/>
              <a:t>Intermediate</a:t>
            </a:r>
          </a:p>
          <a:p>
            <a:r>
              <a:rPr lang="en-US" dirty="0" smtClean="0"/>
              <a:t>low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90753" y="1097757"/>
            <a:ext cx="4041775" cy="639762"/>
          </a:xfrm>
        </p:spPr>
        <p:txBody>
          <a:bodyPr/>
          <a:lstStyle/>
          <a:p>
            <a:r>
              <a:rPr lang="en-US" dirty="0"/>
              <a:t>• Pena classification 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4" y="1905000"/>
            <a:ext cx="4041775" cy="453018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Based on the location of the</a:t>
            </a:r>
          </a:p>
          <a:p>
            <a:pPr>
              <a:buNone/>
            </a:pPr>
            <a:r>
              <a:rPr lang="en-US" dirty="0" smtClean="0"/>
              <a:t>fistula</a:t>
            </a:r>
          </a:p>
          <a:p>
            <a:pPr>
              <a:buNone/>
            </a:pPr>
            <a:r>
              <a:rPr lang="en-US" sz="2200" i="1" dirty="0" smtClean="0"/>
              <a:t>Females</a:t>
            </a:r>
            <a:r>
              <a:rPr lang="en-US" sz="2200" dirty="0" smtClean="0"/>
              <a:t>-perineal fistula</a:t>
            </a:r>
          </a:p>
          <a:p>
            <a:pPr>
              <a:buNone/>
            </a:pPr>
            <a:r>
              <a:rPr lang="en-US" sz="2200" dirty="0" smtClean="0"/>
              <a:t>               -vestibular </a:t>
            </a:r>
            <a:r>
              <a:rPr lang="en-US" sz="2200" dirty="0" smtClean="0"/>
              <a:t>fistula (90%)</a:t>
            </a:r>
            <a:endParaRPr lang="en-US" sz="2200" dirty="0" smtClean="0"/>
          </a:p>
          <a:p>
            <a:pPr>
              <a:buNone/>
            </a:pPr>
            <a:r>
              <a:rPr lang="en-US" sz="2200" dirty="0" smtClean="0"/>
              <a:t>               </a:t>
            </a:r>
            <a:r>
              <a:rPr lang="en-US" sz="2200" dirty="0" smtClean="0"/>
              <a:t>-</a:t>
            </a:r>
            <a:r>
              <a:rPr lang="en-US" sz="2200" dirty="0" smtClean="0"/>
              <a:t>persistent cloaca</a:t>
            </a:r>
          </a:p>
          <a:p>
            <a:pPr>
              <a:buNone/>
            </a:pPr>
            <a:r>
              <a:rPr lang="en-US" sz="2200" dirty="0" smtClean="0"/>
              <a:t>               </a:t>
            </a:r>
            <a:r>
              <a:rPr lang="en-US" sz="2200" dirty="0" smtClean="0"/>
              <a:t>-</a:t>
            </a:r>
            <a:r>
              <a:rPr lang="en-US" sz="2200" dirty="0" smtClean="0"/>
              <a:t>rectal atresia</a:t>
            </a:r>
          </a:p>
          <a:p>
            <a:pPr>
              <a:buNone/>
            </a:pPr>
            <a:r>
              <a:rPr lang="en-US" sz="2200" dirty="0" smtClean="0"/>
              <a:t>               </a:t>
            </a:r>
            <a:r>
              <a:rPr lang="en-US" sz="2200" dirty="0" smtClean="0"/>
              <a:t>-</a:t>
            </a:r>
            <a:r>
              <a:rPr lang="en-US" sz="2200" dirty="0" smtClean="0"/>
              <a:t>imperforate anus without a fistula</a:t>
            </a:r>
          </a:p>
          <a:p>
            <a:pPr>
              <a:buNone/>
            </a:pPr>
            <a:r>
              <a:rPr lang="en-US" sz="2200" i="1" dirty="0" smtClean="0"/>
              <a:t>Males</a:t>
            </a:r>
            <a:r>
              <a:rPr lang="en-US" sz="2200" dirty="0" smtClean="0"/>
              <a:t>-perineal fistula</a:t>
            </a:r>
          </a:p>
          <a:p>
            <a:pPr>
              <a:buNone/>
            </a:pPr>
            <a:r>
              <a:rPr lang="en-US" sz="2200" dirty="0" smtClean="0"/>
              <a:t>          </a:t>
            </a:r>
            <a:r>
              <a:rPr lang="en-US" sz="2200" dirty="0" smtClean="0"/>
              <a:t> -</a:t>
            </a:r>
            <a:r>
              <a:rPr lang="en-US" sz="2200" dirty="0" smtClean="0"/>
              <a:t>vescical fistula</a:t>
            </a:r>
          </a:p>
          <a:p>
            <a:pPr>
              <a:buNone/>
            </a:pPr>
            <a:r>
              <a:rPr lang="en-US" sz="2200" dirty="0" smtClean="0"/>
              <a:t>           </a:t>
            </a:r>
            <a:r>
              <a:rPr lang="en-US" sz="2200" dirty="0" smtClean="0"/>
              <a:t>-</a:t>
            </a:r>
            <a:r>
              <a:rPr lang="en-US" sz="2200" dirty="0" smtClean="0"/>
              <a:t>urethral </a:t>
            </a:r>
            <a:r>
              <a:rPr lang="en-US" sz="2200" dirty="0" smtClean="0"/>
              <a:t>fistula (</a:t>
            </a:r>
            <a:r>
              <a:rPr lang="en-US" sz="2200" dirty="0" err="1" smtClean="0"/>
              <a:t>m.c</a:t>
            </a:r>
            <a:r>
              <a:rPr lang="en-US" sz="2200" dirty="0" smtClean="0"/>
              <a:t> recto-prostatic urethra fistula)</a:t>
            </a:r>
            <a:endParaRPr lang="en-US" sz="2200" dirty="0" smtClean="0"/>
          </a:p>
          <a:p>
            <a:pPr>
              <a:buNone/>
            </a:pPr>
            <a:r>
              <a:rPr lang="en-US" sz="2200" dirty="0" smtClean="0"/>
              <a:t>           </a:t>
            </a:r>
            <a:r>
              <a:rPr lang="en-US" sz="2200" dirty="0" smtClean="0"/>
              <a:t>-</a:t>
            </a:r>
            <a:r>
              <a:rPr lang="en-US" sz="2200" dirty="0" smtClean="0"/>
              <a:t>rectal atresia</a:t>
            </a:r>
          </a:p>
          <a:p>
            <a:pPr>
              <a:buNone/>
            </a:pPr>
            <a:r>
              <a:rPr lang="en-US" sz="2200" dirty="0" smtClean="0"/>
              <a:t>           -imperforate anus without a fistula       </a:t>
            </a:r>
            <a:endParaRPr lang="en-US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204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470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629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0" y="0"/>
            <a:ext cx="91368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344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502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397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462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Operative strategy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054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Depends on the type of the anomaly, which has to be ascertained during the first 24 h of life.</a:t>
            </a:r>
          </a:p>
          <a:p>
            <a:r>
              <a:rPr lang="en-US" dirty="0" smtClean="0"/>
              <a:t>Life-threatening associated anomalies that require urgent management (i.e., severe cardiac anomalies, obstructive uropathy, esophageal atresia, etc.) have to be ruled out.</a:t>
            </a:r>
          </a:p>
          <a:p>
            <a:r>
              <a:rPr lang="en-US" dirty="0" smtClean="0"/>
              <a:t>Fashioning of sigmoid divided colostomy if </a:t>
            </a:r>
            <a:r>
              <a:rPr lang="en-US" dirty="0" smtClean="0"/>
              <a:t>indicated- less </a:t>
            </a:r>
            <a:r>
              <a:rPr lang="en-US" dirty="0" smtClean="0"/>
              <a:t>risk of stoma prolapse</a:t>
            </a:r>
            <a:r>
              <a:rPr lang="en-US" dirty="0" smtClean="0"/>
              <a:t>, better </a:t>
            </a:r>
            <a:r>
              <a:rPr lang="en-US" dirty="0" smtClean="0"/>
              <a:t>stool quality</a:t>
            </a:r>
            <a:r>
              <a:rPr lang="en-US" dirty="0" smtClean="0"/>
              <a:t>, easy </a:t>
            </a:r>
            <a:r>
              <a:rPr lang="en-US" dirty="0" smtClean="0"/>
              <a:t>to flush distal blind </a:t>
            </a:r>
            <a:r>
              <a:rPr lang="en-US" dirty="0" smtClean="0"/>
              <a:t>end.</a:t>
            </a:r>
            <a:endParaRPr lang="en-US" dirty="0" smtClean="0"/>
          </a:p>
          <a:p>
            <a:r>
              <a:rPr lang="en-US" dirty="0" smtClean="0"/>
              <a:t>Definitive </a:t>
            </a:r>
            <a:r>
              <a:rPr lang="en-US" dirty="0" smtClean="0"/>
              <a:t>surgery </a:t>
            </a:r>
            <a:r>
              <a:rPr lang="en-US" dirty="0" smtClean="0"/>
              <a:t>from 6 months of age.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/>
          <a:lstStyle/>
          <a:p>
            <a:r>
              <a:rPr lang="en-US" dirty="0" smtClean="0"/>
              <a:t>Divided Colostomy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Operative strategy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Colostomy </a:t>
            </a:r>
            <a:r>
              <a:rPr lang="en-US" dirty="0" smtClean="0"/>
              <a:t>needed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4"/>
            <a:ext cx="4040188" cy="4073525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i="1" dirty="0" smtClean="0"/>
              <a:t>• In males with</a:t>
            </a:r>
            <a:r>
              <a:rPr lang="en-US" dirty="0" smtClean="0"/>
              <a:t>:</a:t>
            </a:r>
          </a:p>
          <a:p>
            <a:pPr>
              <a:buNone/>
            </a:pPr>
            <a:r>
              <a:rPr lang="en-US" dirty="0" smtClean="0"/>
              <a:t>– Rectourethral fistula</a:t>
            </a:r>
          </a:p>
          <a:p>
            <a:pPr>
              <a:buNone/>
            </a:pPr>
            <a:r>
              <a:rPr lang="en-US" dirty="0" smtClean="0"/>
              <a:t>– Rectovesical fistula</a:t>
            </a:r>
          </a:p>
          <a:p>
            <a:pPr>
              <a:buNone/>
            </a:pPr>
            <a:r>
              <a:rPr lang="en-US" dirty="0" smtClean="0"/>
              <a:t>– No fistula (if distance between rectum and skin is unclear or &gt;1 cm)</a:t>
            </a:r>
          </a:p>
          <a:p>
            <a:pPr>
              <a:buNone/>
            </a:pPr>
            <a:r>
              <a:rPr lang="en-US" dirty="0" smtClean="0"/>
              <a:t>– Rectal atresia</a:t>
            </a:r>
          </a:p>
          <a:p>
            <a:r>
              <a:rPr lang="en-US" i="1" dirty="0" smtClean="0"/>
              <a:t>In females with</a:t>
            </a:r>
            <a:r>
              <a:rPr lang="en-US" dirty="0" smtClean="0"/>
              <a:t>:</a:t>
            </a:r>
          </a:p>
          <a:p>
            <a:pPr>
              <a:buNone/>
            </a:pPr>
            <a:r>
              <a:rPr lang="en-US" dirty="0" smtClean="0"/>
              <a:t>-Persistent cloaca</a:t>
            </a:r>
          </a:p>
          <a:p>
            <a:pPr>
              <a:buNone/>
            </a:pPr>
            <a:r>
              <a:rPr lang="en-US" dirty="0" smtClean="0"/>
              <a:t>-Rectovestibular fistula</a:t>
            </a:r>
          </a:p>
          <a:p>
            <a:pPr>
              <a:buNone/>
            </a:pPr>
            <a:r>
              <a:rPr lang="en-US" dirty="0" smtClean="0"/>
              <a:t>-No fistula</a:t>
            </a:r>
          </a:p>
          <a:p>
            <a:pPr>
              <a:buNone/>
            </a:pPr>
            <a:r>
              <a:rPr lang="en-US" dirty="0" smtClean="0"/>
              <a:t>-Rectal atresia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Colostomy not needed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Perineal fistula</a:t>
            </a:r>
          </a:p>
          <a:p>
            <a:r>
              <a:rPr lang="en-US" dirty="0" smtClean="0"/>
              <a:t>Covered anus</a:t>
            </a:r>
          </a:p>
          <a:p>
            <a:r>
              <a:rPr lang="en-US" dirty="0" smtClean="0"/>
              <a:t>Males with bucket handle deformity</a:t>
            </a:r>
          </a:p>
          <a:p>
            <a:r>
              <a:rPr lang="en-US" dirty="0" smtClean="0"/>
              <a:t>Anocutanious fistula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638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Postoperative </a:t>
            </a:r>
            <a:r>
              <a:rPr lang="en-US" b="1" dirty="0" smtClean="0"/>
              <a:t>care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4000" dirty="0" smtClean="0"/>
              <a:t>■ Patients with standard PSARP have a bladder catheter for 3–5 days</a:t>
            </a:r>
          </a:p>
          <a:p>
            <a:pPr>
              <a:buNone/>
            </a:pPr>
            <a:r>
              <a:rPr lang="en-US" sz="4000" dirty="0" smtClean="0"/>
              <a:t>■ </a:t>
            </a:r>
            <a:r>
              <a:rPr lang="en-US" sz="4000" dirty="0" smtClean="0"/>
              <a:t>Antibiotic prophylaxis </a:t>
            </a:r>
            <a:endParaRPr lang="en-US" sz="4000" dirty="0" smtClean="0"/>
          </a:p>
          <a:p>
            <a:pPr>
              <a:buNone/>
            </a:pPr>
            <a:r>
              <a:rPr lang="en-US" sz="4000" dirty="0" smtClean="0"/>
              <a:t>■ </a:t>
            </a:r>
            <a:r>
              <a:rPr lang="en-US" sz="4000" dirty="0" smtClean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MinionPro-Regular"/>
              </a:rPr>
              <a:t>Anal </a:t>
            </a:r>
            <a:r>
              <a:rPr lang="en-US" sz="4000" dirty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MinionPro-Regular"/>
              </a:rPr>
              <a:t>dilatations with </a:t>
            </a:r>
            <a:r>
              <a:rPr lang="en-US" sz="4000" dirty="0" err="1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MinionPro-Regular"/>
              </a:rPr>
              <a:t>Hegar</a:t>
            </a:r>
            <a:r>
              <a:rPr lang="en-US" sz="4000" dirty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MinionPro-Regular"/>
              </a:rPr>
              <a:t> dilators are started 2 weeks postoperatively</a:t>
            </a:r>
          </a:p>
          <a:p>
            <a:pPr>
              <a:buNone/>
            </a:pPr>
            <a:endParaRPr lang="en-US" sz="4000" dirty="0" smtClean="0"/>
          </a:p>
          <a:p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838200"/>
            <a:ext cx="84582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600" dirty="0" smtClean="0">
                <a:solidFill>
                  <a:srgbClr val="646567"/>
                </a:solidFill>
                <a:ea typeface="Calibri" pitchFamily="34" charset="0"/>
                <a:cs typeface="MinionPro-Regular"/>
              </a:rPr>
              <a:t>•</a:t>
            </a:r>
            <a:r>
              <a:rPr lang="en-US" sz="3600" dirty="0" smtClean="0">
                <a:solidFill>
                  <a:srgbClr val="646567"/>
                </a:solidFill>
                <a:latin typeface="Arial" pitchFamily="34" charset="0"/>
                <a:ea typeface="Calibri" pitchFamily="34" charset="0"/>
                <a:cs typeface="MinionPro-Regular"/>
              </a:rPr>
              <a:t> </a:t>
            </a:r>
            <a:r>
              <a:rPr lang="en-US" sz="3600" dirty="0" smtClean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MinionPro-Regular"/>
              </a:rPr>
              <a:t>The colostomy is closed when the final size is </a:t>
            </a:r>
            <a:r>
              <a:rPr lang="en-US" sz="3600" dirty="0" smtClean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MinionPro-Regular"/>
              </a:rPr>
              <a:t>reached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600" dirty="0" smtClean="0">
              <a:solidFill>
                <a:srgbClr val="000000"/>
              </a:solidFill>
              <a:latin typeface="Arial" pitchFamily="34" charset="0"/>
              <a:ea typeface="Calibri" pitchFamily="34" charset="0"/>
              <a:cs typeface="MinionPro-Regular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600" dirty="0" smtClean="0">
                <a:solidFill>
                  <a:srgbClr val="646567"/>
                </a:solidFill>
                <a:ea typeface="Calibri" pitchFamily="34" charset="0"/>
                <a:cs typeface="MinionPro-Regular"/>
              </a:rPr>
              <a:t>•</a:t>
            </a:r>
            <a:r>
              <a:rPr lang="en-US" sz="3600" dirty="0" smtClean="0">
                <a:solidFill>
                  <a:srgbClr val="646567"/>
                </a:solidFill>
                <a:latin typeface="Arial" pitchFamily="34" charset="0"/>
                <a:ea typeface="Calibri" pitchFamily="34" charset="0"/>
                <a:cs typeface="MinionPro-Regular"/>
              </a:rPr>
              <a:t> </a:t>
            </a:r>
            <a:r>
              <a:rPr lang="en-US" sz="3600" dirty="0" smtClean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MinionPro-Regular"/>
              </a:rPr>
              <a:t>The dilatations are continued after closure of the stoma for </a:t>
            </a:r>
            <a:r>
              <a:rPr lang="en-US" sz="3600" dirty="0" smtClean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MinionPro-Regular"/>
              </a:rPr>
              <a:t>4</a:t>
            </a:r>
            <a:r>
              <a:rPr lang="en-US" sz="3600" dirty="0" smtClean="0">
                <a:solidFill>
                  <a:srgbClr val="000000"/>
                </a:solidFill>
                <a:ea typeface="Calibri" pitchFamily="34" charset="0"/>
                <a:cs typeface="MinionPro-Regular"/>
              </a:rPr>
              <a:t>–</a:t>
            </a:r>
            <a:r>
              <a:rPr lang="en-US" sz="3600" dirty="0" smtClean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MinionPro-Regular"/>
              </a:rPr>
              <a:t>6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smtClean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MinionPro-Regular"/>
              </a:rPr>
              <a:t>weeks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600" dirty="0">
              <a:solidFill>
                <a:srgbClr val="000000"/>
              </a:solidFill>
              <a:latin typeface="Arial" pitchFamily="34" charset="0"/>
              <a:ea typeface="Calibri" pitchFamily="34" charset="0"/>
              <a:cs typeface="MinionPro-Regular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600" dirty="0" smtClean="0">
                <a:solidFill>
                  <a:srgbClr val="646567"/>
                </a:solidFill>
                <a:ea typeface="Calibri" pitchFamily="34" charset="0"/>
                <a:cs typeface="MinionPro-Regular"/>
              </a:rPr>
              <a:t>•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smtClean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MinionPro-Regular" charset="-128"/>
              </a:rPr>
              <a:t>Patients </a:t>
            </a: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MinionPro-Regular" charset="-128"/>
              </a:rPr>
              <a:t>require vigorous follow-up during the first 2 years of </a:t>
            </a:r>
            <a:r>
              <a:rPr lang="en-US" sz="3600" dirty="0" smtClean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MinionPro-Regular" charset="-128"/>
              </a:rPr>
              <a:t>life</a:t>
            </a:r>
            <a:endParaRPr lang="en-US" sz="3600" dirty="0">
              <a:solidFill>
                <a:srgbClr val="000000"/>
              </a:solidFill>
              <a:latin typeface="Arial" pitchFamily="34" charset="0"/>
              <a:ea typeface="Calibri" pitchFamily="34" charset="0"/>
              <a:cs typeface="MinionPro-Regular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64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672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Long term concerns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Urinary incontinence</a:t>
            </a:r>
          </a:p>
          <a:p>
            <a:endParaRPr lang="en-US" dirty="0"/>
          </a:p>
          <a:p>
            <a:r>
              <a:rPr lang="en-US" dirty="0" smtClean="0"/>
              <a:t>Fecal incontinence</a:t>
            </a:r>
          </a:p>
          <a:p>
            <a:endParaRPr lang="en-US" dirty="0"/>
          </a:p>
          <a:p>
            <a:r>
              <a:rPr lang="en-US" dirty="0" smtClean="0"/>
              <a:t>Sexual Function and Fertility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5645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539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442</TotalTime>
  <Words>364</Words>
  <Application>Microsoft Office PowerPoint</Application>
  <PresentationFormat>On-screen Show (4:3)</PresentationFormat>
  <Paragraphs>70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MinionPro-Regular</vt:lpstr>
      <vt:lpstr>Office Theme</vt:lpstr>
      <vt:lpstr>PowerPoint Presentation</vt:lpstr>
      <vt:lpstr>Introduction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Classification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Operative strategy </vt:lpstr>
      <vt:lpstr>Divided Colostomy</vt:lpstr>
      <vt:lpstr>Operative strategy</vt:lpstr>
      <vt:lpstr>PowerPoint Presentation</vt:lpstr>
      <vt:lpstr>Postoperative care</vt:lpstr>
      <vt:lpstr>PowerPoint Presentation</vt:lpstr>
      <vt:lpstr>PowerPoint Presentation</vt:lpstr>
      <vt:lpstr>Long term concerns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Anorectal Malformations</dc:title>
  <dc:creator>osawa</dc:creator>
  <cp:lastModifiedBy>Shabir</cp:lastModifiedBy>
  <cp:revision>63</cp:revision>
  <dcterms:created xsi:type="dcterms:W3CDTF">2012-07-03T06:12:52Z</dcterms:created>
  <dcterms:modified xsi:type="dcterms:W3CDTF">2021-04-01T11:17:00Z</dcterms:modified>
</cp:coreProperties>
</file>