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6" r:id="rId2"/>
    <p:sldId id="257" r:id="rId3"/>
    <p:sldId id="258" r:id="rId4"/>
    <p:sldId id="259" r:id="rId5"/>
    <p:sldId id="260" r:id="rId6"/>
    <p:sldId id="261" r:id="rId7"/>
    <p:sldId id="262" r:id="rId8"/>
    <p:sldId id="263" r:id="rId9"/>
    <p:sldId id="264" r:id="rId10"/>
    <p:sldId id="265" r:id="rId11"/>
    <p:sldId id="271" r:id="rId12"/>
    <p:sldId id="266" r:id="rId13"/>
    <p:sldId id="267" r:id="rId14"/>
    <p:sldId id="268" r:id="rId15"/>
    <p:sldId id="269" r:id="rId16"/>
    <p:sldId id="270" r:id="rId17"/>
    <p:sldId id="272" r:id="rId18"/>
    <p:sldId id="273" r:id="rId19"/>
    <p:sldId id="274" r:id="rId20"/>
    <p:sldId id="275" r:id="rId21"/>
    <p:sldId id="276" r:id="rId22"/>
    <p:sldId id="277" r:id="rId23"/>
    <p:sldId id="278" r:id="rId24"/>
    <p:sldId id="279"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0251" autoAdjust="0"/>
  </p:normalViewPr>
  <p:slideViewPr>
    <p:cSldViewPr snapToGrid="0">
      <p:cViewPr varScale="1">
        <p:scale>
          <a:sx n="60" d="100"/>
          <a:sy n="60" d="100"/>
        </p:scale>
        <p:origin x="1140"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C21536-8040-49B5-A94A-FC7AA8085B66}" type="datetimeFigureOut">
              <a:rPr lang="en-US" smtClean="0"/>
              <a:t>03-Apr-21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7FB3FB-4ED7-4B18-AF33-4DFECB489C4F}" type="slidenum">
              <a:rPr lang="en-US" smtClean="0"/>
              <a:t>‹#›</a:t>
            </a:fld>
            <a:endParaRPr lang="en-US"/>
          </a:p>
        </p:txBody>
      </p:sp>
    </p:spTree>
    <p:extLst>
      <p:ext uri="{BB962C8B-B14F-4D97-AF65-F5344CB8AC3E}">
        <p14:creationId xmlns:p14="http://schemas.microsoft.com/office/powerpoint/2010/main" val="35136583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Luminal B can either be Her-2 positive or negative. If negative then any Ki67 or </a:t>
            </a:r>
            <a:r>
              <a:rPr lang="en-US" dirty="0" err="1"/>
              <a:t>Pr</a:t>
            </a:r>
            <a:r>
              <a:rPr lang="en-US" dirty="0"/>
              <a:t>, if positive then must have high Ki67</a:t>
            </a:r>
          </a:p>
        </p:txBody>
      </p:sp>
      <p:sp>
        <p:nvSpPr>
          <p:cNvPr id="4" name="Slide Number Placeholder 3"/>
          <p:cNvSpPr>
            <a:spLocks noGrp="1"/>
          </p:cNvSpPr>
          <p:nvPr>
            <p:ph type="sldNum" sz="quarter" idx="5"/>
          </p:nvPr>
        </p:nvSpPr>
        <p:spPr/>
        <p:txBody>
          <a:bodyPr/>
          <a:lstStyle/>
          <a:p>
            <a:fld id="{727FB3FB-4ED7-4B18-AF33-4DFECB489C4F}" type="slidenum">
              <a:rPr lang="en-US" smtClean="0"/>
              <a:t>11</a:t>
            </a:fld>
            <a:endParaRPr lang="en-US"/>
          </a:p>
        </p:txBody>
      </p:sp>
    </p:spTree>
    <p:extLst>
      <p:ext uri="{BB962C8B-B14F-4D97-AF65-F5344CB8AC3E}">
        <p14:creationId xmlns:p14="http://schemas.microsoft.com/office/powerpoint/2010/main" val="4898849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only 1-2 nodes are positive and patient is going for whole breast radiation, old lady no need for ALND</a:t>
            </a:r>
          </a:p>
        </p:txBody>
      </p:sp>
      <p:sp>
        <p:nvSpPr>
          <p:cNvPr id="4" name="Slide Number Placeholder 3"/>
          <p:cNvSpPr>
            <a:spLocks noGrp="1"/>
          </p:cNvSpPr>
          <p:nvPr>
            <p:ph type="sldNum" sz="quarter" idx="5"/>
          </p:nvPr>
        </p:nvSpPr>
        <p:spPr/>
        <p:txBody>
          <a:bodyPr/>
          <a:lstStyle/>
          <a:p>
            <a:fld id="{727FB3FB-4ED7-4B18-AF33-4DFECB489C4F}" type="slidenum">
              <a:rPr lang="en-US" smtClean="0"/>
              <a:t>12</a:t>
            </a:fld>
            <a:endParaRPr lang="en-US"/>
          </a:p>
        </p:txBody>
      </p:sp>
    </p:spTree>
    <p:extLst>
      <p:ext uri="{BB962C8B-B14F-4D97-AF65-F5344CB8AC3E}">
        <p14:creationId xmlns:p14="http://schemas.microsoft.com/office/powerpoint/2010/main" val="28901158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BCS must include radiotherapy in 6-8 weeks </a:t>
            </a:r>
          </a:p>
          <a:p>
            <a:r>
              <a:rPr lang="en-US" dirty="0"/>
              <a:t>Can include oncoplastic surgery </a:t>
            </a:r>
          </a:p>
        </p:txBody>
      </p:sp>
      <p:sp>
        <p:nvSpPr>
          <p:cNvPr id="4" name="Slide Number Placeholder 3"/>
          <p:cNvSpPr>
            <a:spLocks noGrp="1"/>
          </p:cNvSpPr>
          <p:nvPr>
            <p:ph type="sldNum" sz="quarter" idx="5"/>
          </p:nvPr>
        </p:nvSpPr>
        <p:spPr/>
        <p:txBody>
          <a:bodyPr/>
          <a:lstStyle/>
          <a:p>
            <a:fld id="{727FB3FB-4ED7-4B18-AF33-4DFECB489C4F}" type="slidenum">
              <a:rPr lang="en-US" smtClean="0"/>
              <a:t>13</a:t>
            </a:fld>
            <a:endParaRPr lang="en-US"/>
          </a:p>
        </p:txBody>
      </p:sp>
    </p:spTree>
    <p:extLst>
      <p:ext uri="{BB962C8B-B14F-4D97-AF65-F5344CB8AC3E}">
        <p14:creationId xmlns:p14="http://schemas.microsoft.com/office/powerpoint/2010/main" val="33479369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goal is quality of  life and prolongation of life</a:t>
            </a:r>
          </a:p>
        </p:txBody>
      </p:sp>
      <p:sp>
        <p:nvSpPr>
          <p:cNvPr id="4" name="Slide Number Placeholder 3"/>
          <p:cNvSpPr>
            <a:spLocks noGrp="1"/>
          </p:cNvSpPr>
          <p:nvPr>
            <p:ph type="sldNum" sz="quarter" idx="5"/>
          </p:nvPr>
        </p:nvSpPr>
        <p:spPr/>
        <p:txBody>
          <a:bodyPr/>
          <a:lstStyle/>
          <a:p>
            <a:fld id="{727FB3FB-4ED7-4B18-AF33-4DFECB489C4F}" type="slidenum">
              <a:rPr lang="en-US" smtClean="0"/>
              <a:t>16</a:t>
            </a:fld>
            <a:endParaRPr lang="en-US"/>
          </a:p>
        </p:txBody>
      </p:sp>
    </p:spTree>
    <p:extLst>
      <p:ext uri="{BB962C8B-B14F-4D97-AF65-F5344CB8AC3E}">
        <p14:creationId xmlns:p14="http://schemas.microsoft.com/office/powerpoint/2010/main" val="41796240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State the main histologic types of invasive breast cancer, recognizing infiltrating ductal carcinoma as the most common type.</a:t>
            </a:r>
          </a:p>
          <a:p>
            <a:r>
              <a:rPr lang="en-GB" dirty="0"/>
              <a:t>        Understand the significance of a disrupted basement membrane as the difference between infiltrating ductal carcinoma and ductal carcinoma in situ (DCIS).</a:t>
            </a:r>
          </a:p>
          <a:p>
            <a:r>
              <a:rPr lang="en-GB" dirty="0"/>
              <a:t>        Describe the significance of grade, hormone receptors, and HER-2/neu status and their impact on prognosis and systemic therapy.</a:t>
            </a:r>
          </a:p>
          <a:p>
            <a:endParaRPr lang="en-US" dirty="0"/>
          </a:p>
        </p:txBody>
      </p:sp>
      <p:sp>
        <p:nvSpPr>
          <p:cNvPr id="4" name="Slide Number Placeholder 3"/>
          <p:cNvSpPr>
            <a:spLocks noGrp="1"/>
          </p:cNvSpPr>
          <p:nvPr>
            <p:ph type="sldNum" sz="quarter" idx="5"/>
          </p:nvPr>
        </p:nvSpPr>
        <p:spPr/>
        <p:txBody>
          <a:bodyPr/>
          <a:lstStyle/>
          <a:p>
            <a:fld id="{727FB3FB-4ED7-4B18-AF33-4DFECB489C4F}" type="slidenum">
              <a:rPr lang="en-US" smtClean="0"/>
              <a:t>17</a:t>
            </a:fld>
            <a:endParaRPr lang="en-US"/>
          </a:p>
        </p:txBody>
      </p:sp>
    </p:spTree>
    <p:extLst>
      <p:ext uri="{BB962C8B-B14F-4D97-AF65-F5344CB8AC3E}">
        <p14:creationId xmlns:p14="http://schemas.microsoft.com/office/powerpoint/2010/main" val="36881094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Discuss the patient’s TNM stage and prognosis.</a:t>
            </a:r>
          </a:p>
          <a:p>
            <a:r>
              <a:rPr lang="en-GB" dirty="0"/>
              <a:t>        Determine the need for staging studies to rule out distant metastasis in a node-positive patient.</a:t>
            </a:r>
          </a:p>
          <a:p>
            <a:r>
              <a:rPr lang="en-GB" dirty="0"/>
              <a:t>        Understand the roles of adjuvant chemotherapy and hormonal therapy.</a:t>
            </a:r>
          </a:p>
          <a:p>
            <a:r>
              <a:rPr lang="en-GB" dirty="0"/>
              <a:t>        Discuss the role of postmastectomy irradiation in a node-positive patient</a:t>
            </a:r>
            <a:endParaRPr lang="en-US" dirty="0"/>
          </a:p>
        </p:txBody>
      </p:sp>
      <p:sp>
        <p:nvSpPr>
          <p:cNvPr id="4" name="Slide Number Placeholder 3"/>
          <p:cNvSpPr>
            <a:spLocks noGrp="1"/>
          </p:cNvSpPr>
          <p:nvPr>
            <p:ph type="sldNum" sz="quarter" idx="5"/>
          </p:nvPr>
        </p:nvSpPr>
        <p:spPr/>
        <p:txBody>
          <a:bodyPr/>
          <a:lstStyle/>
          <a:p>
            <a:fld id="{727FB3FB-4ED7-4B18-AF33-4DFECB489C4F}" type="slidenum">
              <a:rPr lang="en-US" smtClean="0"/>
              <a:t>18</a:t>
            </a:fld>
            <a:endParaRPr lang="en-US"/>
          </a:p>
        </p:txBody>
      </p:sp>
    </p:spTree>
    <p:extLst>
      <p:ext uri="{BB962C8B-B14F-4D97-AF65-F5344CB8AC3E}">
        <p14:creationId xmlns:p14="http://schemas.microsoft.com/office/powerpoint/2010/main" val="30449190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Understand the options of breast-conserving surgery (lumpectomy followed by radiation therapy) or mastectomy.</a:t>
            </a:r>
          </a:p>
          <a:p>
            <a:r>
              <a:rPr lang="en-GB" dirty="0"/>
              <a:t>        Understand the need to assess the axillary lymph nodes for metastatic carcinoma by sentinel node biopsy and discuss the role of completion axillary lymph node dissection if sentinel lymph nodes reveal metastatic disease.</a:t>
            </a:r>
          </a:p>
          <a:p>
            <a:r>
              <a:rPr lang="en-GB" dirty="0"/>
              <a:t>        Given the patient’s young age at diagnosis and triple-negative status, the resident should recognize the need to refer the patient for genetic </a:t>
            </a:r>
            <a:r>
              <a:rPr lang="en-GB" dirty="0" smtClean="0"/>
              <a:t>counselling </a:t>
            </a:r>
            <a:r>
              <a:rPr lang="en-GB" dirty="0"/>
              <a:t>and testing and address how these results may alter surgical management of the affected breast and contralateral breast if the patient is a mutation carrier.</a:t>
            </a:r>
          </a:p>
          <a:p>
            <a:endParaRPr lang="en-US" dirty="0"/>
          </a:p>
        </p:txBody>
      </p:sp>
      <p:sp>
        <p:nvSpPr>
          <p:cNvPr id="4" name="Slide Number Placeholder 3"/>
          <p:cNvSpPr>
            <a:spLocks noGrp="1"/>
          </p:cNvSpPr>
          <p:nvPr>
            <p:ph type="sldNum" sz="quarter" idx="5"/>
          </p:nvPr>
        </p:nvSpPr>
        <p:spPr/>
        <p:txBody>
          <a:bodyPr/>
          <a:lstStyle/>
          <a:p>
            <a:fld id="{727FB3FB-4ED7-4B18-AF33-4DFECB489C4F}" type="slidenum">
              <a:rPr lang="en-US" smtClean="0"/>
              <a:t>19</a:t>
            </a:fld>
            <a:endParaRPr lang="en-US"/>
          </a:p>
        </p:txBody>
      </p:sp>
    </p:spTree>
    <p:extLst>
      <p:ext uri="{BB962C8B-B14F-4D97-AF65-F5344CB8AC3E}">
        <p14:creationId xmlns:p14="http://schemas.microsoft.com/office/powerpoint/2010/main" val="40184463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patient has a tumor that is 5.5 cm with multiple involved nodes, so she will require post-mastectomy radiation</a:t>
            </a:r>
            <a:r>
              <a:rPr lang="en-GB" dirty="0" smtClean="0"/>
              <a:t>. </a:t>
            </a:r>
            <a:r>
              <a:rPr lang="en-GB" dirty="0"/>
              <a:t>Since she will require post-mastectomy radiation therapy, one option would be to delay reconstruction until 6-12 months after radiation therapy. </a:t>
            </a:r>
            <a:r>
              <a:rPr lang="en-GB" dirty="0" smtClean="0"/>
              <a:t>Since </a:t>
            </a:r>
            <a:r>
              <a:rPr lang="en-GB" dirty="0"/>
              <a:t>she desires immediate reconstruction in the setting of planned post-mastectomy radiation therapy, a tissue expander is advisable in this situation, as the success and cosmesis of an autologous reconstruction will be compromised with radiation. </a:t>
            </a:r>
            <a:endParaRPr lang="en-US" dirty="0"/>
          </a:p>
        </p:txBody>
      </p:sp>
      <p:sp>
        <p:nvSpPr>
          <p:cNvPr id="4" name="Slide Number Placeholder 3"/>
          <p:cNvSpPr>
            <a:spLocks noGrp="1"/>
          </p:cNvSpPr>
          <p:nvPr>
            <p:ph type="sldNum" sz="quarter" idx="5"/>
          </p:nvPr>
        </p:nvSpPr>
        <p:spPr/>
        <p:txBody>
          <a:bodyPr/>
          <a:lstStyle/>
          <a:p>
            <a:fld id="{727FB3FB-4ED7-4B18-AF33-4DFECB489C4F}" type="slidenum">
              <a:rPr lang="en-US" smtClean="0"/>
              <a:t>20</a:t>
            </a:fld>
            <a:endParaRPr lang="en-US"/>
          </a:p>
        </p:txBody>
      </p:sp>
    </p:spTree>
    <p:extLst>
      <p:ext uri="{BB962C8B-B14F-4D97-AF65-F5344CB8AC3E}">
        <p14:creationId xmlns:p14="http://schemas.microsoft.com/office/powerpoint/2010/main" val="22403665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Lobular carcinoma in situ (LCIS) is associated with a relative risk of seven to eight for developing invasive breast cancer of either breast. LCIS is not a precursor to breast cancer but a marker of increased risk. Patients with LCIS are more likely to develop invasive ductal carcinoma than lobular carcinoma.</a:t>
            </a:r>
            <a:endParaRPr lang="en-US" dirty="0"/>
          </a:p>
        </p:txBody>
      </p:sp>
      <p:sp>
        <p:nvSpPr>
          <p:cNvPr id="4" name="Slide Number Placeholder 3"/>
          <p:cNvSpPr>
            <a:spLocks noGrp="1"/>
          </p:cNvSpPr>
          <p:nvPr>
            <p:ph type="sldNum" sz="quarter" idx="5"/>
          </p:nvPr>
        </p:nvSpPr>
        <p:spPr/>
        <p:txBody>
          <a:bodyPr/>
          <a:lstStyle/>
          <a:p>
            <a:fld id="{727FB3FB-4ED7-4B18-AF33-4DFECB489C4F}" type="slidenum">
              <a:rPr lang="en-US" smtClean="0"/>
              <a:t>21</a:t>
            </a:fld>
            <a:endParaRPr lang="en-US"/>
          </a:p>
        </p:txBody>
      </p:sp>
    </p:spTree>
    <p:extLst>
      <p:ext uri="{BB962C8B-B14F-4D97-AF65-F5344CB8AC3E}">
        <p14:creationId xmlns:p14="http://schemas.microsoft.com/office/powerpoint/2010/main" val="42361693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 patient without a family history of premenopausal breast cancer, most experts do not recommend prophylactic bilateral mastectomies. </a:t>
            </a:r>
            <a:r>
              <a:rPr lang="en-GB" dirty="0" smtClean="0"/>
              <a:t>This </a:t>
            </a:r>
            <a:r>
              <a:rPr lang="en-GB" dirty="0"/>
              <a:t>patient needs interval history and physical exams every 6-12 months with yearly mammograms and consideration for chemoprevention.  At this point in time, there is not enough data to recommend routine screening MRI in the setting of ALH or LCIS. </a:t>
            </a:r>
            <a:r>
              <a:rPr lang="en-GB" dirty="0" smtClean="0"/>
              <a:t>Radiation </a:t>
            </a:r>
            <a:r>
              <a:rPr lang="en-GB" dirty="0"/>
              <a:t>is not indicated in LCIS. </a:t>
            </a:r>
            <a:endParaRPr lang="en-US" dirty="0"/>
          </a:p>
        </p:txBody>
      </p:sp>
      <p:sp>
        <p:nvSpPr>
          <p:cNvPr id="4" name="Slide Number Placeholder 3"/>
          <p:cNvSpPr>
            <a:spLocks noGrp="1"/>
          </p:cNvSpPr>
          <p:nvPr>
            <p:ph type="sldNum" sz="quarter" idx="5"/>
          </p:nvPr>
        </p:nvSpPr>
        <p:spPr/>
        <p:txBody>
          <a:bodyPr/>
          <a:lstStyle/>
          <a:p>
            <a:fld id="{727FB3FB-4ED7-4B18-AF33-4DFECB489C4F}" type="slidenum">
              <a:rPr lang="en-US" smtClean="0"/>
              <a:t>22</a:t>
            </a:fld>
            <a:endParaRPr lang="en-US"/>
          </a:p>
        </p:txBody>
      </p:sp>
    </p:spTree>
    <p:extLst>
      <p:ext uri="{BB962C8B-B14F-4D97-AF65-F5344CB8AC3E}">
        <p14:creationId xmlns:p14="http://schemas.microsoft.com/office/powerpoint/2010/main" val="13412940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 this case, there is radiology and pathology concordance as the surgical specimen revealed ADH which would account for the mammogram abnormality. </a:t>
            </a:r>
            <a:r>
              <a:rPr lang="en-GB" dirty="0" smtClean="0"/>
              <a:t>LCIS </a:t>
            </a:r>
            <a:r>
              <a:rPr lang="en-GB" dirty="0"/>
              <a:t>is a marker for increased risk of the development of invasive carcinoma at 1-2 % per year. </a:t>
            </a:r>
            <a:r>
              <a:rPr lang="en-GB" dirty="0" smtClean="0"/>
              <a:t>The </a:t>
            </a:r>
            <a:r>
              <a:rPr lang="en-GB" dirty="0"/>
              <a:t>patient needs continued follow-up with a clinical breast exam and mammograms</a:t>
            </a:r>
            <a:r>
              <a:rPr lang="en-GB" dirty="0" smtClean="0"/>
              <a:t>. </a:t>
            </a:r>
            <a:r>
              <a:rPr lang="en-GB" dirty="0"/>
              <a:t>In addition, chemoprevention with tamoxifen, raloxifene, or exemestane has been shown to have a reduction in the development of invasive carcinoma in those with known LCIS. </a:t>
            </a:r>
            <a:endParaRPr lang="en-US" dirty="0"/>
          </a:p>
        </p:txBody>
      </p:sp>
      <p:sp>
        <p:nvSpPr>
          <p:cNvPr id="4" name="Slide Number Placeholder 3"/>
          <p:cNvSpPr>
            <a:spLocks noGrp="1"/>
          </p:cNvSpPr>
          <p:nvPr>
            <p:ph type="sldNum" sz="quarter" idx="5"/>
          </p:nvPr>
        </p:nvSpPr>
        <p:spPr/>
        <p:txBody>
          <a:bodyPr/>
          <a:lstStyle/>
          <a:p>
            <a:fld id="{727FB3FB-4ED7-4B18-AF33-4DFECB489C4F}" type="slidenum">
              <a:rPr lang="en-US" smtClean="0"/>
              <a:t>23</a:t>
            </a:fld>
            <a:endParaRPr lang="en-US"/>
          </a:p>
        </p:txBody>
      </p:sp>
    </p:spTree>
    <p:extLst>
      <p:ext uri="{BB962C8B-B14F-4D97-AF65-F5344CB8AC3E}">
        <p14:creationId xmlns:p14="http://schemas.microsoft.com/office/powerpoint/2010/main" val="35418017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Although pregnancy is an absolute contraindication to the use of breast irradiation, it may be possible to perform breast-conserving surgery on a patient in her 3rd trimester of pregnancy and administer radiation after delivery. </a:t>
            </a:r>
            <a:endParaRPr lang="en-US" dirty="0"/>
          </a:p>
        </p:txBody>
      </p:sp>
      <p:sp>
        <p:nvSpPr>
          <p:cNvPr id="4" name="Slide Number Placeholder 3"/>
          <p:cNvSpPr>
            <a:spLocks noGrp="1"/>
          </p:cNvSpPr>
          <p:nvPr>
            <p:ph type="sldNum" sz="quarter" idx="5"/>
          </p:nvPr>
        </p:nvSpPr>
        <p:spPr/>
        <p:txBody>
          <a:bodyPr/>
          <a:lstStyle/>
          <a:p>
            <a:fld id="{727FB3FB-4ED7-4B18-AF33-4DFECB489C4F}" type="slidenum">
              <a:rPr lang="en-US" smtClean="0"/>
              <a:t>24</a:t>
            </a:fld>
            <a:endParaRPr lang="en-US"/>
          </a:p>
        </p:txBody>
      </p:sp>
    </p:spTree>
    <p:extLst>
      <p:ext uri="{BB962C8B-B14F-4D97-AF65-F5344CB8AC3E}">
        <p14:creationId xmlns:p14="http://schemas.microsoft.com/office/powerpoint/2010/main" val="8057415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0E2F5B5-6F19-4325-B90E-6DD5FDB17A7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 xmlns:a16="http://schemas.microsoft.com/office/drawing/2014/main" id="{553CA930-9921-4CDB-829F-3B36535BD24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 xmlns:a16="http://schemas.microsoft.com/office/drawing/2014/main" id="{A42D7D3E-5557-4B09-B79D-F6C836B70C4F}"/>
              </a:ext>
            </a:extLst>
          </p:cNvPr>
          <p:cNvSpPr>
            <a:spLocks noGrp="1"/>
          </p:cNvSpPr>
          <p:nvPr>
            <p:ph type="dt" sz="half" idx="10"/>
          </p:nvPr>
        </p:nvSpPr>
        <p:spPr/>
        <p:txBody>
          <a:bodyPr/>
          <a:lstStyle/>
          <a:p>
            <a:fld id="{7493FA90-1D21-40C4-8697-F003B3BEC592}" type="datetimeFigureOut">
              <a:rPr lang="en-US" smtClean="0"/>
              <a:t>03-Apr-21</a:t>
            </a:fld>
            <a:endParaRPr lang="en-US"/>
          </a:p>
        </p:txBody>
      </p:sp>
      <p:sp>
        <p:nvSpPr>
          <p:cNvPr id="5" name="Footer Placeholder 4">
            <a:extLst>
              <a:ext uri="{FF2B5EF4-FFF2-40B4-BE49-F238E27FC236}">
                <a16:creationId xmlns="" xmlns:a16="http://schemas.microsoft.com/office/drawing/2014/main" id="{BC4212A5-8E0A-4044-BFC2-DC620A85446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8AA60D35-C4AD-4C53-92A7-CB4564095AA3}"/>
              </a:ext>
            </a:extLst>
          </p:cNvPr>
          <p:cNvSpPr>
            <a:spLocks noGrp="1"/>
          </p:cNvSpPr>
          <p:nvPr>
            <p:ph type="sldNum" sz="quarter" idx="12"/>
          </p:nvPr>
        </p:nvSpPr>
        <p:spPr/>
        <p:txBody>
          <a:bodyPr/>
          <a:lstStyle/>
          <a:p>
            <a:fld id="{26B15505-B2CB-4F86-B9F0-5CE02CA33A91}" type="slidenum">
              <a:rPr lang="en-US" smtClean="0"/>
              <a:t>‹#›</a:t>
            </a:fld>
            <a:endParaRPr lang="en-US"/>
          </a:p>
        </p:txBody>
      </p:sp>
    </p:spTree>
    <p:extLst>
      <p:ext uri="{BB962C8B-B14F-4D97-AF65-F5344CB8AC3E}">
        <p14:creationId xmlns:p14="http://schemas.microsoft.com/office/powerpoint/2010/main" val="29329343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22C5B08-61FB-4F12-8114-A3596DCFAC7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 xmlns:a16="http://schemas.microsoft.com/office/drawing/2014/main" id="{7BF9F26D-46BD-48FA-9B36-14E6C4CC9D2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2987F16A-9E8B-43F4-9A86-E1D63712FD05}"/>
              </a:ext>
            </a:extLst>
          </p:cNvPr>
          <p:cNvSpPr>
            <a:spLocks noGrp="1"/>
          </p:cNvSpPr>
          <p:nvPr>
            <p:ph type="dt" sz="half" idx="10"/>
          </p:nvPr>
        </p:nvSpPr>
        <p:spPr/>
        <p:txBody>
          <a:bodyPr/>
          <a:lstStyle/>
          <a:p>
            <a:fld id="{7493FA90-1D21-40C4-8697-F003B3BEC592}" type="datetimeFigureOut">
              <a:rPr lang="en-US" smtClean="0"/>
              <a:t>03-Apr-21</a:t>
            </a:fld>
            <a:endParaRPr lang="en-US"/>
          </a:p>
        </p:txBody>
      </p:sp>
      <p:sp>
        <p:nvSpPr>
          <p:cNvPr id="5" name="Footer Placeholder 4">
            <a:extLst>
              <a:ext uri="{FF2B5EF4-FFF2-40B4-BE49-F238E27FC236}">
                <a16:creationId xmlns="" xmlns:a16="http://schemas.microsoft.com/office/drawing/2014/main" id="{D05FBFD3-BCE7-4F4D-871B-61AC7499EAC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645250A8-0BBD-4373-95FC-B29B07DD7F94}"/>
              </a:ext>
            </a:extLst>
          </p:cNvPr>
          <p:cNvSpPr>
            <a:spLocks noGrp="1"/>
          </p:cNvSpPr>
          <p:nvPr>
            <p:ph type="sldNum" sz="quarter" idx="12"/>
          </p:nvPr>
        </p:nvSpPr>
        <p:spPr/>
        <p:txBody>
          <a:bodyPr/>
          <a:lstStyle/>
          <a:p>
            <a:fld id="{26B15505-B2CB-4F86-B9F0-5CE02CA33A91}" type="slidenum">
              <a:rPr lang="en-US" smtClean="0"/>
              <a:t>‹#›</a:t>
            </a:fld>
            <a:endParaRPr lang="en-US"/>
          </a:p>
        </p:txBody>
      </p:sp>
    </p:spTree>
    <p:extLst>
      <p:ext uri="{BB962C8B-B14F-4D97-AF65-F5344CB8AC3E}">
        <p14:creationId xmlns:p14="http://schemas.microsoft.com/office/powerpoint/2010/main" val="11902215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C2AD389-FB40-4FA3-8BCF-DAD6FDD92A2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 xmlns:a16="http://schemas.microsoft.com/office/drawing/2014/main" id="{39A6D8F5-1153-4946-BFFA-9A7F8BB0983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 xmlns:a16="http://schemas.microsoft.com/office/drawing/2014/main" id="{B531BFD9-A214-4CEB-AD1A-2F2289332660}"/>
              </a:ext>
            </a:extLst>
          </p:cNvPr>
          <p:cNvSpPr>
            <a:spLocks noGrp="1"/>
          </p:cNvSpPr>
          <p:nvPr>
            <p:ph type="dt" sz="half" idx="10"/>
          </p:nvPr>
        </p:nvSpPr>
        <p:spPr/>
        <p:txBody>
          <a:bodyPr/>
          <a:lstStyle/>
          <a:p>
            <a:fld id="{7493FA90-1D21-40C4-8697-F003B3BEC592}" type="datetimeFigureOut">
              <a:rPr lang="en-US" smtClean="0"/>
              <a:t>03-Apr-21</a:t>
            </a:fld>
            <a:endParaRPr lang="en-US"/>
          </a:p>
        </p:txBody>
      </p:sp>
      <p:sp>
        <p:nvSpPr>
          <p:cNvPr id="5" name="Footer Placeholder 4">
            <a:extLst>
              <a:ext uri="{FF2B5EF4-FFF2-40B4-BE49-F238E27FC236}">
                <a16:creationId xmlns="" xmlns:a16="http://schemas.microsoft.com/office/drawing/2014/main" id="{868B106E-0939-4212-A8D5-FCCAD0580FA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45868E2F-9924-40AB-BA37-98D48EC45A58}"/>
              </a:ext>
            </a:extLst>
          </p:cNvPr>
          <p:cNvSpPr>
            <a:spLocks noGrp="1"/>
          </p:cNvSpPr>
          <p:nvPr>
            <p:ph type="sldNum" sz="quarter" idx="12"/>
          </p:nvPr>
        </p:nvSpPr>
        <p:spPr/>
        <p:txBody>
          <a:bodyPr/>
          <a:lstStyle/>
          <a:p>
            <a:fld id="{26B15505-B2CB-4F86-B9F0-5CE02CA33A91}" type="slidenum">
              <a:rPr lang="en-US" smtClean="0"/>
              <a:t>‹#›</a:t>
            </a:fld>
            <a:endParaRPr lang="en-US"/>
          </a:p>
        </p:txBody>
      </p:sp>
    </p:spTree>
    <p:extLst>
      <p:ext uri="{BB962C8B-B14F-4D97-AF65-F5344CB8AC3E}">
        <p14:creationId xmlns:p14="http://schemas.microsoft.com/office/powerpoint/2010/main" val="15951321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E00194B-495E-45CA-AD33-99BF93EE210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 xmlns:a16="http://schemas.microsoft.com/office/drawing/2014/main" id="{129D17A0-BDD4-4DBA-835C-B3ACD67561F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 xmlns:a16="http://schemas.microsoft.com/office/drawing/2014/main" id="{D352A542-91E6-4C2C-89B0-1C6540F572D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 xmlns:a16="http://schemas.microsoft.com/office/drawing/2014/main" id="{A5BF6A4D-1F7B-468E-BCEA-6170269CDBD7}"/>
              </a:ext>
            </a:extLst>
          </p:cNvPr>
          <p:cNvSpPr>
            <a:spLocks noGrp="1"/>
          </p:cNvSpPr>
          <p:nvPr>
            <p:ph type="dt" sz="half" idx="10"/>
          </p:nvPr>
        </p:nvSpPr>
        <p:spPr/>
        <p:txBody>
          <a:bodyPr/>
          <a:lstStyle/>
          <a:p>
            <a:fld id="{7493FA90-1D21-40C4-8697-F003B3BEC592}" type="datetimeFigureOut">
              <a:rPr lang="en-US" smtClean="0"/>
              <a:t>03-Apr-21</a:t>
            </a:fld>
            <a:endParaRPr lang="en-US"/>
          </a:p>
        </p:txBody>
      </p:sp>
      <p:sp>
        <p:nvSpPr>
          <p:cNvPr id="6" name="Footer Placeholder 5">
            <a:extLst>
              <a:ext uri="{FF2B5EF4-FFF2-40B4-BE49-F238E27FC236}">
                <a16:creationId xmlns="" xmlns:a16="http://schemas.microsoft.com/office/drawing/2014/main" id="{516E1023-6506-4F97-9216-0D4A5F41B2B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4794F8E8-D2F2-485A-ADE5-D8D46097CC7F}"/>
              </a:ext>
            </a:extLst>
          </p:cNvPr>
          <p:cNvSpPr>
            <a:spLocks noGrp="1"/>
          </p:cNvSpPr>
          <p:nvPr>
            <p:ph type="sldNum" sz="quarter" idx="12"/>
          </p:nvPr>
        </p:nvSpPr>
        <p:spPr/>
        <p:txBody>
          <a:bodyPr/>
          <a:lstStyle/>
          <a:p>
            <a:fld id="{26B15505-B2CB-4F86-B9F0-5CE02CA33A91}" type="slidenum">
              <a:rPr lang="en-US" smtClean="0"/>
              <a:t>‹#›</a:t>
            </a:fld>
            <a:endParaRPr lang="en-US"/>
          </a:p>
        </p:txBody>
      </p:sp>
    </p:spTree>
    <p:extLst>
      <p:ext uri="{BB962C8B-B14F-4D97-AF65-F5344CB8AC3E}">
        <p14:creationId xmlns:p14="http://schemas.microsoft.com/office/powerpoint/2010/main" val="22378487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A9B64C2-5AB3-4F7D-842F-3B464DD6A54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 xmlns:a16="http://schemas.microsoft.com/office/drawing/2014/main" id="{29C01462-1167-4BB3-8B97-FC6367E7416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 xmlns:a16="http://schemas.microsoft.com/office/drawing/2014/main" id="{9BED4C70-3D74-45EE-A133-F12E03484DC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 xmlns:a16="http://schemas.microsoft.com/office/drawing/2014/main" id="{FA049306-6B27-4D4A-A4C3-573DC4D7C92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 xmlns:a16="http://schemas.microsoft.com/office/drawing/2014/main" id="{ABE92E23-DCE4-4B98-9E4F-04BE2E8CDA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 xmlns:a16="http://schemas.microsoft.com/office/drawing/2014/main" id="{EB491DDE-2D5B-4038-8B55-750124A608C6}"/>
              </a:ext>
            </a:extLst>
          </p:cNvPr>
          <p:cNvSpPr>
            <a:spLocks noGrp="1"/>
          </p:cNvSpPr>
          <p:nvPr>
            <p:ph type="dt" sz="half" idx="10"/>
          </p:nvPr>
        </p:nvSpPr>
        <p:spPr/>
        <p:txBody>
          <a:bodyPr/>
          <a:lstStyle/>
          <a:p>
            <a:fld id="{7493FA90-1D21-40C4-8697-F003B3BEC592}" type="datetimeFigureOut">
              <a:rPr lang="en-US" smtClean="0"/>
              <a:t>03-Apr-21</a:t>
            </a:fld>
            <a:endParaRPr lang="en-US"/>
          </a:p>
        </p:txBody>
      </p:sp>
      <p:sp>
        <p:nvSpPr>
          <p:cNvPr id="8" name="Footer Placeholder 7">
            <a:extLst>
              <a:ext uri="{FF2B5EF4-FFF2-40B4-BE49-F238E27FC236}">
                <a16:creationId xmlns="" xmlns:a16="http://schemas.microsoft.com/office/drawing/2014/main" id="{6709F0D2-0718-4A13-9ACC-764CE3528AE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 xmlns:a16="http://schemas.microsoft.com/office/drawing/2014/main" id="{93B71539-C6FA-4F0F-81A8-DFD8E161505B}"/>
              </a:ext>
            </a:extLst>
          </p:cNvPr>
          <p:cNvSpPr>
            <a:spLocks noGrp="1"/>
          </p:cNvSpPr>
          <p:nvPr>
            <p:ph type="sldNum" sz="quarter" idx="12"/>
          </p:nvPr>
        </p:nvSpPr>
        <p:spPr/>
        <p:txBody>
          <a:bodyPr/>
          <a:lstStyle/>
          <a:p>
            <a:fld id="{26B15505-B2CB-4F86-B9F0-5CE02CA33A91}" type="slidenum">
              <a:rPr lang="en-US" smtClean="0"/>
              <a:t>‹#›</a:t>
            </a:fld>
            <a:endParaRPr lang="en-US"/>
          </a:p>
        </p:txBody>
      </p:sp>
    </p:spTree>
    <p:extLst>
      <p:ext uri="{BB962C8B-B14F-4D97-AF65-F5344CB8AC3E}">
        <p14:creationId xmlns:p14="http://schemas.microsoft.com/office/powerpoint/2010/main" val="17411516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51B0FCB-4BD9-46F9-933C-6292822CD3D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 xmlns:a16="http://schemas.microsoft.com/office/drawing/2014/main" id="{3C7AE3DF-7718-4136-81FA-01C1D8C6EBA3}"/>
              </a:ext>
            </a:extLst>
          </p:cNvPr>
          <p:cNvSpPr>
            <a:spLocks noGrp="1"/>
          </p:cNvSpPr>
          <p:nvPr>
            <p:ph type="dt" sz="half" idx="10"/>
          </p:nvPr>
        </p:nvSpPr>
        <p:spPr/>
        <p:txBody>
          <a:bodyPr/>
          <a:lstStyle/>
          <a:p>
            <a:fld id="{7493FA90-1D21-40C4-8697-F003B3BEC592}" type="datetimeFigureOut">
              <a:rPr lang="en-US" smtClean="0"/>
              <a:t>03-Apr-21</a:t>
            </a:fld>
            <a:endParaRPr lang="en-US"/>
          </a:p>
        </p:txBody>
      </p:sp>
      <p:sp>
        <p:nvSpPr>
          <p:cNvPr id="4" name="Footer Placeholder 3">
            <a:extLst>
              <a:ext uri="{FF2B5EF4-FFF2-40B4-BE49-F238E27FC236}">
                <a16:creationId xmlns="" xmlns:a16="http://schemas.microsoft.com/office/drawing/2014/main" id="{50EF59E3-6F74-4EE1-ADEA-54604E34DE4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 xmlns:a16="http://schemas.microsoft.com/office/drawing/2014/main" id="{91C73345-C7AB-4083-BBB2-A118543A35F6}"/>
              </a:ext>
            </a:extLst>
          </p:cNvPr>
          <p:cNvSpPr>
            <a:spLocks noGrp="1"/>
          </p:cNvSpPr>
          <p:nvPr>
            <p:ph type="sldNum" sz="quarter" idx="12"/>
          </p:nvPr>
        </p:nvSpPr>
        <p:spPr/>
        <p:txBody>
          <a:bodyPr/>
          <a:lstStyle/>
          <a:p>
            <a:fld id="{26B15505-B2CB-4F86-B9F0-5CE02CA33A91}" type="slidenum">
              <a:rPr lang="en-US" smtClean="0"/>
              <a:t>‹#›</a:t>
            </a:fld>
            <a:endParaRPr lang="en-US"/>
          </a:p>
        </p:txBody>
      </p:sp>
    </p:spTree>
    <p:extLst>
      <p:ext uri="{BB962C8B-B14F-4D97-AF65-F5344CB8AC3E}">
        <p14:creationId xmlns:p14="http://schemas.microsoft.com/office/powerpoint/2010/main" val="2810376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 xmlns:a16="http://schemas.microsoft.com/office/drawing/2014/main" id="{6AFADE62-5CA5-4D00-A5DB-E7BE4178B69D}"/>
              </a:ext>
            </a:extLst>
          </p:cNvPr>
          <p:cNvSpPr>
            <a:spLocks noGrp="1"/>
          </p:cNvSpPr>
          <p:nvPr>
            <p:ph type="dt" sz="half" idx="10"/>
          </p:nvPr>
        </p:nvSpPr>
        <p:spPr/>
        <p:txBody>
          <a:bodyPr/>
          <a:lstStyle/>
          <a:p>
            <a:fld id="{7493FA90-1D21-40C4-8697-F003B3BEC592}" type="datetimeFigureOut">
              <a:rPr lang="en-US" smtClean="0"/>
              <a:t>03-Apr-21</a:t>
            </a:fld>
            <a:endParaRPr lang="en-US"/>
          </a:p>
        </p:txBody>
      </p:sp>
      <p:sp>
        <p:nvSpPr>
          <p:cNvPr id="3" name="Footer Placeholder 2">
            <a:extLst>
              <a:ext uri="{FF2B5EF4-FFF2-40B4-BE49-F238E27FC236}">
                <a16:creationId xmlns="" xmlns:a16="http://schemas.microsoft.com/office/drawing/2014/main" id="{DCF50585-66E2-4F68-8680-BC63D1185E3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 xmlns:a16="http://schemas.microsoft.com/office/drawing/2014/main" id="{17695507-E3B2-4E65-9143-5438A9ECE446}"/>
              </a:ext>
            </a:extLst>
          </p:cNvPr>
          <p:cNvSpPr>
            <a:spLocks noGrp="1"/>
          </p:cNvSpPr>
          <p:nvPr>
            <p:ph type="sldNum" sz="quarter" idx="12"/>
          </p:nvPr>
        </p:nvSpPr>
        <p:spPr/>
        <p:txBody>
          <a:bodyPr/>
          <a:lstStyle/>
          <a:p>
            <a:fld id="{26B15505-B2CB-4F86-B9F0-5CE02CA33A91}" type="slidenum">
              <a:rPr lang="en-US" smtClean="0"/>
              <a:t>‹#›</a:t>
            </a:fld>
            <a:endParaRPr lang="en-US"/>
          </a:p>
        </p:txBody>
      </p:sp>
    </p:spTree>
    <p:extLst>
      <p:ext uri="{BB962C8B-B14F-4D97-AF65-F5344CB8AC3E}">
        <p14:creationId xmlns:p14="http://schemas.microsoft.com/office/powerpoint/2010/main" val="5685051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917788C-84B1-4114-A643-E7B2F98517C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 xmlns:a16="http://schemas.microsoft.com/office/drawing/2014/main" id="{88238B2B-762A-42C2-B061-024FFBF5E24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 xmlns:a16="http://schemas.microsoft.com/office/drawing/2014/main" id="{C292147D-B2E6-42FA-9900-C80800A3E80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 xmlns:a16="http://schemas.microsoft.com/office/drawing/2014/main" id="{31D2E97A-5149-4642-A84D-B1C3B993EDC3}"/>
              </a:ext>
            </a:extLst>
          </p:cNvPr>
          <p:cNvSpPr>
            <a:spLocks noGrp="1"/>
          </p:cNvSpPr>
          <p:nvPr>
            <p:ph type="dt" sz="half" idx="10"/>
          </p:nvPr>
        </p:nvSpPr>
        <p:spPr/>
        <p:txBody>
          <a:bodyPr/>
          <a:lstStyle/>
          <a:p>
            <a:fld id="{7493FA90-1D21-40C4-8697-F003B3BEC592}" type="datetimeFigureOut">
              <a:rPr lang="en-US" smtClean="0"/>
              <a:t>03-Apr-21</a:t>
            </a:fld>
            <a:endParaRPr lang="en-US"/>
          </a:p>
        </p:txBody>
      </p:sp>
      <p:sp>
        <p:nvSpPr>
          <p:cNvPr id="6" name="Footer Placeholder 5">
            <a:extLst>
              <a:ext uri="{FF2B5EF4-FFF2-40B4-BE49-F238E27FC236}">
                <a16:creationId xmlns="" xmlns:a16="http://schemas.microsoft.com/office/drawing/2014/main" id="{43DBD5DA-7D9B-476C-B1C7-C2B107B8B37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4E1D1809-4BD8-4A44-BB27-07FF7B94B16D}"/>
              </a:ext>
            </a:extLst>
          </p:cNvPr>
          <p:cNvSpPr>
            <a:spLocks noGrp="1"/>
          </p:cNvSpPr>
          <p:nvPr>
            <p:ph type="sldNum" sz="quarter" idx="12"/>
          </p:nvPr>
        </p:nvSpPr>
        <p:spPr/>
        <p:txBody>
          <a:bodyPr/>
          <a:lstStyle/>
          <a:p>
            <a:fld id="{26B15505-B2CB-4F86-B9F0-5CE02CA33A91}" type="slidenum">
              <a:rPr lang="en-US" smtClean="0"/>
              <a:t>‹#›</a:t>
            </a:fld>
            <a:endParaRPr lang="en-US"/>
          </a:p>
        </p:txBody>
      </p:sp>
    </p:spTree>
    <p:extLst>
      <p:ext uri="{BB962C8B-B14F-4D97-AF65-F5344CB8AC3E}">
        <p14:creationId xmlns:p14="http://schemas.microsoft.com/office/powerpoint/2010/main" val="31581532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CA9E267-C197-4165-94E4-87F5C11D7BF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 xmlns:a16="http://schemas.microsoft.com/office/drawing/2014/main" id="{5B98BCDE-2BAF-47CE-8418-CE7EFCEA347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 xmlns:a16="http://schemas.microsoft.com/office/drawing/2014/main" id="{886E1E7B-7E5D-4F3D-9695-73D4C5AA1C4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 xmlns:a16="http://schemas.microsoft.com/office/drawing/2014/main" id="{E443D052-42B9-4899-8697-0AD82E596D8A}"/>
              </a:ext>
            </a:extLst>
          </p:cNvPr>
          <p:cNvSpPr>
            <a:spLocks noGrp="1"/>
          </p:cNvSpPr>
          <p:nvPr>
            <p:ph type="dt" sz="half" idx="10"/>
          </p:nvPr>
        </p:nvSpPr>
        <p:spPr/>
        <p:txBody>
          <a:bodyPr/>
          <a:lstStyle/>
          <a:p>
            <a:fld id="{7493FA90-1D21-40C4-8697-F003B3BEC592}" type="datetimeFigureOut">
              <a:rPr lang="en-US" smtClean="0"/>
              <a:t>03-Apr-21</a:t>
            </a:fld>
            <a:endParaRPr lang="en-US"/>
          </a:p>
        </p:txBody>
      </p:sp>
      <p:sp>
        <p:nvSpPr>
          <p:cNvPr id="6" name="Footer Placeholder 5">
            <a:extLst>
              <a:ext uri="{FF2B5EF4-FFF2-40B4-BE49-F238E27FC236}">
                <a16:creationId xmlns="" xmlns:a16="http://schemas.microsoft.com/office/drawing/2014/main" id="{8F405CBF-687B-452A-9E62-A2C002FF1D5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7954924C-56ED-4AE1-8AF1-82B100B5E285}"/>
              </a:ext>
            </a:extLst>
          </p:cNvPr>
          <p:cNvSpPr>
            <a:spLocks noGrp="1"/>
          </p:cNvSpPr>
          <p:nvPr>
            <p:ph type="sldNum" sz="quarter" idx="12"/>
          </p:nvPr>
        </p:nvSpPr>
        <p:spPr/>
        <p:txBody>
          <a:bodyPr/>
          <a:lstStyle/>
          <a:p>
            <a:fld id="{26B15505-B2CB-4F86-B9F0-5CE02CA33A91}" type="slidenum">
              <a:rPr lang="en-US" smtClean="0"/>
              <a:t>‹#›</a:t>
            </a:fld>
            <a:endParaRPr lang="en-US"/>
          </a:p>
        </p:txBody>
      </p:sp>
    </p:spTree>
    <p:extLst>
      <p:ext uri="{BB962C8B-B14F-4D97-AF65-F5344CB8AC3E}">
        <p14:creationId xmlns:p14="http://schemas.microsoft.com/office/powerpoint/2010/main" val="1188117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3846D3B-E404-4868-A245-549D2F2DF8B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 xmlns:a16="http://schemas.microsoft.com/office/drawing/2014/main" id="{BAC22B9C-BBAD-477B-BB3F-B145924F1C7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DF338881-1A51-4BB0-9449-84F6E2849EBD}"/>
              </a:ext>
            </a:extLst>
          </p:cNvPr>
          <p:cNvSpPr>
            <a:spLocks noGrp="1"/>
          </p:cNvSpPr>
          <p:nvPr>
            <p:ph type="dt" sz="half" idx="10"/>
          </p:nvPr>
        </p:nvSpPr>
        <p:spPr/>
        <p:txBody>
          <a:bodyPr/>
          <a:lstStyle/>
          <a:p>
            <a:fld id="{7493FA90-1D21-40C4-8697-F003B3BEC592}" type="datetimeFigureOut">
              <a:rPr lang="en-US" smtClean="0"/>
              <a:t>03-Apr-21</a:t>
            </a:fld>
            <a:endParaRPr lang="en-US"/>
          </a:p>
        </p:txBody>
      </p:sp>
      <p:sp>
        <p:nvSpPr>
          <p:cNvPr id="5" name="Footer Placeholder 4">
            <a:extLst>
              <a:ext uri="{FF2B5EF4-FFF2-40B4-BE49-F238E27FC236}">
                <a16:creationId xmlns="" xmlns:a16="http://schemas.microsoft.com/office/drawing/2014/main" id="{0EC0658A-3920-49B9-BBAD-30A5C2DB87D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B52BC0F1-DE71-41A9-B7C6-C36B66BA9721}"/>
              </a:ext>
            </a:extLst>
          </p:cNvPr>
          <p:cNvSpPr>
            <a:spLocks noGrp="1"/>
          </p:cNvSpPr>
          <p:nvPr>
            <p:ph type="sldNum" sz="quarter" idx="12"/>
          </p:nvPr>
        </p:nvSpPr>
        <p:spPr/>
        <p:txBody>
          <a:bodyPr/>
          <a:lstStyle/>
          <a:p>
            <a:fld id="{26B15505-B2CB-4F86-B9F0-5CE02CA33A91}" type="slidenum">
              <a:rPr lang="en-US" smtClean="0"/>
              <a:t>‹#›</a:t>
            </a:fld>
            <a:endParaRPr lang="en-US"/>
          </a:p>
        </p:txBody>
      </p:sp>
    </p:spTree>
    <p:extLst>
      <p:ext uri="{BB962C8B-B14F-4D97-AF65-F5344CB8AC3E}">
        <p14:creationId xmlns:p14="http://schemas.microsoft.com/office/powerpoint/2010/main" val="4729183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 xmlns:a16="http://schemas.microsoft.com/office/drawing/2014/main" id="{AAF1E4E0-2B5C-45A1-A6C4-211E907E8CD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 xmlns:a16="http://schemas.microsoft.com/office/drawing/2014/main" id="{7ECAE108-0D47-4711-9F40-2824DBE211C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1A1E0ABD-411E-4B14-A0D2-87FF5C93C6E7}"/>
              </a:ext>
            </a:extLst>
          </p:cNvPr>
          <p:cNvSpPr>
            <a:spLocks noGrp="1"/>
          </p:cNvSpPr>
          <p:nvPr>
            <p:ph type="dt" sz="half" idx="10"/>
          </p:nvPr>
        </p:nvSpPr>
        <p:spPr/>
        <p:txBody>
          <a:bodyPr/>
          <a:lstStyle/>
          <a:p>
            <a:fld id="{7493FA90-1D21-40C4-8697-F003B3BEC592}" type="datetimeFigureOut">
              <a:rPr lang="en-US" smtClean="0"/>
              <a:t>03-Apr-21</a:t>
            </a:fld>
            <a:endParaRPr lang="en-US"/>
          </a:p>
        </p:txBody>
      </p:sp>
      <p:sp>
        <p:nvSpPr>
          <p:cNvPr id="5" name="Footer Placeholder 4">
            <a:extLst>
              <a:ext uri="{FF2B5EF4-FFF2-40B4-BE49-F238E27FC236}">
                <a16:creationId xmlns="" xmlns:a16="http://schemas.microsoft.com/office/drawing/2014/main" id="{A8E90EC2-5501-4573-B0DE-4927F2D1E36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5F82B54C-6CF9-4CB0-A448-CBF087D964F9}"/>
              </a:ext>
            </a:extLst>
          </p:cNvPr>
          <p:cNvSpPr>
            <a:spLocks noGrp="1"/>
          </p:cNvSpPr>
          <p:nvPr>
            <p:ph type="sldNum" sz="quarter" idx="12"/>
          </p:nvPr>
        </p:nvSpPr>
        <p:spPr/>
        <p:txBody>
          <a:bodyPr/>
          <a:lstStyle/>
          <a:p>
            <a:fld id="{26B15505-B2CB-4F86-B9F0-5CE02CA33A91}" type="slidenum">
              <a:rPr lang="en-US" smtClean="0"/>
              <a:t>‹#›</a:t>
            </a:fld>
            <a:endParaRPr lang="en-US"/>
          </a:p>
        </p:txBody>
      </p:sp>
    </p:spTree>
    <p:extLst>
      <p:ext uri="{BB962C8B-B14F-4D97-AF65-F5344CB8AC3E}">
        <p14:creationId xmlns:p14="http://schemas.microsoft.com/office/powerpoint/2010/main" val="34485217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 xmlns:a16="http://schemas.microsoft.com/office/drawing/2014/main" id="{76F22CC6-E445-4C15-97AB-84073789626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 xmlns:a16="http://schemas.microsoft.com/office/drawing/2014/main" id="{731D8F5B-7DF5-4B87-ACE9-0E154DE79B2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1825FDB4-3171-4B6C-B311-931B2BE6C43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493FA90-1D21-40C4-8697-F003B3BEC592}" type="datetimeFigureOut">
              <a:rPr lang="en-US" smtClean="0"/>
              <a:t>03-Apr-21</a:t>
            </a:fld>
            <a:endParaRPr lang="en-US"/>
          </a:p>
        </p:txBody>
      </p:sp>
      <p:sp>
        <p:nvSpPr>
          <p:cNvPr id="5" name="Footer Placeholder 4">
            <a:extLst>
              <a:ext uri="{FF2B5EF4-FFF2-40B4-BE49-F238E27FC236}">
                <a16:creationId xmlns="" xmlns:a16="http://schemas.microsoft.com/office/drawing/2014/main" id="{8EA9419E-1690-4E87-BE7E-D462125ECF9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 xmlns:a16="http://schemas.microsoft.com/office/drawing/2014/main" id="{B921F596-3201-4E72-986E-A6CDC8F9E37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6B15505-B2CB-4F86-B9F0-5CE02CA33A91}" type="slidenum">
              <a:rPr lang="en-US" smtClean="0"/>
              <a:t>‹#›</a:t>
            </a:fld>
            <a:endParaRPr lang="en-US"/>
          </a:p>
        </p:txBody>
      </p:sp>
    </p:spTree>
    <p:extLst>
      <p:ext uri="{BB962C8B-B14F-4D97-AF65-F5344CB8AC3E}">
        <p14:creationId xmlns:p14="http://schemas.microsoft.com/office/powerpoint/2010/main" val="5426669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B65C9CD-3CFA-48C9-BEDA-6B43CF944043}"/>
              </a:ext>
            </a:extLst>
          </p:cNvPr>
          <p:cNvSpPr>
            <a:spLocks noGrp="1"/>
          </p:cNvSpPr>
          <p:nvPr>
            <p:ph type="ctrTitle"/>
          </p:nvPr>
        </p:nvSpPr>
        <p:spPr/>
        <p:txBody>
          <a:bodyPr/>
          <a:lstStyle/>
          <a:p>
            <a:r>
              <a:rPr lang="en-US" dirty="0"/>
              <a:t>Breast Cancer</a:t>
            </a:r>
          </a:p>
        </p:txBody>
      </p:sp>
      <p:sp>
        <p:nvSpPr>
          <p:cNvPr id="3" name="Subtitle 2">
            <a:extLst>
              <a:ext uri="{FF2B5EF4-FFF2-40B4-BE49-F238E27FC236}">
                <a16:creationId xmlns="" xmlns:a16="http://schemas.microsoft.com/office/drawing/2014/main" id="{8B07F18A-F8C5-4938-8B9F-2A5C916C0412}"/>
              </a:ext>
            </a:extLst>
          </p:cNvPr>
          <p:cNvSpPr>
            <a:spLocks noGrp="1"/>
          </p:cNvSpPr>
          <p:nvPr>
            <p:ph type="subTitle" idx="1"/>
          </p:nvPr>
        </p:nvSpPr>
        <p:spPr/>
        <p:txBody>
          <a:bodyPr/>
          <a:lstStyle/>
          <a:p>
            <a:r>
              <a:rPr lang="en-US" dirty="0"/>
              <a:t>Dr Ojuka</a:t>
            </a:r>
          </a:p>
        </p:txBody>
      </p:sp>
    </p:spTree>
    <p:extLst>
      <p:ext uri="{BB962C8B-B14F-4D97-AF65-F5344CB8AC3E}">
        <p14:creationId xmlns:p14="http://schemas.microsoft.com/office/powerpoint/2010/main" val="427100233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3702A17-A12B-4BF2-99AF-77756DA0C3D5}"/>
              </a:ext>
            </a:extLst>
          </p:cNvPr>
          <p:cNvSpPr>
            <a:spLocks noGrp="1"/>
          </p:cNvSpPr>
          <p:nvPr>
            <p:ph type="title"/>
          </p:nvPr>
        </p:nvSpPr>
        <p:spPr/>
        <p:txBody>
          <a:bodyPr/>
          <a:lstStyle/>
          <a:p>
            <a:r>
              <a:rPr lang="en-US" dirty="0"/>
              <a:t>Introduction </a:t>
            </a:r>
          </a:p>
        </p:txBody>
      </p:sp>
      <p:sp>
        <p:nvSpPr>
          <p:cNvPr id="3" name="Content Placeholder 2">
            <a:extLst>
              <a:ext uri="{FF2B5EF4-FFF2-40B4-BE49-F238E27FC236}">
                <a16:creationId xmlns="" xmlns:a16="http://schemas.microsoft.com/office/drawing/2014/main" id="{ED80337F-3FF8-447E-A3E9-7086FD3EB223}"/>
              </a:ext>
            </a:extLst>
          </p:cNvPr>
          <p:cNvSpPr>
            <a:spLocks noGrp="1"/>
          </p:cNvSpPr>
          <p:nvPr>
            <p:ph idx="1"/>
          </p:nvPr>
        </p:nvSpPr>
        <p:spPr/>
        <p:txBody>
          <a:bodyPr>
            <a:normAutofit/>
          </a:bodyPr>
          <a:lstStyle/>
          <a:p>
            <a:r>
              <a:rPr lang="en-US" dirty="0"/>
              <a:t>Common </a:t>
            </a:r>
            <a:r>
              <a:rPr lang="en-US" dirty="0" smtClean="0"/>
              <a:t>cause </a:t>
            </a:r>
            <a:r>
              <a:rPr lang="en-US" dirty="0"/>
              <a:t>of cancer death in women </a:t>
            </a:r>
          </a:p>
          <a:p>
            <a:r>
              <a:rPr lang="en-GB" dirty="0"/>
              <a:t>While the most common presenting symptom of breast cancer is a new breast lump, other presenting symptoms include: </a:t>
            </a:r>
          </a:p>
          <a:p>
            <a:pPr lvl="1">
              <a:buFont typeface="Wingdings" panose="05000000000000000000" pitchFamily="2" charset="2"/>
              <a:buChar char="v"/>
            </a:pPr>
            <a:r>
              <a:rPr lang="en-GB" dirty="0"/>
              <a:t>Thickening or ridge  </a:t>
            </a:r>
          </a:p>
          <a:p>
            <a:pPr lvl="1">
              <a:buFont typeface="Wingdings" panose="05000000000000000000" pitchFamily="2" charset="2"/>
              <a:buChar char="v"/>
            </a:pPr>
            <a:r>
              <a:rPr lang="en-GB" dirty="0"/>
              <a:t>Breast or nipple asymmetry </a:t>
            </a:r>
          </a:p>
          <a:p>
            <a:pPr lvl="1">
              <a:buFont typeface="Wingdings" panose="05000000000000000000" pitchFamily="2" charset="2"/>
              <a:buChar char="v"/>
            </a:pPr>
            <a:r>
              <a:rPr lang="en-GB" dirty="0"/>
              <a:t>Skin changes such as dimpling, redness </a:t>
            </a:r>
          </a:p>
          <a:p>
            <a:pPr lvl="1">
              <a:buFont typeface="Wingdings" panose="05000000000000000000" pitchFamily="2" charset="2"/>
              <a:buChar char="v"/>
            </a:pPr>
            <a:r>
              <a:rPr lang="en-GB" dirty="0"/>
              <a:t>Nipple changes </a:t>
            </a:r>
          </a:p>
          <a:p>
            <a:pPr lvl="1">
              <a:buFont typeface="Wingdings" panose="05000000000000000000" pitchFamily="2" charset="2"/>
              <a:buChar char="v"/>
            </a:pPr>
            <a:r>
              <a:rPr lang="en-GB" dirty="0"/>
              <a:t>Nipple discharge</a:t>
            </a:r>
          </a:p>
          <a:p>
            <a:pPr lvl="1">
              <a:buFont typeface="Wingdings" panose="05000000000000000000" pitchFamily="2" charset="2"/>
              <a:buChar char="v"/>
            </a:pPr>
            <a:r>
              <a:rPr lang="en-GB" dirty="0" smtClean="0"/>
              <a:t>Unilateral </a:t>
            </a:r>
            <a:r>
              <a:rPr lang="en-GB" dirty="0"/>
              <a:t>breast pain</a:t>
            </a:r>
            <a:endParaRPr lang="en-US" dirty="0"/>
          </a:p>
        </p:txBody>
      </p:sp>
    </p:spTree>
    <p:extLst>
      <p:ext uri="{BB962C8B-B14F-4D97-AF65-F5344CB8AC3E}">
        <p14:creationId xmlns:p14="http://schemas.microsoft.com/office/powerpoint/2010/main" val="366255304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6632F59-FED1-45DB-B85A-6874B463CBD1}"/>
              </a:ext>
            </a:extLst>
          </p:cNvPr>
          <p:cNvSpPr>
            <a:spLocks noGrp="1"/>
          </p:cNvSpPr>
          <p:nvPr>
            <p:ph type="title"/>
          </p:nvPr>
        </p:nvSpPr>
        <p:spPr/>
        <p:txBody>
          <a:bodyPr/>
          <a:lstStyle/>
          <a:p>
            <a:r>
              <a:rPr lang="en-US" dirty="0"/>
              <a:t>Patient History </a:t>
            </a:r>
          </a:p>
        </p:txBody>
      </p:sp>
      <p:sp>
        <p:nvSpPr>
          <p:cNvPr id="3" name="Content Placeholder 2">
            <a:extLst>
              <a:ext uri="{FF2B5EF4-FFF2-40B4-BE49-F238E27FC236}">
                <a16:creationId xmlns="" xmlns:a16="http://schemas.microsoft.com/office/drawing/2014/main" id="{BBDBDB30-CE76-4074-BC9F-3334529603BE}"/>
              </a:ext>
            </a:extLst>
          </p:cNvPr>
          <p:cNvSpPr>
            <a:spLocks noGrp="1"/>
          </p:cNvSpPr>
          <p:nvPr>
            <p:ph idx="1"/>
          </p:nvPr>
        </p:nvSpPr>
        <p:spPr/>
        <p:txBody>
          <a:bodyPr>
            <a:normAutofit fontScale="92500"/>
          </a:bodyPr>
          <a:lstStyle/>
          <a:p>
            <a:r>
              <a:rPr lang="en-GB" dirty="0"/>
              <a:t>Previous breast problems and previous breast investigations</a:t>
            </a:r>
          </a:p>
          <a:p>
            <a:r>
              <a:rPr lang="en-GB" dirty="0"/>
              <a:t>Risk factors, particularly strong family history of breast/ovarian cancer. </a:t>
            </a:r>
          </a:p>
          <a:p>
            <a:r>
              <a:rPr lang="en-GB" dirty="0"/>
              <a:t>Hormonal status, menstrual history, recent pregnancies and breastfeeding  </a:t>
            </a:r>
          </a:p>
          <a:p>
            <a:r>
              <a:rPr lang="en-GB" dirty="0"/>
              <a:t>Current medications or recent changes in medication, especially exogenous hormones, complementary and alternative medicines </a:t>
            </a:r>
          </a:p>
          <a:p>
            <a:r>
              <a:rPr lang="en-GB" dirty="0"/>
              <a:t>Most recent imaging results – screening or diagnostic  </a:t>
            </a:r>
          </a:p>
          <a:p>
            <a:r>
              <a:rPr lang="en-GB" dirty="0"/>
              <a:t>Previous radiation therapy or previous breast surgery, including cosmetic surgery </a:t>
            </a:r>
          </a:p>
          <a:p>
            <a:r>
              <a:rPr lang="en-GB" dirty="0"/>
              <a:t>Recent breast trauma – still requires investigation</a:t>
            </a:r>
            <a:endParaRPr lang="en-US" dirty="0"/>
          </a:p>
        </p:txBody>
      </p:sp>
    </p:spTree>
    <p:extLst>
      <p:ext uri="{BB962C8B-B14F-4D97-AF65-F5344CB8AC3E}">
        <p14:creationId xmlns:p14="http://schemas.microsoft.com/office/powerpoint/2010/main" val="6310080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C363B3F-26E9-41FB-8481-AD3E53636513}"/>
              </a:ext>
            </a:extLst>
          </p:cNvPr>
          <p:cNvSpPr>
            <a:spLocks noGrp="1"/>
          </p:cNvSpPr>
          <p:nvPr>
            <p:ph type="title"/>
          </p:nvPr>
        </p:nvSpPr>
        <p:spPr/>
        <p:txBody>
          <a:bodyPr/>
          <a:lstStyle/>
          <a:p>
            <a:r>
              <a:rPr lang="en-GB" dirty="0"/>
              <a:t>History of presenting symptom </a:t>
            </a:r>
            <a:endParaRPr lang="en-US" dirty="0"/>
          </a:p>
        </p:txBody>
      </p:sp>
      <p:sp>
        <p:nvSpPr>
          <p:cNvPr id="3" name="Content Placeholder 2">
            <a:extLst>
              <a:ext uri="{FF2B5EF4-FFF2-40B4-BE49-F238E27FC236}">
                <a16:creationId xmlns="" xmlns:a16="http://schemas.microsoft.com/office/drawing/2014/main" id="{7429E302-DF53-4A43-A446-9C06EC175720}"/>
              </a:ext>
            </a:extLst>
          </p:cNvPr>
          <p:cNvSpPr>
            <a:spLocks noGrp="1"/>
          </p:cNvSpPr>
          <p:nvPr>
            <p:ph idx="1"/>
          </p:nvPr>
        </p:nvSpPr>
        <p:spPr/>
        <p:txBody>
          <a:bodyPr/>
          <a:lstStyle/>
          <a:p>
            <a:r>
              <a:rPr lang="en-GB" dirty="0"/>
              <a:t>Site — constant or changing, unilateral or bilateral </a:t>
            </a:r>
          </a:p>
          <a:p>
            <a:r>
              <a:rPr lang="en-GB" dirty="0"/>
              <a:t>Duration — when and how first noted </a:t>
            </a:r>
          </a:p>
          <a:p>
            <a:r>
              <a:rPr lang="en-GB" dirty="0"/>
              <a:t>Any changes since first noted </a:t>
            </a:r>
          </a:p>
          <a:p>
            <a:r>
              <a:rPr lang="en-GB" dirty="0"/>
              <a:t>Relationship to menstrual cycle or exogenous hormones  </a:t>
            </a:r>
          </a:p>
          <a:p>
            <a:r>
              <a:rPr lang="en-GB" dirty="0"/>
              <a:t>Associated symptoms — breast lump, breast pain, breast asymmetry or skin dimpling, nipple changes, nipple discharge</a:t>
            </a:r>
            <a:endParaRPr lang="en-US" dirty="0"/>
          </a:p>
        </p:txBody>
      </p:sp>
    </p:spTree>
    <p:extLst>
      <p:ext uri="{BB962C8B-B14F-4D97-AF65-F5344CB8AC3E}">
        <p14:creationId xmlns:p14="http://schemas.microsoft.com/office/powerpoint/2010/main" val="416595263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B89B915-C59E-4BE7-A5C1-3BB6484F87F0}"/>
              </a:ext>
            </a:extLst>
          </p:cNvPr>
          <p:cNvSpPr>
            <a:spLocks noGrp="1"/>
          </p:cNvSpPr>
          <p:nvPr>
            <p:ph type="title"/>
          </p:nvPr>
        </p:nvSpPr>
        <p:spPr/>
        <p:txBody>
          <a:bodyPr/>
          <a:lstStyle/>
          <a:p>
            <a:r>
              <a:rPr lang="en-US" dirty="0"/>
              <a:t>Physical examination </a:t>
            </a:r>
          </a:p>
        </p:txBody>
      </p:sp>
      <p:sp>
        <p:nvSpPr>
          <p:cNvPr id="3" name="Content Placeholder 2">
            <a:extLst>
              <a:ext uri="{FF2B5EF4-FFF2-40B4-BE49-F238E27FC236}">
                <a16:creationId xmlns="" xmlns:a16="http://schemas.microsoft.com/office/drawing/2014/main" id="{A54EE5EF-C68D-474C-8DBC-1DAA7212E4E5}"/>
              </a:ext>
            </a:extLst>
          </p:cNvPr>
          <p:cNvSpPr>
            <a:spLocks noGrp="1"/>
          </p:cNvSpPr>
          <p:nvPr>
            <p:ph idx="1"/>
          </p:nvPr>
        </p:nvSpPr>
        <p:spPr/>
        <p:txBody>
          <a:bodyPr>
            <a:normAutofit/>
          </a:bodyPr>
          <a:lstStyle/>
          <a:p>
            <a:r>
              <a:rPr lang="en-GB" dirty="0"/>
              <a:t>Inspection should take place in good light and with the patient seated or standing: </a:t>
            </a:r>
          </a:p>
          <a:p>
            <a:pPr lvl="2">
              <a:buFont typeface="Wingdings" panose="05000000000000000000" pitchFamily="2" charset="2"/>
              <a:buChar char="v"/>
            </a:pPr>
            <a:r>
              <a:rPr lang="en-GB" dirty="0"/>
              <a:t>With arms by her side </a:t>
            </a:r>
          </a:p>
          <a:p>
            <a:pPr lvl="2">
              <a:buFont typeface="Wingdings" panose="05000000000000000000" pitchFamily="2" charset="2"/>
              <a:buChar char="v"/>
            </a:pPr>
            <a:r>
              <a:rPr lang="en-GB" dirty="0"/>
              <a:t>With arms raised above her head  </a:t>
            </a:r>
          </a:p>
          <a:p>
            <a:pPr lvl="2">
              <a:buFont typeface="Wingdings" panose="05000000000000000000" pitchFamily="2" charset="2"/>
              <a:buChar char="v"/>
            </a:pPr>
            <a:r>
              <a:rPr lang="en-GB" dirty="0"/>
              <a:t>Pressing on her hips and leaning forward (contracting pectoral muscles). </a:t>
            </a:r>
          </a:p>
          <a:p>
            <a:r>
              <a:rPr lang="en-GB" dirty="0"/>
              <a:t>Pay particular attention to:  </a:t>
            </a:r>
          </a:p>
          <a:p>
            <a:pPr lvl="2">
              <a:buFont typeface="Wingdings" panose="05000000000000000000" pitchFamily="2" charset="2"/>
              <a:buChar char="v"/>
            </a:pPr>
            <a:r>
              <a:rPr lang="en-GB" dirty="0"/>
              <a:t>breast contours — skin changes such as erythema, dimpling or puckering, peau d’orange, visible lumps  </a:t>
            </a:r>
          </a:p>
          <a:p>
            <a:pPr lvl="2">
              <a:buFont typeface="Wingdings" panose="05000000000000000000" pitchFamily="2" charset="2"/>
              <a:buChar char="v"/>
            </a:pPr>
            <a:r>
              <a:rPr lang="en-GB" dirty="0"/>
              <a:t>nipples — height, inversion, erythema, eczema, nodules, ulcers. </a:t>
            </a:r>
            <a:endParaRPr lang="en-US" dirty="0"/>
          </a:p>
        </p:txBody>
      </p:sp>
    </p:spTree>
    <p:extLst>
      <p:ext uri="{BB962C8B-B14F-4D97-AF65-F5344CB8AC3E}">
        <p14:creationId xmlns:p14="http://schemas.microsoft.com/office/powerpoint/2010/main" val="13601454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CD26CA9-8E73-4E48-A9AD-36A267665A4C}"/>
              </a:ext>
            </a:extLst>
          </p:cNvPr>
          <p:cNvSpPr>
            <a:spLocks noGrp="1"/>
          </p:cNvSpPr>
          <p:nvPr>
            <p:ph type="title"/>
          </p:nvPr>
        </p:nvSpPr>
        <p:spPr/>
        <p:txBody>
          <a:bodyPr/>
          <a:lstStyle/>
          <a:p>
            <a:r>
              <a:rPr lang="en-US" dirty="0"/>
              <a:t>Physical examination </a:t>
            </a:r>
          </a:p>
        </p:txBody>
      </p:sp>
      <p:sp>
        <p:nvSpPr>
          <p:cNvPr id="3" name="Content Placeholder 2">
            <a:extLst>
              <a:ext uri="{FF2B5EF4-FFF2-40B4-BE49-F238E27FC236}">
                <a16:creationId xmlns="" xmlns:a16="http://schemas.microsoft.com/office/drawing/2014/main" id="{82367FE7-F3EF-4629-A067-90268A7B6AFC}"/>
              </a:ext>
            </a:extLst>
          </p:cNvPr>
          <p:cNvSpPr>
            <a:spLocks noGrp="1"/>
          </p:cNvSpPr>
          <p:nvPr>
            <p:ph idx="1"/>
          </p:nvPr>
        </p:nvSpPr>
        <p:spPr/>
        <p:txBody>
          <a:bodyPr>
            <a:normAutofit fontScale="92500"/>
          </a:bodyPr>
          <a:lstStyle/>
          <a:p>
            <a:pPr lvl="0"/>
            <a:r>
              <a:rPr lang="en-GB" sz="2400" dirty="0">
                <a:solidFill>
                  <a:prstClr val="black"/>
                </a:solidFill>
              </a:rPr>
              <a:t>Palpation with the flat of the fingers: patient seated or standing:</a:t>
            </a:r>
          </a:p>
          <a:p>
            <a:pPr lvl="1">
              <a:buFont typeface="Wingdings" panose="05000000000000000000" pitchFamily="2" charset="2"/>
              <a:buChar char="v"/>
            </a:pPr>
            <a:r>
              <a:rPr lang="en-GB" sz="2000" dirty="0">
                <a:solidFill>
                  <a:prstClr val="black"/>
                </a:solidFill>
              </a:rPr>
              <a:t> palpate supraclavicular and axillary fossae </a:t>
            </a:r>
          </a:p>
          <a:p>
            <a:pPr lvl="1">
              <a:buFont typeface="Wingdings" panose="05000000000000000000" pitchFamily="2" charset="2"/>
              <a:buChar char="v"/>
            </a:pPr>
            <a:r>
              <a:rPr lang="en-GB" sz="2000" dirty="0">
                <a:solidFill>
                  <a:prstClr val="black"/>
                </a:solidFill>
              </a:rPr>
              <a:t> palpate breasts, particularly upper quadrants and bimanual examination </a:t>
            </a:r>
          </a:p>
          <a:p>
            <a:pPr lvl="0"/>
            <a:r>
              <a:rPr lang="en-GB" sz="2400" dirty="0">
                <a:solidFill>
                  <a:prstClr val="black"/>
                </a:solidFill>
              </a:rPr>
              <a:t>Patient lying flat with ipsilateral arm behind her head:  </a:t>
            </a:r>
          </a:p>
          <a:p>
            <a:pPr lvl="1">
              <a:buFont typeface="Wingdings" panose="05000000000000000000" pitchFamily="2" charset="2"/>
              <a:buChar char="v"/>
            </a:pPr>
            <a:r>
              <a:rPr lang="en-GB" sz="2000" dirty="0">
                <a:solidFill>
                  <a:prstClr val="black"/>
                </a:solidFill>
              </a:rPr>
              <a:t>palpate all quadrants and axillary tail, and around and  behind nipple </a:t>
            </a:r>
          </a:p>
          <a:p>
            <a:pPr lvl="1">
              <a:buFont typeface="Wingdings" panose="05000000000000000000" pitchFamily="2" charset="2"/>
              <a:buChar char="v"/>
            </a:pPr>
            <a:r>
              <a:rPr lang="en-GB" sz="2000" dirty="0" smtClean="0">
                <a:solidFill>
                  <a:prstClr val="black"/>
                </a:solidFill>
              </a:rPr>
              <a:t>the </a:t>
            </a:r>
            <a:r>
              <a:rPr lang="en-GB" sz="2000" dirty="0">
                <a:solidFill>
                  <a:prstClr val="black"/>
                </a:solidFill>
              </a:rPr>
              <a:t>non-examining hand may be used to immobilise a </a:t>
            </a:r>
            <a:r>
              <a:rPr lang="en-GB" sz="2000" dirty="0" smtClean="0">
                <a:solidFill>
                  <a:prstClr val="black"/>
                </a:solidFill>
              </a:rPr>
              <a:t>large </a:t>
            </a:r>
            <a:r>
              <a:rPr lang="en-GB" sz="2000" dirty="0">
                <a:solidFill>
                  <a:prstClr val="black"/>
                </a:solidFill>
              </a:rPr>
              <a:t>breast </a:t>
            </a:r>
          </a:p>
          <a:p>
            <a:pPr lvl="1">
              <a:buFont typeface="Wingdings" panose="05000000000000000000" pitchFamily="2" charset="2"/>
              <a:buChar char="v"/>
            </a:pPr>
            <a:r>
              <a:rPr lang="en-GB" sz="2000" dirty="0" smtClean="0">
                <a:solidFill>
                  <a:prstClr val="black"/>
                </a:solidFill>
              </a:rPr>
              <a:t>a </a:t>
            </a:r>
            <a:r>
              <a:rPr lang="en-GB" sz="2000" dirty="0">
                <a:solidFill>
                  <a:prstClr val="black"/>
                </a:solidFill>
              </a:rPr>
              <a:t>pillow positioned under the shoulder may assist in examining the outer quadrants of a large breast. </a:t>
            </a:r>
          </a:p>
          <a:p>
            <a:pPr lvl="0"/>
            <a:r>
              <a:rPr lang="en-GB" sz="2400" dirty="0">
                <a:solidFill>
                  <a:prstClr val="black"/>
                </a:solidFill>
              </a:rPr>
              <a:t>The ability to identify breast cancers by palpation may be reduced by the characteristics of the tumour, the surrounding breast tissue and the position of the lesion in the breast. </a:t>
            </a:r>
          </a:p>
          <a:p>
            <a:pPr lvl="0"/>
            <a:r>
              <a:rPr lang="en-GB" sz="2400" dirty="0">
                <a:solidFill>
                  <a:prstClr val="black"/>
                </a:solidFill>
              </a:rPr>
              <a:t>Details of any breast changes — including size, shape, consistency, mobility, tenderness, fixation and exact position  — should be recorded in the patient notes.</a:t>
            </a:r>
          </a:p>
          <a:p>
            <a:endParaRPr lang="en-US" dirty="0"/>
          </a:p>
        </p:txBody>
      </p:sp>
    </p:spTree>
    <p:extLst>
      <p:ext uri="{BB962C8B-B14F-4D97-AF65-F5344CB8AC3E}">
        <p14:creationId xmlns:p14="http://schemas.microsoft.com/office/powerpoint/2010/main" val="44767535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B82CC6E-1F3F-44AF-BEFC-AA08863BFDF7}"/>
              </a:ext>
            </a:extLst>
          </p:cNvPr>
          <p:cNvSpPr>
            <a:spLocks noGrp="1"/>
          </p:cNvSpPr>
          <p:nvPr>
            <p:ph type="title"/>
          </p:nvPr>
        </p:nvSpPr>
        <p:spPr/>
        <p:txBody>
          <a:bodyPr/>
          <a:lstStyle/>
          <a:p>
            <a:r>
              <a:rPr lang="en-US" dirty="0"/>
              <a:t>Clinical evaluation </a:t>
            </a:r>
          </a:p>
        </p:txBody>
      </p:sp>
      <p:sp>
        <p:nvSpPr>
          <p:cNvPr id="3" name="Content Placeholder 2">
            <a:extLst>
              <a:ext uri="{FF2B5EF4-FFF2-40B4-BE49-F238E27FC236}">
                <a16:creationId xmlns="" xmlns:a16="http://schemas.microsoft.com/office/drawing/2014/main" id="{6250CF05-86B5-4A0C-8A24-C5B0F0315A26}"/>
              </a:ext>
            </a:extLst>
          </p:cNvPr>
          <p:cNvSpPr>
            <a:spLocks noGrp="1"/>
          </p:cNvSpPr>
          <p:nvPr>
            <p:ph idx="1"/>
          </p:nvPr>
        </p:nvSpPr>
        <p:spPr/>
        <p:txBody>
          <a:bodyPr/>
          <a:lstStyle/>
          <a:p>
            <a:r>
              <a:rPr lang="en-US" dirty="0"/>
              <a:t>Then</a:t>
            </a:r>
          </a:p>
        </p:txBody>
      </p:sp>
      <p:sp>
        <p:nvSpPr>
          <p:cNvPr id="4" name="Rectangle 3">
            <a:extLst>
              <a:ext uri="{FF2B5EF4-FFF2-40B4-BE49-F238E27FC236}">
                <a16:creationId xmlns="" xmlns:a16="http://schemas.microsoft.com/office/drawing/2014/main" id="{CD01FBCB-7E32-428C-99D4-B03AF28299B5}"/>
              </a:ext>
            </a:extLst>
          </p:cNvPr>
          <p:cNvSpPr/>
          <p:nvPr/>
        </p:nvSpPr>
        <p:spPr>
          <a:xfrm>
            <a:off x="2924175" y="2114550"/>
            <a:ext cx="4533900" cy="6000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History and clinical examinations</a:t>
            </a:r>
          </a:p>
        </p:txBody>
      </p:sp>
      <p:sp>
        <p:nvSpPr>
          <p:cNvPr id="5" name="Rectangle 4">
            <a:extLst>
              <a:ext uri="{FF2B5EF4-FFF2-40B4-BE49-F238E27FC236}">
                <a16:creationId xmlns="" xmlns:a16="http://schemas.microsoft.com/office/drawing/2014/main" id="{1057FE4D-CCA4-404D-9575-060D04483663}"/>
              </a:ext>
            </a:extLst>
          </p:cNvPr>
          <p:cNvSpPr/>
          <p:nvPr/>
        </p:nvSpPr>
        <p:spPr>
          <a:xfrm>
            <a:off x="1019175" y="3676650"/>
            <a:ext cx="2057400" cy="6953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No </a:t>
            </a:r>
            <a:r>
              <a:rPr lang="en-US" dirty="0" smtClean="0"/>
              <a:t>lump, </a:t>
            </a:r>
            <a:r>
              <a:rPr lang="en-US" dirty="0"/>
              <a:t>no discrete lesion </a:t>
            </a:r>
          </a:p>
        </p:txBody>
      </p:sp>
      <p:sp>
        <p:nvSpPr>
          <p:cNvPr id="6" name="Rectangle 5">
            <a:extLst>
              <a:ext uri="{FF2B5EF4-FFF2-40B4-BE49-F238E27FC236}">
                <a16:creationId xmlns="" xmlns:a16="http://schemas.microsoft.com/office/drawing/2014/main" id="{764CB210-8F27-48C0-A24C-C22E566121D8}"/>
              </a:ext>
            </a:extLst>
          </p:cNvPr>
          <p:cNvSpPr/>
          <p:nvPr/>
        </p:nvSpPr>
        <p:spPr>
          <a:xfrm>
            <a:off x="3190875" y="3676650"/>
            <a:ext cx="2333625" cy="6953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Finding consistent with hormonal changes </a:t>
            </a:r>
          </a:p>
        </p:txBody>
      </p:sp>
      <p:sp>
        <p:nvSpPr>
          <p:cNvPr id="7" name="Rectangle 6">
            <a:extLst>
              <a:ext uri="{FF2B5EF4-FFF2-40B4-BE49-F238E27FC236}">
                <a16:creationId xmlns="" xmlns:a16="http://schemas.microsoft.com/office/drawing/2014/main" id="{B96FB4F5-9BAC-408E-B77D-828B006DFA74}"/>
              </a:ext>
            </a:extLst>
          </p:cNvPr>
          <p:cNvSpPr/>
          <p:nvPr/>
        </p:nvSpPr>
        <p:spPr>
          <a:xfrm>
            <a:off x="5743575" y="3724275"/>
            <a:ext cx="2266950" cy="6286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Clinically benign mass/nipple discharge </a:t>
            </a:r>
          </a:p>
        </p:txBody>
      </p:sp>
      <p:sp>
        <p:nvSpPr>
          <p:cNvPr id="8" name="Rectangle 7">
            <a:extLst>
              <a:ext uri="{FF2B5EF4-FFF2-40B4-BE49-F238E27FC236}">
                <a16:creationId xmlns="" xmlns:a16="http://schemas.microsoft.com/office/drawing/2014/main" id="{19BC1661-1CC1-4764-9B03-364F092BB4BD}"/>
              </a:ext>
            </a:extLst>
          </p:cNvPr>
          <p:cNvSpPr/>
          <p:nvPr/>
        </p:nvSpPr>
        <p:spPr>
          <a:xfrm>
            <a:off x="8229601" y="3706019"/>
            <a:ext cx="1452562" cy="5905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Clinically inconclusive </a:t>
            </a:r>
          </a:p>
        </p:txBody>
      </p:sp>
      <p:sp>
        <p:nvSpPr>
          <p:cNvPr id="9" name="Rectangle 8">
            <a:extLst>
              <a:ext uri="{FF2B5EF4-FFF2-40B4-BE49-F238E27FC236}">
                <a16:creationId xmlns="" xmlns:a16="http://schemas.microsoft.com/office/drawing/2014/main" id="{288142AC-6568-4BBE-B920-01DCD1E12BF5}"/>
              </a:ext>
            </a:extLst>
          </p:cNvPr>
          <p:cNvSpPr/>
          <p:nvPr/>
        </p:nvSpPr>
        <p:spPr>
          <a:xfrm>
            <a:off x="9901239" y="3676650"/>
            <a:ext cx="1271585" cy="6286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Clinically suspicious </a:t>
            </a:r>
          </a:p>
        </p:txBody>
      </p:sp>
      <p:cxnSp>
        <p:nvCxnSpPr>
          <p:cNvPr id="11" name="Straight Connector 10">
            <a:extLst>
              <a:ext uri="{FF2B5EF4-FFF2-40B4-BE49-F238E27FC236}">
                <a16:creationId xmlns="" xmlns:a16="http://schemas.microsoft.com/office/drawing/2014/main" id="{04E46AC4-0313-441B-B24B-CE8F7F113DFB}"/>
              </a:ext>
            </a:extLst>
          </p:cNvPr>
          <p:cNvCxnSpPr/>
          <p:nvPr/>
        </p:nvCxnSpPr>
        <p:spPr>
          <a:xfrm>
            <a:off x="1381125" y="3429000"/>
            <a:ext cx="9191625"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12" name="Arrow: Down 11">
            <a:extLst>
              <a:ext uri="{FF2B5EF4-FFF2-40B4-BE49-F238E27FC236}">
                <a16:creationId xmlns="" xmlns:a16="http://schemas.microsoft.com/office/drawing/2014/main" id="{D38BCC33-5A1C-4260-9D6F-BD9BC8AC322D}"/>
              </a:ext>
            </a:extLst>
          </p:cNvPr>
          <p:cNvSpPr/>
          <p:nvPr/>
        </p:nvSpPr>
        <p:spPr>
          <a:xfrm>
            <a:off x="1390650" y="3429001"/>
            <a:ext cx="228600" cy="23812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Arrow: Down 12">
            <a:extLst>
              <a:ext uri="{FF2B5EF4-FFF2-40B4-BE49-F238E27FC236}">
                <a16:creationId xmlns="" xmlns:a16="http://schemas.microsoft.com/office/drawing/2014/main" id="{A2126C6F-8616-4C2A-B7C4-9EB65A9850EA}"/>
              </a:ext>
            </a:extLst>
          </p:cNvPr>
          <p:cNvSpPr/>
          <p:nvPr/>
        </p:nvSpPr>
        <p:spPr>
          <a:xfrm>
            <a:off x="4076701" y="3459162"/>
            <a:ext cx="150494" cy="21748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Arrow: Down 13">
            <a:extLst>
              <a:ext uri="{FF2B5EF4-FFF2-40B4-BE49-F238E27FC236}">
                <a16:creationId xmlns="" xmlns:a16="http://schemas.microsoft.com/office/drawing/2014/main" id="{950326EA-C290-4E01-ABF3-BD029E7E8DAE}"/>
              </a:ext>
            </a:extLst>
          </p:cNvPr>
          <p:cNvSpPr/>
          <p:nvPr/>
        </p:nvSpPr>
        <p:spPr>
          <a:xfrm>
            <a:off x="6838950" y="3459162"/>
            <a:ext cx="276225" cy="25556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Arrow: Down 14">
            <a:extLst>
              <a:ext uri="{FF2B5EF4-FFF2-40B4-BE49-F238E27FC236}">
                <a16:creationId xmlns="" xmlns:a16="http://schemas.microsoft.com/office/drawing/2014/main" id="{BA01BE89-1791-4F3C-8DC2-E290BD391C4D}"/>
              </a:ext>
            </a:extLst>
          </p:cNvPr>
          <p:cNvSpPr/>
          <p:nvPr/>
        </p:nvSpPr>
        <p:spPr>
          <a:xfrm>
            <a:off x="8896350" y="3428999"/>
            <a:ext cx="223839" cy="31429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Arrow: Down 15">
            <a:extLst>
              <a:ext uri="{FF2B5EF4-FFF2-40B4-BE49-F238E27FC236}">
                <a16:creationId xmlns="" xmlns:a16="http://schemas.microsoft.com/office/drawing/2014/main" id="{B42DA094-F03A-40D0-8670-DA61D9C5C664}"/>
              </a:ext>
            </a:extLst>
          </p:cNvPr>
          <p:cNvSpPr/>
          <p:nvPr/>
        </p:nvSpPr>
        <p:spPr>
          <a:xfrm>
            <a:off x="10422256" y="3398839"/>
            <a:ext cx="150494" cy="21748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Arrow: Down 16">
            <a:extLst>
              <a:ext uri="{FF2B5EF4-FFF2-40B4-BE49-F238E27FC236}">
                <a16:creationId xmlns="" xmlns:a16="http://schemas.microsoft.com/office/drawing/2014/main" id="{BE0F8FA3-A749-48BF-B6AE-D8DF5241901F}"/>
              </a:ext>
            </a:extLst>
          </p:cNvPr>
          <p:cNvSpPr/>
          <p:nvPr/>
        </p:nvSpPr>
        <p:spPr>
          <a:xfrm>
            <a:off x="5219701" y="2714626"/>
            <a:ext cx="304800" cy="73341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 name="Straight Connector 18">
            <a:extLst>
              <a:ext uri="{FF2B5EF4-FFF2-40B4-BE49-F238E27FC236}">
                <a16:creationId xmlns="" xmlns:a16="http://schemas.microsoft.com/office/drawing/2014/main" id="{F55642F8-1809-4794-8C38-610C2EF0D2D0}"/>
              </a:ext>
            </a:extLst>
          </p:cNvPr>
          <p:cNvCxnSpPr/>
          <p:nvPr/>
        </p:nvCxnSpPr>
        <p:spPr>
          <a:xfrm>
            <a:off x="1743075" y="4752975"/>
            <a:ext cx="2552700"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20" name="Arrow: Down 19">
            <a:extLst>
              <a:ext uri="{FF2B5EF4-FFF2-40B4-BE49-F238E27FC236}">
                <a16:creationId xmlns="" xmlns:a16="http://schemas.microsoft.com/office/drawing/2014/main" id="{8398F280-2CAF-45FF-AA4D-053C18C0BC89}"/>
              </a:ext>
            </a:extLst>
          </p:cNvPr>
          <p:cNvSpPr/>
          <p:nvPr/>
        </p:nvSpPr>
        <p:spPr>
          <a:xfrm>
            <a:off x="1695450" y="4371975"/>
            <a:ext cx="180975" cy="38099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Arrow: Down 20">
            <a:extLst>
              <a:ext uri="{FF2B5EF4-FFF2-40B4-BE49-F238E27FC236}">
                <a16:creationId xmlns="" xmlns:a16="http://schemas.microsoft.com/office/drawing/2014/main" id="{177854A3-994A-4D19-8A6B-20923E38418B}"/>
              </a:ext>
            </a:extLst>
          </p:cNvPr>
          <p:cNvSpPr/>
          <p:nvPr/>
        </p:nvSpPr>
        <p:spPr>
          <a:xfrm>
            <a:off x="4076702" y="4391044"/>
            <a:ext cx="217168" cy="36192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Arrow: Down 21">
            <a:extLst>
              <a:ext uri="{FF2B5EF4-FFF2-40B4-BE49-F238E27FC236}">
                <a16:creationId xmlns="" xmlns:a16="http://schemas.microsoft.com/office/drawing/2014/main" id="{B06FC2F0-C377-4586-AD74-2DB7B02A312D}"/>
              </a:ext>
            </a:extLst>
          </p:cNvPr>
          <p:cNvSpPr/>
          <p:nvPr/>
        </p:nvSpPr>
        <p:spPr>
          <a:xfrm>
            <a:off x="2628901" y="4772040"/>
            <a:ext cx="340994" cy="50798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 xmlns:a16="http://schemas.microsoft.com/office/drawing/2014/main" id="{25AA8E42-4284-4A53-BE9C-46C183C5F14F}"/>
              </a:ext>
            </a:extLst>
          </p:cNvPr>
          <p:cNvSpPr/>
          <p:nvPr/>
        </p:nvSpPr>
        <p:spPr>
          <a:xfrm>
            <a:off x="1695449" y="5280026"/>
            <a:ext cx="2552699" cy="5111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Treat pain </a:t>
            </a:r>
          </a:p>
          <a:p>
            <a:pPr algn="ctr"/>
            <a:r>
              <a:rPr lang="en-US" dirty="0"/>
              <a:t>Review in 6-8 weeks</a:t>
            </a:r>
          </a:p>
        </p:txBody>
      </p:sp>
      <p:sp>
        <p:nvSpPr>
          <p:cNvPr id="26" name="Arrow: Down 25">
            <a:extLst>
              <a:ext uri="{FF2B5EF4-FFF2-40B4-BE49-F238E27FC236}">
                <a16:creationId xmlns="" xmlns:a16="http://schemas.microsoft.com/office/drawing/2014/main" id="{8CC962FA-0F5E-43F8-A7A2-C6216386E270}"/>
              </a:ext>
            </a:extLst>
          </p:cNvPr>
          <p:cNvSpPr/>
          <p:nvPr/>
        </p:nvSpPr>
        <p:spPr>
          <a:xfrm>
            <a:off x="6734175" y="4352925"/>
            <a:ext cx="180975" cy="163828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Arrow: Down 26">
            <a:extLst>
              <a:ext uri="{FF2B5EF4-FFF2-40B4-BE49-F238E27FC236}">
                <a16:creationId xmlns="" xmlns:a16="http://schemas.microsoft.com/office/drawing/2014/main" id="{B39A0E20-D21B-4421-A7F4-FA17F1657FF4}"/>
              </a:ext>
            </a:extLst>
          </p:cNvPr>
          <p:cNvSpPr/>
          <p:nvPr/>
        </p:nvSpPr>
        <p:spPr>
          <a:xfrm>
            <a:off x="8620126" y="4318000"/>
            <a:ext cx="381000" cy="167320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Arrow: Down 27">
            <a:extLst>
              <a:ext uri="{FF2B5EF4-FFF2-40B4-BE49-F238E27FC236}">
                <a16:creationId xmlns="" xmlns:a16="http://schemas.microsoft.com/office/drawing/2014/main" id="{C416A5BE-BE08-47A3-8C48-DD3E897148A5}"/>
              </a:ext>
            </a:extLst>
          </p:cNvPr>
          <p:cNvSpPr/>
          <p:nvPr/>
        </p:nvSpPr>
        <p:spPr>
          <a:xfrm>
            <a:off x="10496550" y="4296569"/>
            <a:ext cx="300039" cy="171370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Arrow: Down 28">
            <a:extLst>
              <a:ext uri="{FF2B5EF4-FFF2-40B4-BE49-F238E27FC236}">
                <a16:creationId xmlns="" xmlns:a16="http://schemas.microsoft.com/office/drawing/2014/main" id="{F7AB64FF-5F78-4F68-807B-E177BDD74344}"/>
              </a:ext>
            </a:extLst>
          </p:cNvPr>
          <p:cNvSpPr/>
          <p:nvPr/>
        </p:nvSpPr>
        <p:spPr>
          <a:xfrm>
            <a:off x="1390650" y="4371975"/>
            <a:ext cx="245747" cy="161921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Arrow: Down 29">
            <a:extLst>
              <a:ext uri="{FF2B5EF4-FFF2-40B4-BE49-F238E27FC236}">
                <a16:creationId xmlns="" xmlns:a16="http://schemas.microsoft.com/office/drawing/2014/main" id="{B2751DE2-BCBD-4142-B64C-73645399AB32}"/>
              </a:ext>
            </a:extLst>
          </p:cNvPr>
          <p:cNvSpPr/>
          <p:nvPr/>
        </p:nvSpPr>
        <p:spPr>
          <a:xfrm>
            <a:off x="4754881" y="4391040"/>
            <a:ext cx="340994" cy="160014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 xmlns:a16="http://schemas.microsoft.com/office/drawing/2014/main" id="{938A7B6A-C0D0-4DC9-B519-BDCC1310F3D9}"/>
              </a:ext>
            </a:extLst>
          </p:cNvPr>
          <p:cNvSpPr/>
          <p:nvPr/>
        </p:nvSpPr>
        <p:spPr>
          <a:xfrm>
            <a:off x="1381125" y="5842004"/>
            <a:ext cx="9415464" cy="38099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Imaging: </a:t>
            </a:r>
            <a:r>
              <a:rPr lang="en-US" dirty="0"/>
              <a:t>mammogram and/or ultrasound </a:t>
            </a:r>
          </a:p>
        </p:txBody>
      </p:sp>
    </p:spTree>
    <p:extLst>
      <p:ext uri="{BB962C8B-B14F-4D97-AF65-F5344CB8AC3E}">
        <p14:creationId xmlns:p14="http://schemas.microsoft.com/office/powerpoint/2010/main" val="279301392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E9029C1-05C0-48E7-9907-5CEBA239FF9D}"/>
              </a:ext>
            </a:extLst>
          </p:cNvPr>
          <p:cNvSpPr>
            <a:spLocks noGrp="1"/>
          </p:cNvSpPr>
          <p:nvPr>
            <p:ph type="title"/>
          </p:nvPr>
        </p:nvSpPr>
        <p:spPr/>
        <p:txBody>
          <a:bodyPr/>
          <a:lstStyle/>
          <a:p>
            <a:r>
              <a:rPr lang="en-US" dirty="0"/>
              <a:t>Imaging </a:t>
            </a:r>
          </a:p>
        </p:txBody>
      </p:sp>
      <p:sp>
        <p:nvSpPr>
          <p:cNvPr id="4" name="Rectangle 3">
            <a:extLst>
              <a:ext uri="{FF2B5EF4-FFF2-40B4-BE49-F238E27FC236}">
                <a16:creationId xmlns="" xmlns:a16="http://schemas.microsoft.com/office/drawing/2014/main" id="{7F7CE6A0-6FC1-4532-9005-FC3FE127E1F7}"/>
              </a:ext>
            </a:extLst>
          </p:cNvPr>
          <p:cNvSpPr/>
          <p:nvPr/>
        </p:nvSpPr>
        <p:spPr>
          <a:xfrm>
            <a:off x="1400174" y="1957388"/>
            <a:ext cx="3819525" cy="8286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Ultrasound </a:t>
            </a:r>
          </a:p>
        </p:txBody>
      </p:sp>
      <p:sp>
        <p:nvSpPr>
          <p:cNvPr id="5" name="Rectangle 4">
            <a:extLst>
              <a:ext uri="{FF2B5EF4-FFF2-40B4-BE49-F238E27FC236}">
                <a16:creationId xmlns="" xmlns:a16="http://schemas.microsoft.com/office/drawing/2014/main" id="{CB0BCA6C-D1BD-497F-AEEB-75F79E04430B}"/>
              </a:ext>
            </a:extLst>
          </p:cNvPr>
          <p:cNvSpPr/>
          <p:nvPr/>
        </p:nvSpPr>
        <p:spPr>
          <a:xfrm>
            <a:off x="6657975" y="2000251"/>
            <a:ext cx="4276725" cy="7429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Mammogram-BIRADS 0-do ultrasound </a:t>
            </a:r>
          </a:p>
        </p:txBody>
      </p:sp>
      <p:sp>
        <p:nvSpPr>
          <p:cNvPr id="6" name="Rectangle 5">
            <a:extLst>
              <a:ext uri="{FF2B5EF4-FFF2-40B4-BE49-F238E27FC236}">
                <a16:creationId xmlns="" xmlns:a16="http://schemas.microsoft.com/office/drawing/2014/main" id="{0D0EEDE1-D109-47D3-8539-48F040EE2A45}"/>
              </a:ext>
            </a:extLst>
          </p:cNvPr>
          <p:cNvSpPr/>
          <p:nvPr/>
        </p:nvSpPr>
        <p:spPr>
          <a:xfrm>
            <a:off x="942974" y="3257550"/>
            <a:ext cx="1000126" cy="609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Simple cyst</a:t>
            </a:r>
          </a:p>
        </p:txBody>
      </p:sp>
      <p:sp>
        <p:nvSpPr>
          <p:cNvPr id="7" name="Rectangle 6">
            <a:extLst>
              <a:ext uri="{FF2B5EF4-FFF2-40B4-BE49-F238E27FC236}">
                <a16:creationId xmlns="" xmlns:a16="http://schemas.microsoft.com/office/drawing/2014/main" id="{C45AC4EE-3DC8-46EA-B7F4-68A019FE104A}"/>
              </a:ext>
            </a:extLst>
          </p:cNvPr>
          <p:cNvSpPr/>
          <p:nvPr/>
        </p:nvSpPr>
        <p:spPr>
          <a:xfrm>
            <a:off x="2047874" y="3257550"/>
            <a:ext cx="1152527" cy="609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BIRADS 0</a:t>
            </a:r>
          </a:p>
        </p:txBody>
      </p:sp>
      <p:sp>
        <p:nvSpPr>
          <p:cNvPr id="8" name="Rectangle 7">
            <a:extLst>
              <a:ext uri="{FF2B5EF4-FFF2-40B4-BE49-F238E27FC236}">
                <a16:creationId xmlns="" xmlns:a16="http://schemas.microsoft.com/office/drawing/2014/main" id="{0CE32348-010E-4482-A136-F725125A2299}"/>
              </a:ext>
            </a:extLst>
          </p:cNvPr>
          <p:cNvSpPr/>
          <p:nvPr/>
        </p:nvSpPr>
        <p:spPr>
          <a:xfrm>
            <a:off x="3457574" y="3257550"/>
            <a:ext cx="1707357" cy="609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BIRADS 4/5</a:t>
            </a:r>
          </a:p>
          <a:p>
            <a:pPr algn="ctr"/>
            <a:r>
              <a:rPr lang="en-US" dirty="0"/>
              <a:t>(Complex cyst)</a:t>
            </a:r>
          </a:p>
        </p:txBody>
      </p:sp>
      <p:sp>
        <p:nvSpPr>
          <p:cNvPr id="9" name="Rectangle 8">
            <a:extLst>
              <a:ext uri="{FF2B5EF4-FFF2-40B4-BE49-F238E27FC236}">
                <a16:creationId xmlns="" xmlns:a16="http://schemas.microsoft.com/office/drawing/2014/main" id="{17F62724-0204-473E-97E6-76AFC2283191}"/>
              </a:ext>
            </a:extLst>
          </p:cNvPr>
          <p:cNvSpPr/>
          <p:nvPr/>
        </p:nvSpPr>
        <p:spPr>
          <a:xfrm>
            <a:off x="5547839" y="3257549"/>
            <a:ext cx="1676878" cy="7429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BIRADS 3</a:t>
            </a:r>
          </a:p>
        </p:txBody>
      </p:sp>
      <p:sp>
        <p:nvSpPr>
          <p:cNvPr id="10" name="Rectangle 9">
            <a:extLst>
              <a:ext uri="{FF2B5EF4-FFF2-40B4-BE49-F238E27FC236}">
                <a16:creationId xmlns="" xmlns:a16="http://schemas.microsoft.com/office/drawing/2014/main" id="{0B6B5EAB-B408-45A7-B361-4915CC243401}"/>
              </a:ext>
            </a:extLst>
          </p:cNvPr>
          <p:cNvSpPr/>
          <p:nvPr/>
        </p:nvSpPr>
        <p:spPr>
          <a:xfrm>
            <a:off x="7800977" y="3257548"/>
            <a:ext cx="1352548" cy="7429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BIRADS 1/2</a:t>
            </a:r>
          </a:p>
        </p:txBody>
      </p:sp>
      <p:sp>
        <p:nvSpPr>
          <p:cNvPr id="11" name="Rectangle 10">
            <a:extLst>
              <a:ext uri="{FF2B5EF4-FFF2-40B4-BE49-F238E27FC236}">
                <a16:creationId xmlns="" xmlns:a16="http://schemas.microsoft.com/office/drawing/2014/main" id="{961108C3-649D-4590-8E82-8AF937DBDD74}"/>
              </a:ext>
            </a:extLst>
          </p:cNvPr>
          <p:cNvSpPr/>
          <p:nvPr/>
        </p:nvSpPr>
        <p:spPr>
          <a:xfrm>
            <a:off x="9839324" y="3257548"/>
            <a:ext cx="1209675" cy="7429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BIRADS 4/5</a:t>
            </a:r>
          </a:p>
        </p:txBody>
      </p:sp>
      <p:sp>
        <p:nvSpPr>
          <p:cNvPr id="12" name="Rectangle 11">
            <a:extLst>
              <a:ext uri="{FF2B5EF4-FFF2-40B4-BE49-F238E27FC236}">
                <a16:creationId xmlns="" xmlns:a16="http://schemas.microsoft.com/office/drawing/2014/main" id="{1619FAF6-226C-4567-AE2C-D43CF1B99648}"/>
              </a:ext>
            </a:extLst>
          </p:cNvPr>
          <p:cNvSpPr/>
          <p:nvPr/>
        </p:nvSpPr>
        <p:spPr>
          <a:xfrm>
            <a:off x="862015" y="4071938"/>
            <a:ext cx="1381124" cy="87153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Aspirate –review in 6 weeks</a:t>
            </a:r>
          </a:p>
        </p:txBody>
      </p:sp>
      <p:sp>
        <p:nvSpPr>
          <p:cNvPr id="13" name="Rectangle 12">
            <a:extLst>
              <a:ext uri="{FF2B5EF4-FFF2-40B4-BE49-F238E27FC236}">
                <a16:creationId xmlns="" xmlns:a16="http://schemas.microsoft.com/office/drawing/2014/main" id="{4C017319-B573-46EA-93E1-DEFF4DADA3A5}"/>
              </a:ext>
            </a:extLst>
          </p:cNvPr>
          <p:cNvSpPr/>
          <p:nvPr/>
        </p:nvSpPr>
        <p:spPr>
          <a:xfrm>
            <a:off x="2326482" y="4507706"/>
            <a:ext cx="2038348" cy="147637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Second look ultrasound by specialist  radiologist +/- additional imaging</a:t>
            </a:r>
            <a:endParaRPr lang="en-US" dirty="0"/>
          </a:p>
        </p:txBody>
      </p:sp>
      <p:sp>
        <p:nvSpPr>
          <p:cNvPr id="14" name="Rectangle 13">
            <a:extLst>
              <a:ext uri="{FF2B5EF4-FFF2-40B4-BE49-F238E27FC236}">
                <a16:creationId xmlns="" xmlns:a16="http://schemas.microsoft.com/office/drawing/2014/main" id="{4DD2DA56-0E72-4256-B857-9666ED410BEC}"/>
              </a:ext>
            </a:extLst>
          </p:cNvPr>
          <p:cNvSpPr/>
          <p:nvPr/>
        </p:nvSpPr>
        <p:spPr>
          <a:xfrm>
            <a:off x="5279233" y="4286247"/>
            <a:ext cx="1762125" cy="7429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Short interval  follow up </a:t>
            </a:r>
          </a:p>
        </p:txBody>
      </p:sp>
      <p:sp>
        <p:nvSpPr>
          <p:cNvPr id="15" name="Rectangle 14">
            <a:extLst>
              <a:ext uri="{FF2B5EF4-FFF2-40B4-BE49-F238E27FC236}">
                <a16:creationId xmlns="" xmlns:a16="http://schemas.microsoft.com/office/drawing/2014/main" id="{FC665092-AD28-4B6B-B2EB-22B8CD02EDED}"/>
              </a:ext>
            </a:extLst>
          </p:cNvPr>
          <p:cNvSpPr/>
          <p:nvPr/>
        </p:nvSpPr>
        <p:spPr>
          <a:xfrm>
            <a:off x="7377112" y="4333874"/>
            <a:ext cx="1419225" cy="86042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Routine follow up </a:t>
            </a:r>
          </a:p>
        </p:txBody>
      </p:sp>
      <p:sp>
        <p:nvSpPr>
          <p:cNvPr id="16" name="Rectangle 15">
            <a:extLst>
              <a:ext uri="{FF2B5EF4-FFF2-40B4-BE49-F238E27FC236}">
                <a16:creationId xmlns="" xmlns:a16="http://schemas.microsoft.com/office/drawing/2014/main" id="{43B21EE6-FD44-41BD-A9B6-C115D7DDC31B}"/>
              </a:ext>
            </a:extLst>
          </p:cNvPr>
          <p:cNvSpPr/>
          <p:nvPr/>
        </p:nvSpPr>
        <p:spPr>
          <a:xfrm>
            <a:off x="9639300" y="4324344"/>
            <a:ext cx="1238249" cy="8604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Core biopsy</a:t>
            </a:r>
          </a:p>
        </p:txBody>
      </p:sp>
      <p:cxnSp>
        <p:nvCxnSpPr>
          <p:cNvPr id="19" name="Straight Arrow Connector 18">
            <a:extLst>
              <a:ext uri="{FF2B5EF4-FFF2-40B4-BE49-F238E27FC236}">
                <a16:creationId xmlns="" xmlns:a16="http://schemas.microsoft.com/office/drawing/2014/main" id="{195C854F-A34E-42A2-9533-47E7D40C20DE}"/>
              </a:ext>
            </a:extLst>
          </p:cNvPr>
          <p:cNvCxnSpPr/>
          <p:nvPr/>
        </p:nvCxnSpPr>
        <p:spPr>
          <a:xfrm flipH="1">
            <a:off x="1743075" y="2797966"/>
            <a:ext cx="1566861" cy="404815"/>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cxnSp>
        <p:nvCxnSpPr>
          <p:cNvPr id="21" name="Straight Arrow Connector 20">
            <a:extLst>
              <a:ext uri="{FF2B5EF4-FFF2-40B4-BE49-F238E27FC236}">
                <a16:creationId xmlns="" xmlns:a16="http://schemas.microsoft.com/office/drawing/2014/main" id="{3E9AD3F9-7BAB-4169-B3B2-59C463BC71B2}"/>
              </a:ext>
            </a:extLst>
          </p:cNvPr>
          <p:cNvCxnSpPr/>
          <p:nvPr/>
        </p:nvCxnSpPr>
        <p:spPr>
          <a:xfrm flipH="1">
            <a:off x="2943225" y="2786062"/>
            <a:ext cx="366711" cy="471486"/>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 xmlns:a16="http://schemas.microsoft.com/office/drawing/2014/main" id="{36AC678D-6D77-48DE-A5FC-E977EEE7A920}"/>
              </a:ext>
            </a:extLst>
          </p:cNvPr>
          <p:cNvCxnSpPr>
            <a:cxnSpLocks/>
            <a:endCxn id="8" idx="0"/>
          </p:cNvCxnSpPr>
          <p:nvPr/>
        </p:nvCxnSpPr>
        <p:spPr>
          <a:xfrm>
            <a:off x="3331368" y="2797966"/>
            <a:ext cx="979885" cy="459584"/>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 xmlns:a16="http://schemas.microsoft.com/office/drawing/2014/main" id="{67ECEE1C-725D-4630-9046-81771869EF01}"/>
              </a:ext>
            </a:extLst>
          </p:cNvPr>
          <p:cNvCxnSpPr/>
          <p:nvPr/>
        </p:nvCxnSpPr>
        <p:spPr>
          <a:xfrm>
            <a:off x="3356369" y="2797966"/>
            <a:ext cx="2420543" cy="404815"/>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 xmlns:a16="http://schemas.microsoft.com/office/drawing/2014/main" id="{17B69BC9-F2EF-4AE4-AD31-9AA387A5B314}"/>
              </a:ext>
            </a:extLst>
          </p:cNvPr>
          <p:cNvCxnSpPr>
            <a:stCxn id="4" idx="2"/>
          </p:cNvCxnSpPr>
          <p:nvPr/>
        </p:nvCxnSpPr>
        <p:spPr>
          <a:xfrm>
            <a:off x="3309937" y="2786063"/>
            <a:ext cx="4957765" cy="436955"/>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 xmlns:a16="http://schemas.microsoft.com/office/drawing/2014/main" id="{07B621D1-DF24-4DAB-A462-792C2D9BEBFA}"/>
              </a:ext>
            </a:extLst>
          </p:cNvPr>
          <p:cNvCxnSpPr/>
          <p:nvPr/>
        </p:nvCxnSpPr>
        <p:spPr>
          <a:xfrm flipV="1">
            <a:off x="4205287" y="2734274"/>
            <a:ext cx="2662238" cy="520301"/>
          </a:xfrm>
          <a:prstGeom prst="straightConnector1">
            <a:avLst/>
          </a:prstGeom>
          <a:ln w="76200">
            <a:tailEnd type="triangle"/>
          </a:ln>
        </p:spPr>
        <p:style>
          <a:lnRef idx="1">
            <a:schemeClr val="accent2"/>
          </a:lnRef>
          <a:fillRef idx="0">
            <a:schemeClr val="accent2"/>
          </a:fillRef>
          <a:effectRef idx="0">
            <a:schemeClr val="accent2"/>
          </a:effectRef>
          <a:fontRef idx="minor">
            <a:schemeClr val="tx1"/>
          </a:fontRef>
        </p:style>
      </p:cxnSp>
      <p:sp>
        <p:nvSpPr>
          <p:cNvPr id="30" name="Arrow: Down 29">
            <a:extLst>
              <a:ext uri="{FF2B5EF4-FFF2-40B4-BE49-F238E27FC236}">
                <a16:creationId xmlns="" xmlns:a16="http://schemas.microsoft.com/office/drawing/2014/main" id="{7D5AF325-1684-4F6D-ACF3-D3E8F669DAED}"/>
              </a:ext>
            </a:extLst>
          </p:cNvPr>
          <p:cNvSpPr/>
          <p:nvPr/>
        </p:nvSpPr>
        <p:spPr>
          <a:xfrm>
            <a:off x="8415341" y="2743201"/>
            <a:ext cx="231453" cy="51137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2" name="Straight Arrow Connector 31">
            <a:extLst>
              <a:ext uri="{FF2B5EF4-FFF2-40B4-BE49-F238E27FC236}">
                <a16:creationId xmlns="" xmlns:a16="http://schemas.microsoft.com/office/drawing/2014/main" id="{D7FF05AD-E32F-4440-85ED-F6DC23AE9B8D}"/>
              </a:ext>
            </a:extLst>
          </p:cNvPr>
          <p:cNvCxnSpPr/>
          <p:nvPr/>
        </p:nvCxnSpPr>
        <p:spPr>
          <a:xfrm>
            <a:off x="8772524" y="2743201"/>
            <a:ext cx="1676401" cy="479817"/>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 xmlns:a16="http://schemas.microsoft.com/office/drawing/2014/main" id="{E05E7236-3E59-4A0F-860F-7A652F444838}"/>
              </a:ext>
            </a:extLst>
          </p:cNvPr>
          <p:cNvCxnSpPr/>
          <p:nvPr/>
        </p:nvCxnSpPr>
        <p:spPr>
          <a:xfrm flipH="1">
            <a:off x="6729413" y="2743201"/>
            <a:ext cx="1669256" cy="479817"/>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35" name="Arrow: Down 34">
            <a:extLst>
              <a:ext uri="{FF2B5EF4-FFF2-40B4-BE49-F238E27FC236}">
                <a16:creationId xmlns="" xmlns:a16="http://schemas.microsoft.com/office/drawing/2014/main" id="{253A89B0-59B4-4926-AF9C-D60D391AB461}"/>
              </a:ext>
            </a:extLst>
          </p:cNvPr>
          <p:cNvSpPr/>
          <p:nvPr/>
        </p:nvSpPr>
        <p:spPr>
          <a:xfrm>
            <a:off x="1354455" y="3867150"/>
            <a:ext cx="226695" cy="20478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Arrow: Down 35">
            <a:extLst>
              <a:ext uri="{FF2B5EF4-FFF2-40B4-BE49-F238E27FC236}">
                <a16:creationId xmlns="" xmlns:a16="http://schemas.microsoft.com/office/drawing/2014/main" id="{C6B3A81B-5DB3-4877-B942-7BEB6E97D2AE}"/>
              </a:ext>
            </a:extLst>
          </p:cNvPr>
          <p:cNvSpPr/>
          <p:nvPr/>
        </p:nvSpPr>
        <p:spPr>
          <a:xfrm>
            <a:off x="2586041" y="3867150"/>
            <a:ext cx="357183" cy="74294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Arrow: Down 36">
            <a:extLst>
              <a:ext uri="{FF2B5EF4-FFF2-40B4-BE49-F238E27FC236}">
                <a16:creationId xmlns="" xmlns:a16="http://schemas.microsoft.com/office/drawing/2014/main" id="{38B3F0A9-07F3-4190-BCF5-54C2DEB97A9A}"/>
              </a:ext>
            </a:extLst>
          </p:cNvPr>
          <p:cNvSpPr/>
          <p:nvPr/>
        </p:nvSpPr>
        <p:spPr>
          <a:xfrm>
            <a:off x="6096000" y="4031461"/>
            <a:ext cx="364807" cy="25478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Arrow: Down 37">
            <a:extLst>
              <a:ext uri="{FF2B5EF4-FFF2-40B4-BE49-F238E27FC236}">
                <a16:creationId xmlns="" xmlns:a16="http://schemas.microsoft.com/office/drawing/2014/main" id="{3D3D3363-563C-4C01-9016-DFE266DB3E0D}"/>
              </a:ext>
            </a:extLst>
          </p:cNvPr>
          <p:cNvSpPr/>
          <p:nvPr/>
        </p:nvSpPr>
        <p:spPr>
          <a:xfrm>
            <a:off x="8079582" y="3965968"/>
            <a:ext cx="364807" cy="32027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Arrow: Down 38">
            <a:extLst>
              <a:ext uri="{FF2B5EF4-FFF2-40B4-BE49-F238E27FC236}">
                <a16:creationId xmlns="" xmlns:a16="http://schemas.microsoft.com/office/drawing/2014/main" id="{A349ABEF-19D2-4F0C-887A-28963E4F59F1}"/>
              </a:ext>
            </a:extLst>
          </p:cNvPr>
          <p:cNvSpPr/>
          <p:nvPr/>
        </p:nvSpPr>
        <p:spPr>
          <a:xfrm>
            <a:off x="10067928" y="3965969"/>
            <a:ext cx="295750" cy="36790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6048979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636E65D-2E40-4606-A782-2972B4C55F0C}"/>
              </a:ext>
            </a:extLst>
          </p:cNvPr>
          <p:cNvSpPr>
            <a:spLocks noGrp="1"/>
          </p:cNvSpPr>
          <p:nvPr>
            <p:ph type="title"/>
          </p:nvPr>
        </p:nvSpPr>
        <p:spPr/>
        <p:txBody>
          <a:bodyPr/>
          <a:lstStyle/>
          <a:p>
            <a:r>
              <a:rPr lang="en-US" dirty="0"/>
              <a:t>Core Biopsy </a:t>
            </a:r>
          </a:p>
        </p:txBody>
      </p:sp>
      <p:sp>
        <p:nvSpPr>
          <p:cNvPr id="4" name="Rectangle 3">
            <a:extLst>
              <a:ext uri="{FF2B5EF4-FFF2-40B4-BE49-F238E27FC236}">
                <a16:creationId xmlns="" xmlns:a16="http://schemas.microsoft.com/office/drawing/2014/main" id="{E49FEB37-2308-4A83-95EA-AED3F6B8BAE8}"/>
              </a:ext>
            </a:extLst>
          </p:cNvPr>
          <p:cNvSpPr/>
          <p:nvPr/>
        </p:nvSpPr>
        <p:spPr>
          <a:xfrm>
            <a:off x="3476625" y="2200275"/>
            <a:ext cx="4305300" cy="7334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Core Biopsy</a:t>
            </a:r>
          </a:p>
        </p:txBody>
      </p:sp>
      <p:sp>
        <p:nvSpPr>
          <p:cNvPr id="5" name="Rectangle 4">
            <a:extLst>
              <a:ext uri="{FF2B5EF4-FFF2-40B4-BE49-F238E27FC236}">
                <a16:creationId xmlns="" xmlns:a16="http://schemas.microsoft.com/office/drawing/2014/main" id="{21334A25-ABCB-464C-A840-B7FA830D9836}"/>
              </a:ext>
            </a:extLst>
          </p:cNvPr>
          <p:cNvSpPr/>
          <p:nvPr/>
        </p:nvSpPr>
        <p:spPr>
          <a:xfrm>
            <a:off x="1133475" y="3581400"/>
            <a:ext cx="2495550" cy="5905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Benign  </a:t>
            </a:r>
          </a:p>
        </p:txBody>
      </p:sp>
      <p:sp>
        <p:nvSpPr>
          <p:cNvPr id="6" name="Rectangle 5">
            <a:extLst>
              <a:ext uri="{FF2B5EF4-FFF2-40B4-BE49-F238E27FC236}">
                <a16:creationId xmlns="" xmlns:a16="http://schemas.microsoft.com/office/drawing/2014/main" id="{445E2B44-C225-4AB5-9A42-1EDC33726BA6}"/>
              </a:ext>
            </a:extLst>
          </p:cNvPr>
          <p:cNvSpPr/>
          <p:nvPr/>
        </p:nvSpPr>
        <p:spPr>
          <a:xfrm>
            <a:off x="4471987" y="3581400"/>
            <a:ext cx="3143250" cy="5905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Indeterminate </a:t>
            </a:r>
          </a:p>
        </p:txBody>
      </p:sp>
      <p:sp>
        <p:nvSpPr>
          <p:cNvPr id="7" name="Rectangle 6">
            <a:extLst>
              <a:ext uri="{FF2B5EF4-FFF2-40B4-BE49-F238E27FC236}">
                <a16:creationId xmlns="" xmlns:a16="http://schemas.microsoft.com/office/drawing/2014/main" id="{AEC6606C-436F-488E-98AD-9B1FF3F8C2FC}"/>
              </a:ext>
            </a:extLst>
          </p:cNvPr>
          <p:cNvSpPr/>
          <p:nvPr/>
        </p:nvSpPr>
        <p:spPr>
          <a:xfrm>
            <a:off x="8458199" y="3581400"/>
            <a:ext cx="2247900" cy="666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Malignant </a:t>
            </a:r>
          </a:p>
        </p:txBody>
      </p:sp>
      <p:sp>
        <p:nvSpPr>
          <p:cNvPr id="8" name="Rectangle 7">
            <a:extLst>
              <a:ext uri="{FF2B5EF4-FFF2-40B4-BE49-F238E27FC236}">
                <a16:creationId xmlns="" xmlns:a16="http://schemas.microsoft.com/office/drawing/2014/main" id="{AF67B7F0-8294-4EA2-959A-380A1A77D56A}"/>
              </a:ext>
            </a:extLst>
          </p:cNvPr>
          <p:cNvSpPr/>
          <p:nvPr/>
        </p:nvSpPr>
        <p:spPr>
          <a:xfrm>
            <a:off x="1133475" y="4819650"/>
            <a:ext cx="2571750" cy="1219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a:t>Observe if smaller than 2cm, asymptomatic , not growing otherwise excise</a:t>
            </a:r>
            <a:endParaRPr lang="en-US"/>
          </a:p>
        </p:txBody>
      </p:sp>
      <p:sp>
        <p:nvSpPr>
          <p:cNvPr id="9" name="Rectangle 8">
            <a:extLst>
              <a:ext uri="{FF2B5EF4-FFF2-40B4-BE49-F238E27FC236}">
                <a16:creationId xmlns="" xmlns:a16="http://schemas.microsoft.com/office/drawing/2014/main" id="{CE44721F-3CEA-4E88-95EF-591508452818}"/>
              </a:ext>
            </a:extLst>
          </p:cNvPr>
          <p:cNvSpPr/>
          <p:nvPr/>
        </p:nvSpPr>
        <p:spPr>
          <a:xfrm>
            <a:off x="4814887" y="4524375"/>
            <a:ext cx="2457450" cy="5905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Excisional Biopsy </a:t>
            </a:r>
          </a:p>
        </p:txBody>
      </p:sp>
      <p:sp>
        <p:nvSpPr>
          <p:cNvPr id="10" name="Rectangle 9">
            <a:extLst>
              <a:ext uri="{FF2B5EF4-FFF2-40B4-BE49-F238E27FC236}">
                <a16:creationId xmlns="" xmlns:a16="http://schemas.microsoft.com/office/drawing/2014/main" id="{189E056F-0A10-43B7-8FAB-BC0683350A03}"/>
              </a:ext>
            </a:extLst>
          </p:cNvPr>
          <p:cNvSpPr/>
          <p:nvPr/>
        </p:nvSpPr>
        <p:spPr>
          <a:xfrm>
            <a:off x="8524875" y="4953000"/>
            <a:ext cx="2457450" cy="8953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Refer/manage </a:t>
            </a:r>
          </a:p>
        </p:txBody>
      </p:sp>
      <p:cxnSp>
        <p:nvCxnSpPr>
          <p:cNvPr id="13" name="Straight Arrow Connector 12">
            <a:extLst>
              <a:ext uri="{FF2B5EF4-FFF2-40B4-BE49-F238E27FC236}">
                <a16:creationId xmlns="" xmlns:a16="http://schemas.microsoft.com/office/drawing/2014/main" id="{42F5249D-8AA2-4655-BD8F-C9BC688F377D}"/>
              </a:ext>
            </a:extLst>
          </p:cNvPr>
          <p:cNvCxnSpPr>
            <a:cxnSpLocks/>
          </p:cNvCxnSpPr>
          <p:nvPr/>
        </p:nvCxnSpPr>
        <p:spPr>
          <a:xfrm flipH="1">
            <a:off x="2438400" y="2933700"/>
            <a:ext cx="3190875" cy="619125"/>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 xmlns:a16="http://schemas.microsoft.com/office/drawing/2014/main" id="{6EDA5D96-C357-4F6F-8510-FAF64DF51380}"/>
              </a:ext>
            </a:extLst>
          </p:cNvPr>
          <p:cNvCxnSpPr/>
          <p:nvPr/>
        </p:nvCxnSpPr>
        <p:spPr>
          <a:xfrm>
            <a:off x="5629275" y="2933700"/>
            <a:ext cx="0" cy="642938"/>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 xmlns:a16="http://schemas.microsoft.com/office/drawing/2014/main" id="{84E75B46-3EEE-437D-87CE-FA556B7D4F90}"/>
              </a:ext>
            </a:extLst>
          </p:cNvPr>
          <p:cNvCxnSpPr>
            <a:stCxn id="4" idx="2"/>
          </p:cNvCxnSpPr>
          <p:nvPr/>
        </p:nvCxnSpPr>
        <p:spPr>
          <a:xfrm>
            <a:off x="5629275" y="2933700"/>
            <a:ext cx="4124325" cy="64770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
        <p:nvSpPr>
          <p:cNvPr id="19" name="Arrow: Down 18">
            <a:extLst>
              <a:ext uri="{FF2B5EF4-FFF2-40B4-BE49-F238E27FC236}">
                <a16:creationId xmlns="" xmlns:a16="http://schemas.microsoft.com/office/drawing/2014/main" id="{AD312A3A-1892-4794-BDD1-CBAD4A7FEF3F}"/>
              </a:ext>
            </a:extLst>
          </p:cNvPr>
          <p:cNvSpPr/>
          <p:nvPr/>
        </p:nvSpPr>
        <p:spPr>
          <a:xfrm>
            <a:off x="5629275" y="4171950"/>
            <a:ext cx="466725" cy="35242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Arrow: Down 19">
            <a:extLst>
              <a:ext uri="{FF2B5EF4-FFF2-40B4-BE49-F238E27FC236}">
                <a16:creationId xmlns="" xmlns:a16="http://schemas.microsoft.com/office/drawing/2014/main" id="{E06F0196-6788-48DA-9448-C6DAB98394A2}"/>
              </a:ext>
            </a:extLst>
          </p:cNvPr>
          <p:cNvSpPr/>
          <p:nvPr/>
        </p:nvSpPr>
        <p:spPr>
          <a:xfrm>
            <a:off x="9286875" y="4286250"/>
            <a:ext cx="466725" cy="66675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Arrow: Down 20">
            <a:extLst>
              <a:ext uri="{FF2B5EF4-FFF2-40B4-BE49-F238E27FC236}">
                <a16:creationId xmlns="" xmlns:a16="http://schemas.microsoft.com/office/drawing/2014/main" id="{B0F27C2E-C1F5-473A-A20C-F04BA26145D4}"/>
              </a:ext>
            </a:extLst>
          </p:cNvPr>
          <p:cNvSpPr/>
          <p:nvPr/>
        </p:nvSpPr>
        <p:spPr>
          <a:xfrm>
            <a:off x="1962150" y="4171950"/>
            <a:ext cx="333375" cy="6477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 xmlns:a16="http://schemas.microsoft.com/office/drawing/2014/main" id="{93B0B163-E3F2-494F-8597-786154E7BBD0}"/>
              </a:ext>
            </a:extLst>
          </p:cNvPr>
          <p:cNvSpPr/>
          <p:nvPr/>
        </p:nvSpPr>
        <p:spPr>
          <a:xfrm>
            <a:off x="4376736" y="5381625"/>
            <a:ext cx="2824163" cy="5048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Benign –follow up</a:t>
            </a:r>
          </a:p>
        </p:txBody>
      </p:sp>
      <p:sp>
        <p:nvSpPr>
          <p:cNvPr id="24" name="Arrow: Down 23">
            <a:extLst>
              <a:ext uri="{FF2B5EF4-FFF2-40B4-BE49-F238E27FC236}">
                <a16:creationId xmlns="" xmlns:a16="http://schemas.microsoft.com/office/drawing/2014/main" id="{51989B17-F6E5-40F2-A22B-C9B876169F3B}"/>
              </a:ext>
            </a:extLst>
          </p:cNvPr>
          <p:cNvSpPr/>
          <p:nvPr/>
        </p:nvSpPr>
        <p:spPr>
          <a:xfrm>
            <a:off x="5867400" y="5029200"/>
            <a:ext cx="274319" cy="35242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6" name="Straight Arrow Connector 25">
            <a:extLst>
              <a:ext uri="{FF2B5EF4-FFF2-40B4-BE49-F238E27FC236}">
                <a16:creationId xmlns="" xmlns:a16="http://schemas.microsoft.com/office/drawing/2014/main" id="{08C7526E-3BA3-443C-9A4C-427334891EC7}"/>
              </a:ext>
            </a:extLst>
          </p:cNvPr>
          <p:cNvCxnSpPr/>
          <p:nvPr/>
        </p:nvCxnSpPr>
        <p:spPr>
          <a:xfrm flipV="1">
            <a:off x="7272337" y="4248150"/>
            <a:ext cx="1252538" cy="60325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3524836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560462F-AD22-41B5-B2D5-19474879F798}"/>
              </a:ext>
            </a:extLst>
          </p:cNvPr>
          <p:cNvSpPr>
            <a:spLocks noGrp="1"/>
          </p:cNvSpPr>
          <p:nvPr>
            <p:ph type="title"/>
          </p:nvPr>
        </p:nvSpPr>
        <p:spPr/>
        <p:txBody>
          <a:bodyPr/>
          <a:lstStyle/>
          <a:p>
            <a:r>
              <a:rPr lang="en-US" dirty="0"/>
              <a:t>Core </a:t>
            </a:r>
            <a:r>
              <a:rPr lang="en-US" dirty="0" smtClean="0"/>
              <a:t>biopsy/excisional </a:t>
            </a:r>
            <a:r>
              <a:rPr lang="en-US" dirty="0"/>
              <a:t>result indicate malignancy </a:t>
            </a:r>
          </a:p>
        </p:txBody>
      </p:sp>
      <p:sp>
        <p:nvSpPr>
          <p:cNvPr id="30" name="Rectangle 29">
            <a:extLst>
              <a:ext uri="{FF2B5EF4-FFF2-40B4-BE49-F238E27FC236}">
                <a16:creationId xmlns="" xmlns:a16="http://schemas.microsoft.com/office/drawing/2014/main" id="{B2BB33A5-E367-408A-8599-FBB305B70EE5}"/>
              </a:ext>
            </a:extLst>
          </p:cNvPr>
          <p:cNvSpPr/>
          <p:nvPr/>
        </p:nvSpPr>
        <p:spPr>
          <a:xfrm>
            <a:off x="3305174" y="1990725"/>
            <a:ext cx="5248275" cy="1047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a:t>Histopathological type, Grade, ER/PR/HER 2/Ki67</a:t>
            </a:r>
          </a:p>
          <a:p>
            <a:pPr algn="ctr"/>
            <a:r>
              <a:rPr lang="en-GB"/>
              <a:t>(Her-2 in in situ indicates invasion)</a:t>
            </a:r>
          </a:p>
        </p:txBody>
      </p:sp>
      <p:sp>
        <p:nvSpPr>
          <p:cNvPr id="31" name="Rectangle 30">
            <a:extLst>
              <a:ext uri="{FF2B5EF4-FFF2-40B4-BE49-F238E27FC236}">
                <a16:creationId xmlns="" xmlns:a16="http://schemas.microsoft.com/office/drawing/2014/main" id="{5AC60B6E-11CE-4AE4-A744-2CE4B28E0759}"/>
              </a:ext>
            </a:extLst>
          </p:cNvPr>
          <p:cNvSpPr/>
          <p:nvPr/>
        </p:nvSpPr>
        <p:spPr>
          <a:xfrm>
            <a:off x="1066800" y="3333749"/>
            <a:ext cx="10287000" cy="11334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Mammogram +/- US if not done already</a:t>
            </a:r>
          </a:p>
          <a:p>
            <a:pPr algn="ctr"/>
            <a:r>
              <a:rPr lang="en-GB" dirty="0"/>
              <a:t>Regional node assessment (Clinical, US +/- FNAC)</a:t>
            </a:r>
          </a:p>
          <a:p>
            <a:pPr algn="ctr"/>
            <a:r>
              <a:rPr lang="en-GB" dirty="0"/>
              <a:t>Appropriate tests if metastasis suspected </a:t>
            </a:r>
            <a:r>
              <a:rPr lang="en-GB" dirty="0" err="1"/>
              <a:t>ie</a:t>
            </a:r>
            <a:r>
              <a:rPr lang="en-GB" dirty="0"/>
              <a:t> CXR &amp; Liver US, CT chest, abdomen and pelvis, bone scan etc)</a:t>
            </a:r>
          </a:p>
        </p:txBody>
      </p:sp>
      <p:sp>
        <p:nvSpPr>
          <p:cNvPr id="32" name="Rectangle 31">
            <a:extLst>
              <a:ext uri="{FF2B5EF4-FFF2-40B4-BE49-F238E27FC236}">
                <a16:creationId xmlns="" xmlns:a16="http://schemas.microsoft.com/office/drawing/2014/main" id="{6828B766-B2AD-4EEA-9167-D2735F7A1942}"/>
              </a:ext>
            </a:extLst>
          </p:cNvPr>
          <p:cNvSpPr/>
          <p:nvPr/>
        </p:nvSpPr>
        <p:spPr>
          <a:xfrm>
            <a:off x="981075" y="4838700"/>
            <a:ext cx="1514475" cy="12382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Stage 0</a:t>
            </a:r>
          </a:p>
          <a:p>
            <a:pPr algn="ctr"/>
            <a:r>
              <a:rPr lang="en-US" dirty="0"/>
              <a:t>TisN0M0</a:t>
            </a:r>
          </a:p>
          <a:p>
            <a:pPr algn="ctr"/>
            <a:r>
              <a:rPr lang="en-US" dirty="0"/>
              <a:t>Paget(no IDC)</a:t>
            </a:r>
          </a:p>
        </p:txBody>
      </p:sp>
      <p:sp>
        <p:nvSpPr>
          <p:cNvPr id="33" name="Rectangle 32">
            <a:extLst>
              <a:ext uri="{FF2B5EF4-FFF2-40B4-BE49-F238E27FC236}">
                <a16:creationId xmlns="" xmlns:a16="http://schemas.microsoft.com/office/drawing/2014/main" id="{E73A9C05-A2C0-485E-B023-1AE88D724C7D}"/>
              </a:ext>
            </a:extLst>
          </p:cNvPr>
          <p:cNvSpPr/>
          <p:nvPr/>
        </p:nvSpPr>
        <p:spPr>
          <a:xfrm>
            <a:off x="3000375" y="4838700"/>
            <a:ext cx="1781175" cy="12382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Stage I</a:t>
            </a:r>
          </a:p>
          <a:p>
            <a:pPr algn="ctr"/>
            <a:r>
              <a:rPr lang="en-US" dirty="0"/>
              <a:t>T1N0M0</a:t>
            </a:r>
          </a:p>
          <a:p>
            <a:pPr algn="ctr"/>
            <a:r>
              <a:rPr lang="en-US" dirty="0"/>
              <a:t>T0N1miM0</a:t>
            </a:r>
          </a:p>
          <a:p>
            <a:pPr algn="ctr"/>
            <a:r>
              <a:rPr lang="en-US" dirty="0"/>
              <a:t>T1N1miMo</a:t>
            </a:r>
          </a:p>
        </p:txBody>
      </p:sp>
      <p:sp>
        <p:nvSpPr>
          <p:cNvPr id="34" name="Rectangle 33">
            <a:extLst>
              <a:ext uri="{FF2B5EF4-FFF2-40B4-BE49-F238E27FC236}">
                <a16:creationId xmlns="" xmlns:a16="http://schemas.microsoft.com/office/drawing/2014/main" id="{818560A1-5D83-4636-A9B2-6D2E449A7EED}"/>
              </a:ext>
            </a:extLst>
          </p:cNvPr>
          <p:cNvSpPr/>
          <p:nvPr/>
        </p:nvSpPr>
        <p:spPr>
          <a:xfrm>
            <a:off x="5286375" y="4762499"/>
            <a:ext cx="1781175" cy="14382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Stage II</a:t>
            </a:r>
          </a:p>
          <a:p>
            <a:pPr algn="ctr"/>
            <a:r>
              <a:rPr lang="en-US" sz="1400" dirty="0"/>
              <a:t>T0N1M0</a:t>
            </a:r>
          </a:p>
          <a:p>
            <a:pPr algn="ctr"/>
            <a:r>
              <a:rPr lang="en-US" sz="1400" dirty="0"/>
              <a:t>T1N1M0</a:t>
            </a:r>
          </a:p>
          <a:p>
            <a:pPr algn="ctr"/>
            <a:r>
              <a:rPr lang="en-US" sz="1400" dirty="0"/>
              <a:t>T2N0M0</a:t>
            </a:r>
          </a:p>
          <a:p>
            <a:pPr algn="ctr"/>
            <a:r>
              <a:rPr lang="en-US" sz="1400" dirty="0"/>
              <a:t>T2N1M0</a:t>
            </a:r>
          </a:p>
          <a:p>
            <a:pPr algn="ctr"/>
            <a:r>
              <a:rPr lang="en-US" sz="1400" dirty="0"/>
              <a:t>T3N0M0</a:t>
            </a:r>
          </a:p>
        </p:txBody>
      </p:sp>
      <p:sp>
        <p:nvSpPr>
          <p:cNvPr id="35" name="Rectangle 34">
            <a:extLst>
              <a:ext uri="{FF2B5EF4-FFF2-40B4-BE49-F238E27FC236}">
                <a16:creationId xmlns="" xmlns:a16="http://schemas.microsoft.com/office/drawing/2014/main" id="{79227EEA-2A3D-4C29-94F2-E2AB44248E1B}"/>
              </a:ext>
            </a:extLst>
          </p:cNvPr>
          <p:cNvSpPr/>
          <p:nvPr/>
        </p:nvSpPr>
        <p:spPr>
          <a:xfrm>
            <a:off x="7524750" y="4880370"/>
            <a:ext cx="1419225" cy="177760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a:t>Stage III</a:t>
            </a:r>
          </a:p>
          <a:p>
            <a:pPr algn="ctr"/>
            <a:r>
              <a:rPr lang="en-US" sz="1100" dirty="0"/>
              <a:t>T0N2M0</a:t>
            </a:r>
          </a:p>
          <a:p>
            <a:pPr algn="ctr"/>
            <a:r>
              <a:rPr lang="en-US" sz="1100" dirty="0"/>
              <a:t>T1N2M0</a:t>
            </a:r>
          </a:p>
          <a:p>
            <a:pPr algn="ctr"/>
            <a:r>
              <a:rPr lang="en-US" sz="1100" dirty="0"/>
              <a:t>T2N2M0</a:t>
            </a:r>
          </a:p>
          <a:p>
            <a:pPr algn="ctr"/>
            <a:r>
              <a:rPr lang="en-US" sz="1100" dirty="0"/>
              <a:t>T3N1M0</a:t>
            </a:r>
          </a:p>
          <a:p>
            <a:pPr algn="ctr"/>
            <a:r>
              <a:rPr lang="en-US" sz="1100" dirty="0"/>
              <a:t>T3N2M0</a:t>
            </a:r>
          </a:p>
          <a:p>
            <a:pPr algn="ctr"/>
            <a:r>
              <a:rPr lang="en-US" sz="1100" dirty="0"/>
              <a:t>T4N0M0</a:t>
            </a:r>
          </a:p>
          <a:p>
            <a:pPr algn="ctr"/>
            <a:r>
              <a:rPr lang="en-US" sz="1100" dirty="0"/>
              <a:t>T4N1M0</a:t>
            </a:r>
          </a:p>
          <a:p>
            <a:pPr algn="ctr"/>
            <a:r>
              <a:rPr lang="en-US" sz="1100" dirty="0"/>
              <a:t>T4N2M0</a:t>
            </a:r>
          </a:p>
          <a:p>
            <a:pPr algn="ctr"/>
            <a:r>
              <a:rPr lang="en-US" sz="1100" dirty="0"/>
              <a:t>AnyTN3M0</a:t>
            </a:r>
            <a:endParaRPr lang="en-US" dirty="0"/>
          </a:p>
        </p:txBody>
      </p:sp>
      <p:sp>
        <p:nvSpPr>
          <p:cNvPr id="36" name="Rectangle 35">
            <a:extLst>
              <a:ext uri="{FF2B5EF4-FFF2-40B4-BE49-F238E27FC236}">
                <a16:creationId xmlns="" xmlns:a16="http://schemas.microsoft.com/office/drawing/2014/main" id="{3BC9865E-54DD-4C2E-8719-82693F359F56}"/>
              </a:ext>
            </a:extLst>
          </p:cNvPr>
          <p:cNvSpPr/>
          <p:nvPr/>
        </p:nvSpPr>
        <p:spPr>
          <a:xfrm>
            <a:off x="9496425" y="4880370"/>
            <a:ext cx="1714500" cy="12382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Stage IV</a:t>
            </a:r>
          </a:p>
          <a:p>
            <a:pPr algn="ctr"/>
            <a:r>
              <a:rPr lang="en-US" dirty="0"/>
              <a:t>Any T, Any N,M1</a:t>
            </a:r>
          </a:p>
        </p:txBody>
      </p:sp>
      <p:sp>
        <p:nvSpPr>
          <p:cNvPr id="37" name="Arrow: Down 36">
            <a:extLst>
              <a:ext uri="{FF2B5EF4-FFF2-40B4-BE49-F238E27FC236}">
                <a16:creationId xmlns="" xmlns:a16="http://schemas.microsoft.com/office/drawing/2014/main" id="{C579D482-06C5-4F3E-94B1-1A4A06445E3C}"/>
              </a:ext>
            </a:extLst>
          </p:cNvPr>
          <p:cNvSpPr/>
          <p:nvPr/>
        </p:nvSpPr>
        <p:spPr>
          <a:xfrm>
            <a:off x="5476875" y="3038475"/>
            <a:ext cx="274319" cy="29527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1" name="Straight Arrow Connector 40">
            <a:extLst>
              <a:ext uri="{FF2B5EF4-FFF2-40B4-BE49-F238E27FC236}">
                <a16:creationId xmlns="" xmlns:a16="http://schemas.microsoft.com/office/drawing/2014/main" id="{4DD06E98-16E3-42B2-A261-E3569B010D50}"/>
              </a:ext>
            </a:extLst>
          </p:cNvPr>
          <p:cNvCxnSpPr>
            <a:cxnSpLocks/>
          </p:cNvCxnSpPr>
          <p:nvPr/>
        </p:nvCxnSpPr>
        <p:spPr>
          <a:xfrm>
            <a:off x="6096000" y="4467224"/>
            <a:ext cx="4067175" cy="389338"/>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 xmlns:a16="http://schemas.microsoft.com/office/drawing/2014/main" id="{41F69EE8-1C28-414C-A865-D33E2C205534}"/>
              </a:ext>
            </a:extLst>
          </p:cNvPr>
          <p:cNvCxnSpPr>
            <a:cxnSpLocks/>
            <a:endCxn id="32" idx="0"/>
          </p:cNvCxnSpPr>
          <p:nvPr/>
        </p:nvCxnSpPr>
        <p:spPr>
          <a:xfrm flipH="1">
            <a:off x="1738313" y="4467224"/>
            <a:ext cx="4357688" cy="371476"/>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a:extLst>
              <a:ext uri="{FF2B5EF4-FFF2-40B4-BE49-F238E27FC236}">
                <a16:creationId xmlns="" xmlns:a16="http://schemas.microsoft.com/office/drawing/2014/main" id="{1052F854-0673-4ABD-8067-DF909F21C9BB}"/>
              </a:ext>
            </a:extLst>
          </p:cNvPr>
          <p:cNvCxnSpPr>
            <a:endCxn id="33" idx="0"/>
          </p:cNvCxnSpPr>
          <p:nvPr/>
        </p:nvCxnSpPr>
        <p:spPr>
          <a:xfrm flipH="1">
            <a:off x="3890963" y="4491032"/>
            <a:ext cx="2300287" cy="347668"/>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48" name="Straight Arrow Connector 47">
            <a:extLst>
              <a:ext uri="{FF2B5EF4-FFF2-40B4-BE49-F238E27FC236}">
                <a16:creationId xmlns="" xmlns:a16="http://schemas.microsoft.com/office/drawing/2014/main" id="{9471DA0E-5B7F-4E5C-8964-47EA5394490D}"/>
              </a:ext>
            </a:extLst>
          </p:cNvPr>
          <p:cNvCxnSpPr>
            <a:cxnSpLocks/>
            <a:stCxn id="31" idx="2"/>
            <a:endCxn id="35" idx="0"/>
          </p:cNvCxnSpPr>
          <p:nvPr/>
        </p:nvCxnSpPr>
        <p:spPr>
          <a:xfrm>
            <a:off x="6210300" y="4467224"/>
            <a:ext cx="2024063" cy="413146"/>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
        <p:nvSpPr>
          <p:cNvPr id="49" name="Arrow: Down 48">
            <a:extLst>
              <a:ext uri="{FF2B5EF4-FFF2-40B4-BE49-F238E27FC236}">
                <a16:creationId xmlns="" xmlns:a16="http://schemas.microsoft.com/office/drawing/2014/main" id="{8118AB50-77E7-4EB7-BD1B-1C3C111AA8CF}"/>
              </a:ext>
            </a:extLst>
          </p:cNvPr>
          <p:cNvSpPr/>
          <p:nvPr/>
        </p:nvSpPr>
        <p:spPr>
          <a:xfrm>
            <a:off x="6050282" y="4467224"/>
            <a:ext cx="205738" cy="41314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3556129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CC4A26D-0F1C-4E92-9C02-2E31BF2F6974}"/>
              </a:ext>
            </a:extLst>
          </p:cNvPr>
          <p:cNvSpPr>
            <a:spLocks noGrp="1"/>
          </p:cNvSpPr>
          <p:nvPr>
            <p:ph type="title"/>
          </p:nvPr>
        </p:nvSpPr>
        <p:spPr/>
        <p:txBody>
          <a:bodyPr/>
          <a:lstStyle/>
          <a:p>
            <a:r>
              <a:rPr lang="en-US" dirty="0"/>
              <a:t>Molecular types </a:t>
            </a:r>
          </a:p>
        </p:txBody>
      </p:sp>
      <p:sp>
        <p:nvSpPr>
          <p:cNvPr id="3" name="Content Placeholder 2">
            <a:extLst>
              <a:ext uri="{FF2B5EF4-FFF2-40B4-BE49-F238E27FC236}">
                <a16:creationId xmlns="" xmlns:a16="http://schemas.microsoft.com/office/drawing/2014/main" id="{78CA8EDB-71F9-4E61-969B-6F87C8AFE66F}"/>
              </a:ext>
            </a:extLst>
          </p:cNvPr>
          <p:cNvSpPr>
            <a:spLocks noGrp="1"/>
          </p:cNvSpPr>
          <p:nvPr>
            <p:ph idx="1"/>
          </p:nvPr>
        </p:nvSpPr>
        <p:spPr/>
        <p:txBody>
          <a:bodyPr>
            <a:normAutofit fontScale="92500" lnSpcReduction="20000"/>
          </a:bodyPr>
          <a:lstStyle/>
          <a:p>
            <a:r>
              <a:rPr lang="en-US" dirty="0"/>
              <a:t>Luminal A</a:t>
            </a:r>
          </a:p>
          <a:p>
            <a:pPr lvl="3">
              <a:buFont typeface="Wingdings" panose="05000000000000000000" pitchFamily="2" charset="2"/>
              <a:buChar char="v"/>
            </a:pPr>
            <a:r>
              <a:rPr lang="en-GB" dirty="0"/>
              <a:t>ER-positive</a:t>
            </a:r>
          </a:p>
          <a:p>
            <a:pPr lvl="3">
              <a:buFont typeface="Wingdings" panose="05000000000000000000" pitchFamily="2" charset="2"/>
              <a:buChar char="v"/>
            </a:pPr>
            <a:r>
              <a:rPr lang="en-GB" dirty="0"/>
              <a:t>HER2-negative</a:t>
            </a:r>
          </a:p>
          <a:p>
            <a:pPr lvl="3">
              <a:buFont typeface="Wingdings" panose="05000000000000000000" pitchFamily="2" charset="2"/>
              <a:buChar char="v"/>
            </a:pPr>
            <a:r>
              <a:rPr lang="en-GB" dirty="0"/>
              <a:t>Ki67 low</a:t>
            </a:r>
          </a:p>
          <a:p>
            <a:pPr lvl="3">
              <a:buFont typeface="Wingdings" panose="05000000000000000000" pitchFamily="2" charset="2"/>
              <a:buChar char="v"/>
            </a:pPr>
            <a:r>
              <a:rPr lang="en-GB" dirty="0" err="1"/>
              <a:t>PgR</a:t>
            </a:r>
            <a:r>
              <a:rPr lang="en-GB" dirty="0"/>
              <a:t> high</a:t>
            </a:r>
            <a:endParaRPr lang="en-US" dirty="0"/>
          </a:p>
          <a:p>
            <a:r>
              <a:rPr lang="en-US" dirty="0"/>
              <a:t>Luminal B</a:t>
            </a:r>
          </a:p>
          <a:p>
            <a:pPr lvl="3">
              <a:buFont typeface="Wingdings" panose="05000000000000000000" pitchFamily="2" charset="2"/>
              <a:buChar char="v"/>
            </a:pPr>
            <a:r>
              <a:rPr lang="en-GB" dirty="0"/>
              <a:t>ER-positive </a:t>
            </a:r>
          </a:p>
          <a:p>
            <a:pPr lvl="3">
              <a:buFont typeface="Wingdings" panose="05000000000000000000" pitchFamily="2" charset="2"/>
              <a:buChar char="v"/>
            </a:pPr>
            <a:r>
              <a:rPr lang="en-GB" dirty="0"/>
              <a:t>HER2-negative and either Ki67 high or </a:t>
            </a:r>
            <a:r>
              <a:rPr lang="en-GB" dirty="0" err="1"/>
              <a:t>PgR</a:t>
            </a:r>
            <a:r>
              <a:rPr lang="en-GB" dirty="0"/>
              <a:t> low </a:t>
            </a:r>
          </a:p>
          <a:p>
            <a:pPr lvl="3">
              <a:buFont typeface="Wingdings" panose="05000000000000000000" pitchFamily="2" charset="2"/>
              <a:buChar char="v"/>
            </a:pPr>
            <a:r>
              <a:rPr lang="en-GB" dirty="0"/>
              <a:t>HER2-positive any Ki67 any </a:t>
            </a:r>
            <a:r>
              <a:rPr lang="en-GB" dirty="0" err="1"/>
              <a:t>PgR</a:t>
            </a:r>
            <a:endParaRPr lang="en-US" dirty="0"/>
          </a:p>
          <a:p>
            <a:r>
              <a:rPr lang="en-US" dirty="0"/>
              <a:t>HER-2 </a:t>
            </a:r>
          </a:p>
          <a:p>
            <a:pPr lvl="3">
              <a:buFont typeface="Wingdings" panose="05000000000000000000" pitchFamily="2" charset="2"/>
              <a:buChar char="v"/>
            </a:pPr>
            <a:r>
              <a:rPr lang="en-US" dirty="0"/>
              <a:t>ER/PR negative</a:t>
            </a:r>
          </a:p>
          <a:p>
            <a:pPr lvl="3">
              <a:buFont typeface="Wingdings" panose="05000000000000000000" pitchFamily="2" charset="2"/>
              <a:buChar char="v"/>
            </a:pPr>
            <a:r>
              <a:rPr lang="en-US" dirty="0"/>
              <a:t>HER-2 positive </a:t>
            </a:r>
          </a:p>
          <a:p>
            <a:r>
              <a:rPr lang="en-US" dirty="0"/>
              <a:t>Basal type</a:t>
            </a:r>
          </a:p>
          <a:p>
            <a:pPr lvl="3">
              <a:buFont typeface="Wingdings" panose="05000000000000000000" pitchFamily="2" charset="2"/>
              <a:buChar char="v"/>
            </a:pPr>
            <a:r>
              <a:rPr lang="en-US" dirty="0"/>
              <a:t>Triple negative and others</a:t>
            </a:r>
          </a:p>
          <a:p>
            <a:endParaRPr lang="en-US" dirty="0"/>
          </a:p>
        </p:txBody>
      </p:sp>
    </p:spTree>
    <p:extLst>
      <p:ext uri="{BB962C8B-B14F-4D97-AF65-F5344CB8AC3E}">
        <p14:creationId xmlns:p14="http://schemas.microsoft.com/office/powerpoint/2010/main" val="121576268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F1033F2-021A-43FA-8572-BD8365A0F3E5}"/>
              </a:ext>
            </a:extLst>
          </p:cNvPr>
          <p:cNvSpPr>
            <a:spLocks noGrp="1"/>
          </p:cNvSpPr>
          <p:nvPr>
            <p:ph type="title"/>
          </p:nvPr>
        </p:nvSpPr>
        <p:spPr/>
        <p:txBody>
          <a:bodyPr/>
          <a:lstStyle/>
          <a:p>
            <a:r>
              <a:rPr lang="en-US" dirty="0"/>
              <a:t>Axillary staging </a:t>
            </a:r>
          </a:p>
        </p:txBody>
      </p:sp>
      <p:sp>
        <p:nvSpPr>
          <p:cNvPr id="4" name="Rectangle 3">
            <a:extLst>
              <a:ext uri="{FF2B5EF4-FFF2-40B4-BE49-F238E27FC236}">
                <a16:creationId xmlns="" xmlns:a16="http://schemas.microsoft.com/office/drawing/2014/main" id="{316C5640-2E46-4DC3-BCEC-321C5C524D30}"/>
              </a:ext>
            </a:extLst>
          </p:cNvPr>
          <p:cNvSpPr/>
          <p:nvPr/>
        </p:nvSpPr>
        <p:spPr>
          <a:xfrm>
            <a:off x="838200" y="1832869"/>
            <a:ext cx="2428875" cy="9334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Clinically node positive </a:t>
            </a:r>
          </a:p>
        </p:txBody>
      </p:sp>
      <p:sp>
        <p:nvSpPr>
          <p:cNvPr id="5" name="Rectangle 4">
            <a:extLst>
              <a:ext uri="{FF2B5EF4-FFF2-40B4-BE49-F238E27FC236}">
                <a16:creationId xmlns="" xmlns:a16="http://schemas.microsoft.com/office/drawing/2014/main" id="{061E2D11-0483-483B-BC94-CE9D6CE176F1}"/>
              </a:ext>
            </a:extLst>
          </p:cNvPr>
          <p:cNvSpPr/>
          <p:nvPr/>
        </p:nvSpPr>
        <p:spPr>
          <a:xfrm>
            <a:off x="8086726" y="1825625"/>
            <a:ext cx="2781298" cy="11049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Clinically node negative </a:t>
            </a:r>
          </a:p>
        </p:txBody>
      </p:sp>
      <p:sp>
        <p:nvSpPr>
          <p:cNvPr id="6" name="Rectangle 5">
            <a:extLst>
              <a:ext uri="{FF2B5EF4-FFF2-40B4-BE49-F238E27FC236}">
                <a16:creationId xmlns="" xmlns:a16="http://schemas.microsoft.com/office/drawing/2014/main" id="{E9025862-D8BE-4479-935E-7DC9F34681B5}"/>
              </a:ext>
            </a:extLst>
          </p:cNvPr>
          <p:cNvSpPr/>
          <p:nvPr/>
        </p:nvSpPr>
        <p:spPr>
          <a:xfrm>
            <a:off x="3705230" y="2890837"/>
            <a:ext cx="3114674" cy="10763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Ultrasound </a:t>
            </a:r>
            <a:r>
              <a:rPr lang="en-US" dirty="0"/>
              <a:t>guided FNAC</a:t>
            </a:r>
          </a:p>
        </p:txBody>
      </p:sp>
      <p:sp>
        <p:nvSpPr>
          <p:cNvPr id="7" name="Rectangle 6">
            <a:extLst>
              <a:ext uri="{FF2B5EF4-FFF2-40B4-BE49-F238E27FC236}">
                <a16:creationId xmlns="" xmlns:a16="http://schemas.microsoft.com/office/drawing/2014/main" id="{1BEEED94-233F-4262-A197-8612B8932717}"/>
              </a:ext>
            </a:extLst>
          </p:cNvPr>
          <p:cNvSpPr/>
          <p:nvPr/>
        </p:nvSpPr>
        <p:spPr>
          <a:xfrm>
            <a:off x="7086603" y="3749279"/>
            <a:ext cx="3009897" cy="11049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Negative ultrasound</a:t>
            </a:r>
          </a:p>
          <a:p>
            <a:pPr algn="ctr"/>
            <a:r>
              <a:rPr lang="en-US" dirty="0"/>
              <a:t>Do Sentinel lymph node biopsy   </a:t>
            </a:r>
          </a:p>
        </p:txBody>
      </p:sp>
      <p:sp>
        <p:nvSpPr>
          <p:cNvPr id="8" name="Rectangle 7">
            <a:extLst>
              <a:ext uri="{FF2B5EF4-FFF2-40B4-BE49-F238E27FC236}">
                <a16:creationId xmlns="" xmlns:a16="http://schemas.microsoft.com/office/drawing/2014/main" id="{AE33A8B2-2055-4670-8CEA-96953C59397A}"/>
              </a:ext>
            </a:extLst>
          </p:cNvPr>
          <p:cNvSpPr/>
          <p:nvPr/>
        </p:nvSpPr>
        <p:spPr>
          <a:xfrm>
            <a:off x="919164" y="4213027"/>
            <a:ext cx="2605086" cy="666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Positive on FNAC</a:t>
            </a:r>
          </a:p>
          <a:p>
            <a:pPr algn="ctr"/>
            <a:r>
              <a:rPr lang="en-US" dirty="0"/>
              <a:t>Perform ALND</a:t>
            </a:r>
          </a:p>
        </p:txBody>
      </p:sp>
      <p:sp>
        <p:nvSpPr>
          <p:cNvPr id="9" name="Rectangle 8">
            <a:extLst>
              <a:ext uri="{FF2B5EF4-FFF2-40B4-BE49-F238E27FC236}">
                <a16:creationId xmlns="" xmlns:a16="http://schemas.microsoft.com/office/drawing/2014/main" id="{B0AD79E8-2737-4CA2-A5B7-B0C91C8DB055}"/>
              </a:ext>
            </a:extLst>
          </p:cNvPr>
          <p:cNvSpPr/>
          <p:nvPr/>
        </p:nvSpPr>
        <p:spPr>
          <a:xfrm>
            <a:off x="4040986" y="5032374"/>
            <a:ext cx="2443162" cy="10287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SLNB positive-ALND</a:t>
            </a:r>
          </a:p>
        </p:txBody>
      </p:sp>
      <p:sp>
        <p:nvSpPr>
          <p:cNvPr id="10" name="Rectangle 9">
            <a:extLst>
              <a:ext uri="{FF2B5EF4-FFF2-40B4-BE49-F238E27FC236}">
                <a16:creationId xmlns="" xmlns:a16="http://schemas.microsoft.com/office/drawing/2014/main" id="{8F5120B8-29D7-49AE-8703-FA7767826BBB}"/>
              </a:ext>
            </a:extLst>
          </p:cNvPr>
          <p:cNvSpPr/>
          <p:nvPr/>
        </p:nvSpPr>
        <p:spPr>
          <a:xfrm>
            <a:off x="8515350" y="5314950"/>
            <a:ext cx="2686050" cy="666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SLNB-negative no further action </a:t>
            </a:r>
          </a:p>
        </p:txBody>
      </p:sp>
      <p:cxnSp>
        <p:nvCxnSpPr>
          <p:cNvPr id="12" name="Straight Arrow Connector 11">
            <a:extLst>
              <a:ext uri="{FF2B5EF4-FFF2-40B4-BE49-F238E27FC236}">
                <a16:creationId xmlns="" xmlns:a16="http://schemas.microsoft.com/office/drawing/2014/main" id="{9A6CC8EA-4486-4873-B56B-295C482A6AFA}"/>
              </a:ext>
            </a:extLst>
          </p:cNvPr>
          <p:cNvCxnSpPr/>
          <p:nvPr/>
        </p:nvCxnSpPr>
        <p:spPr>
          <a:xfrm>
            <a:off x="3143250" y="2766319"/>
            <a:ext cx="561980" cy="164206"/>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 xmlns:a16="http://schemas.microsoft.com/office/drawing/2014/main" id="{CBD1BB4C-3E05-4BF5-A3C1-4333CEA9929D}"/>
              </a:ext>
            </a:extLst>
          </p:cNvPr>
          <p:cNvCxnSpPr/>
          <p:nvPr/>
        </p:nvCxnSpPr>
        <p:spPr>
          <a:xfrm flipH="1">
            <a:off x="6819904" y="2937223"/>
            <a:ext cx="1266822" cy="101252"/>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 xmlns:a16="http://schemas.microsoft.com/office/drawing/2014/main" id="{CDE53E5C-BA68-4558-96E5-8D371C0A7F9B}"/>
              </a:ext>
            </a:extLst>
          </p:cNvPr>
          <p:cNvCxnSpPr/>
          <p:nvPr/>
        </p:nvCxnSpPr>
        <p:spPr>
          <a:xfrm flipH="1">
            <a:off x="3438531" y="3927476"/>
            <a:ext cx="266699" cy="374253"/>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 xmlns:a16="http://schemas.microsoft.com/office/drawing/2014/main" id="{70B0EA40-E3DB-4246-82B9-E44613017314}"/>
              </a:ext>
            </a:extLst>
          </p:cNvPr>
          <p:cNvCxnSpPr/>
          <p:nvPr/>
        </p:nvCxnSpPr>
        <p:spPr>
          <a:xfrm>
            <a:off x="6819904" y="3927476"/>
            <a:ext cx="266699" cy="164204"/>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 xmlns:a16="http://schemas.microsoft.com/office/drawing/2014/main" id="{935E1BF6-51AE-4B5B-AE58-32B6CD009FD6}"/>
              </a:ext>
            </a:extLst>
          </p:cNvPr>
          <p:cNvCxnSpPr/>
          <p:nvPr/>
        </p:nvCxnSpPr>
        <p:spPr>
          <a:xfrm flipH="1">
            <a:off x="6484148" y="4785916"/>
            <a:ext cx="602455" cy="246458"/>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 xmlns:a16="http://schemas.microsoft.com/office/drawing/2014/main" id="{34FB0318-1864-4024-BC4B-D9CEA02F5525}"/>
              </a:ext>
            </a:extLst>
          </p:cNvPr>
          <p:cNvCxnSpPr/>
          <p:nvPr/>
        </p:nvCxnSpPr>
        <p:spPr>
          <a:xfrm>
            <a:off x="9553575" y="4854179"/>
            <a:ext cx="447675" cy="460771"/>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8999383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1A201F6-0590-4B87-ABF1-08567EA7627F}"/>
              </a:ext>
            </a:extLst>
          </p:cNvPr>
          <p:cNvSpPr>
            <a:spLocks noGrp="1"/>
          </p:cNvSpPr>
          <p:nvPr>
            <p:ph type="title"/>
          </p:nvPr>
        </p:nvSpPr>
        <p:spPr/>
        <p:txBody>
          <a:bodyPr/>
          <a:lstStyle/>
          <a:p>
            <a:r>
              <a:rPr lang="en-US" dirty="0"/>
              <a:t>Stage 0</a:t>
            </a:r>
          </a:p>
        </p:txBody>
      </p:sp>
      <p:sp>
        <p:nvSpPr>
          <p:cNvPr id="4" name="Rectangle 3">
            <a:extLst>
              <a:ext uri="{FF2B5EF4-FFF2-40B4-BE49-F238E27FC236}">
                <a16:creationId xmlns="" xmlns:a16="http://schemas.microsoft.com/office/drawing/2014/main" id="{14CC55FB-FBA6-4809-A75E-0AB99E0F3DB5}"/>
              </a:ext>
            </a:extLst>
          </p:cNvPr>
          <p:cNvSpPr/>
          <p:nvPr/>
        </p:nvSpPr>
        <p:spPr>
          <a:xfrm>
            <a:off x="3529012" y="1878807"/>
            <a:ext cx="3790950" cy="838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Stage O</a:t>
            </a:r>
          </a:p>
        </p:txBody>
      </p:sp>
      <p:sp>
        <p:nvSpPr>
          <p:cNvPr id="5" name="Rectangle 4">
            <a:extLst>
              <a:ext uri="{FF2B5EF4-FFF2-40B4-BE49-F238E27FC236}">
                <a16:creationId xmlns="" xmlns:a16="http://schemas.microsoft.com/office/drawing/2014/main" id="{F7641A79-6ACD-488E-84B2-9C2A31A82404}"/>
              </a:ext>
            </a:extLst>
          </p:cNvPr>
          <p:cNvSpPr/>
          <p:nvPr/>
        </p:nvSpPr>
        <p:spPr>
          <a:xfrm>
            <a:off x="1333500" y="3162300"/>
            <a:ext cx="4352925" cy="27241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a:p>
            <a:pPr algn="ctr"/>
            <a:endParaRPr lang="en-US" dirty="0"/>
          </a:p>
          <a:p>
            <a:pPr algn="ctr"/>
            <a:r>
              <a:rPr lang="en-US" dirty="0"/>
              <a:t>BCS</a:t>
            </a:r>
          </a:p>
          <a:p>
            <a:pPr algn="ctr"/>
            <a:r>
              <a:rPr lang="en-US" dirty="0"/>
              <a:t>Contraindications</a:t>
            </a:r>
          </a:p>
          <a:p>
            <a:r>
              <a:rPr lang="en-GB" sz="1100" dirty="0"/>
              <a:t>Multifocal disease</a:t>
            </a:r>
          </a:p>
          <a:p>
            <a:r>
              <a:rPr lang="en-GB" sz="1100" dirty="0"/>
              <a:t>History of previous radiation therapy to the area of treatment</a:t>
            </a:r>
          </a:p>
          <a:p>
            <a:r>
              <a:rPr lang="en-GB" sz="1100" dirty="0"/>
              <a:t>Inability to undergo radiation therapy for invasive disease</a:t>
            </a:r>
          </a:p>
          <a:p>
            <a:r>
              <a:rPr lang="en-GB" sz="1100" dirty="0"/>
              <a:t>First or second trimester of pregnancy</a:t>
            </a:r>
          </a:p>
          <a:p>
            <a:r>
              <a:rPr lang="en-GB" sz="1100" dirty="0"/>
              <a:t>Persistent positive margins after attempts at conservation</a:t>
            </a:r>
          </a:p>
          <a:p>
            <a:pPr algn="ctr"/>
            <a:endParaRPr lang="en-US" sz="1400" dirty="0"/>
          </a:p>
          <a:p>
            <a:pPr algn="ctr"/>
            <a:r>
              <a:rPr lang="en-US" sz="1400" dirty="0"/>
              <a:t>Relative contraindications </a:t>
            </a:r>
          </a:p>
          <a:p>
            <a:r>
              <a:rPr lang="en-GB" sz="1100" dirty="0"/>
              <a:t>Small breast size</a:t>
            </a:r>
          </a:p>
          <a:p>
            <a:r>
              <a:rPr lang="en-GB" sz="1100" dirty="0"/>
              <a:t>Large tumor size (&gt;5 cm)</a:t>
            </a:r>
          </a:p>
          <a:p>
            <a:r>
              <a:rPr lang="en-GB" sz="1100" dirty="0"/>
              <a:t>Collagen vascular disease</a:t>
            </a:r>
          </a:p>
          <a:p>
            <a:pPr algn="ctr"/>
            <a:endParaRPr lang="en-US" sz="1400" dirty="0"/>
          </a:p>
          <a:p>
            <a:endParaRPr lang="en-US" sz="1100" dirty="0"/>
          </a:p>
          <a:p>
            <a:pPr algn="ctr"/>
            <a:endParaRPr lang="en-US" dirty="0"/>
          </a:p>
        </p:txBody>
      </p:sp>
      <p:sp>
        <p:nvSpPr>
          <p:cNvPr id="6" name="Rectangle 5">
            <a:extLst>
              <a:ext uri="{FF2B5EF4-FFF2-40B4-BE49-F238E27FC236}">
                <a16:creationId xmlns="" xmlns:a16="http://schemas.microsoft.com/office/drawing/2014/main" id="{831B6FEB-76BB-457B-BD4B-32AE5ED08579}"/>
              </a:ext>
            </a:extLst>
          </p:cNvPr>
          <p:cNvSpPr/>
          <p:nvPr/>
        </p:nvSpPr>
        <p:spPr>
          <a:xfrm>
            <a:off x="6915152" y="3057525"/>
            <a:ext cx="3867150" cy="169703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Mastectomy</a:t>
            </a:r>
          </a:p>
          <a:p>
            <a:r>
              <a:rPr lang="en-US" sz="1200" dirty="0"/>
              <a:t>Total mastectomy</a:t>
            </a:r>
          </a:p>
          <a:p>
            <a:r>
              <a:rPr lang="en-US" sz="1200" dirty="0"/>
              <a:t>Modified Radical mastectomy</a:t>
            </a:r>
          </a:p>
          <a:p>
            <a:r>
              <a:rPr lang="en-US" sz="1200" dirty="0"/>
              <a:t>Radical mastectomy </a:t>
            </a:r>
          </a:p>
          <a:p>
            <a:r>
              <a:rPr lang="en-US" sz="1200" dirty="0"/>
              <a:t>Extended radical mastectomy  </a:t>
            </a:r>
          </a:p>
          <a:p>
            <a:pPr algn="ctr"/>
            <a:endParaRPr lang="en-US" dirty="0"/>
          </a:p>
        </p:txBody>
      </p:sp>
      <p:sp>
        <p:nvSpPr>
          <p:cNvPr id="7" name="Rectangle 6">
            <a:extLst>
              <a:ext uri="{FF2B5EF4-FFF2-40B4-BE49-F238E27FC236}">
                <a16:creationId xmlns="" xmlns:a16="http://schemas.microsoft.com/office/drawing/2014/main" id="{5CE5D730-2C5A-42B4-9E42-473B6C0B8239}"/>
              </a:ext>
            </a:extLst>
          </p:cNvPr>
          <p:cNvSpPr/>
          <p:nvPr/>
        </p:nvSpPr>
        <p:spPr>
          <a:xfrm>
            <a:off x="6334125" y="5095080"/>
            <a:ext cx="4524375" cy="98187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Van Nuys Prognostic </a:t>
            </a:r>
            <a:r>
              <a:rPr lang="en-US" dirty="0" smtClean="0"/>
              <a:t>index </a:t>
            </a:r>
            <a:r>
              <a:rPr lang="en-US" dirty="0"/>
              <a:t>for consideration of tamoxifen and radiotherapy  </a:t>
            </a:r>
          </a:p>
          <a:p>
            <a:pPr algn="ctr"/>
            <a:r>
              <a:rPr lang="en-US" dirty="0"/>
              <a:t>Long term follow up +/-hormonal therapy </a:t>
            </a:r>
          </a:p>
        </p:txBody>
      </p:sp>
      <p:cxnSp>
        <p:nvCxnSpPr>
          <p:cNvPr id="9" name="Straight Arrow Connector 8">
            <a:extLst>
              <a:ext uri="{FF2B5EF4-FFF2-40B4-BE49-F238E27FC236}">
                <a16:creationId xmlns="" xmlns:a16="http://schemas.microsoft.com/office/drawing/2014/main" id="{31AC312B-19AB-42F0-B75F-81800549146A}"/>
              </a:ext>
            </a:extLst>
          </p:cNvPr>
          <p:cNvCxnSpPr>
            <a:endCxn id="5" idx="0"/>
          </p:cNvCxnSpPr>
          <p:nvPr/>
        </p:nvCxnSpPr>
        <p:spPr>
          <a:xfrm flipH="1">
            <a:off x="3509963" y="2717007"/>
            <a:ext cx="1928812" cy="445293"/>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 xmlns:a16="http://schemas.microsoft.com/office/drawing/2014/main" id="{A467E8CD-35AD-436E-8434-77F8D5365BD9}"/>
              </a:ext>
            </a:extLst>
          </p:cNvPr>
          <p:cNvCxnSpPr>
            <a:stCxn id="4" idx="2"/>
          </p:cNvCxnSpPr>
          <p:nvPr/>
        </p:nvCxnSpPr>
        <p:spPr>
          <a:xfrm>
            <a:off x="5424487" y="2717007"/>
            <a:ext cx="3529013" cy="340518"/>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
        <p:nvSpPr>
          <p:cNvPr id="12" name="Arrow: Down 11">
            <a:extLst>
              <a:ext uri="{FF2B5EF4-FFF2-40B4-BE49-F238E27FC236}">
                <a16:creationId xmlns="" xmlns:a16="http://schemas.microsoft.com/office/drawing/2014/main" id="{E9A7B089-8FD8-46E3-9530-2E51C36E8C8B}"/>
              </a:ext>
            </a:extLst>
          </p:cNvPr>
          <p:cNvSpPr/>
          <p:nvPr/>
        </p:nvSpPr>
        <p:spPr>
          <a:xfrm>
            <a:off x="8353425" y="4754562"/>
            <a:ext cx="407669" cy="34051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6717547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34A32E6-CF11-4103-B838-63A686307E0D}"/>
              </a:ext>
            </a:extLst>
          </p:cNvPr>
          <p:cNvSpPr>
            <a:spLocks noGrp="1"/>
          </p:cNvSpPr>
          <p:nvPr>
            <p:ph type="title"/>
          </p:nvPr>
        </p:nvSpPr>
        <p:spPr/>
        <p:txBody>
          <a:bodyPr/>
          <a:lstStyle/>
          <a:p>
            <a:r>
              <a:rPr lang="en-US" dirty="0"/>
              <a:t>Stage I/II</a:t>
            </a:r>
          </a:p>
        </p:txBody>
      </p:sp>
      <p:sp>
        <p:nvSpPr>
          <p:cNvPr id="4" name="Rectangle 3">
            <a:extLst>
              <a:ext uri="{FF2B5EF4-FFF2-40B4-BE49-F238E27FC236}">
                <a16:creationId xmlns="" xmlns:a16="http://schemas.microsoft.com/office/drawing/2014/main" id="{FA7E1A2A-73CB-41D1-A585-15534378E175}"/>
              </a:ext>
            </a:extLst>
          </p:cNvPr>
          <p:cNvSpPr/>
          <p:nvPr/>
        </p:nvSpPr>
        <p:spPr>
          <a:xfrm>
            <a:off x="3267075" y="1952625"/>
            <a:ext cx="4619625" cy="7429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Stage I/II</a:t>
            </a:r>
          </a:p>
        </p:txBody>
      </p:sp>
      <p:sp>
        <p:nvSpPr>
          <p:cNvPr id="5" name="Rectangle 4">
            <a:extLst>
              <a:ext uri="{FF2B5EF4-FFF2-40B4-BE49-F238E27FC236}">
                <a16:creationId xmlns="" xmlns:a16="http://schemas.microsoft.com/office/drawing/2014/main" id="{3E7B63E7-C063-4DD3-A4CA-6810AC51BB3E}"/>
              </a:ext>
            </a:extLst>
          </p:cNvPr>
          <p:cNvSpPr/>
          <p:nvPr/>
        </p:nvSpPr>
        <p:spPr>
          <a:xfrm>
            <a:off x="838200" y="3078956"/>
            <a:ext cx="2314575" cy="9223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BCS if eligible or after NACT if size the only issue</a:t>
            </a:r>
          </a:p>
        </p:txBody>
      </p:sp>
      <p:sp>
        <p:nvSpPr>
          <p:cNvPr id="6" name="Rectangle 5">
            <a:extLst>
              <a:ext uri="{FF2B5EF4-FFF2-40B4-BE49-F238E27FC236}">
                <a16:creationId xmlns="" xmlns:a16="http://schemas.microsoft.com/office/drawing/2014/main" id="{DE1598BB-F5EB-4B6A-B905-661E8647AF1D}"/>
              </a:ext>
            </a:extLst>
          </p:cNvPr>
          <p:cNvSpPr/>
          <p:nvPr/>
        </p:nvSpPr>
        <p:spPr>
          <a:xfrm>
            <a:off x="7705725" y="3163094"/>
            <a:ext cx="2314575" cy="9223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Mastectomy </a:t>
            </a:r>
          </a:p>
        </p:txBody>
      </p:sp>
      <p:sp>
        <p:nvSpPr>
          <p:cNvPr id="7" name="Rectangle 6">
            <a:extLst>
              <a:ext uri="{FF2B5EF4-FFF2-40B4-BE49-F238E27FC236}">
                <a16:creationId xmlns="" xmlns:a16="http://schemas.microsoft.com/office/drawing/2014/main" id="{1E5C2D2A-70B0-4852-A0B5-2A16E7BA53E4}"/>
              </a:ext>
            </a:extLst>
          </p:cNvPr>
          <p:cNvSpPr/>
          <p:nvPr/>
        </p:nvSpPr>
        <p:spPr>
          <a:xfrm>
            <a:off x="3429000" y="4001294"/>
            <a:ext cx="3676650" cy="9223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Histopathology: Type, Grade, Biology</a:t>
            </a:r>
          </a:p>
          <a:p>
            <a:pPr algn="ctr"/>
            <a:r>
              <a:rPr lang="en-US" dirty="0"/>
              <a:t>Number of nodes, size </a:t>
            </a:r>
            <a:r>
              <a:rPr lang="en-US" dirty="0" smtClean="0"/>
              <a:t>and </a:t>
            </a:r>
            <a:r>
              <a:rPr lang="en-US" dirty="0"/>
              <a:t>margins </a:t>
            </a:r>
          </a:p>
          <a:p>
            <a:pPr algn="ctr"/>
            <a:endParaRPr lang="en-US" dirty="0"/>
          </a:p>
        </p:txBody>
      </p:sp>
      <p:sp>
        <p:nvSpPr>
          <p:cNvPr id="8" name="Rectangle 7">
            <a:extLst>
              <a:ext uri="{FF2B5EF4-FFF2-40B4-BE49-F238E27FC236}">
                <a16:creationId xmlns="" xmlns:a16="http://schemas.microsoft.com/office/drawing/2014/main" id="{6025629D-D47E-46D6-8417-01A0DB3676F1}"/>
              </a:ext>
            </a:extLst>
          </p:cNvPr>
          <p:cNvSpPr/>
          <p:nvPr/>
        </p:nvSpPr>
        <p:spPr>
          <a:xfrm>
            <a:off x="838200" y="5295901"/>
            <a:ext cx="2867025" cy="838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HER-2 +ve–Herceptin</a:t>
            </a:r>
          </a:p>
          <a:p>
            <a:pPr algn="ctr"/>
            <a:r>
              <a:rPr lang="en-US" dirty="0"/>
              <a:t>ER/PR +ve-Tamoxifen/AI</a:t>
            </a:r>
          </a:p>
        </p:txBody>
      </p:sp>
      <p:sp>
        <p:nvSpPr>
          <p:cNvPr id="9" name="Rectangle 8">
            <a:extLst>
              <a:ext uri="{FF2B5EF4-FFF2-40B4-BE49-F238E27FC236}">
                <a16:creationId xmlns="" xmlns:a16="http://schemas.microsoft.com/office/drawing/2014/main" id="{6FD99E96-A7EF-4CEE-AA00-7F37E144D63E}"/>
              </a:ext>
            </a:extLst>
          </p:cNvPr>
          <p:cNvSpPr/>
          <p:nvPr/>
        </p:nvSpPr>
        <p:spPr>
          <a:xfrm>
            <a:off x="7172325" y="4838700"/>
            <a:ext cx="3990975" cy="1193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Benefit from chemotherapy on predict online</a:t>
            </a:r>
          </a:p>
          <a:p>
            <a:pPr algn="ctr"/>
            <a:r>
              <a:rPr lang="en-US" dirty="0"/>
              <a:t>Adjuvant chemotherapy +/-Radiotherapy</a:t>
            </a:r>
          </a:p>
        </p:txBody>
      </p:sp>
      <p:cxnSp>
        <p:nvCxnSpPr>
          <p:cNvPr id="11" name="Straight Arrow Connector 10">
            <a:extLst>
              <a:ext uri="{FF2B5EF4-FFF2-40B4-BE49-F238E27FC236}">
                <a16:creationId xmlns="" xmlns:a16="http://schemas.microsoft.com/office/drawing/2014/main" id="{C6EE04BA-969C-4F31-AB62-7957E3D4D2EC}"/>
              </a:ext>
            </a:extLst>
          </p:cNvPr>
          <p:cNvCxnSpPr>
            <a:cxnSpLocks/>
            <a:stCxn id="4" idx="2"/>
          </p:cNvCxnSpPr>
          <p:nvPr/>
        </p:nvCxnSpPr>
        <p:spPr>
          <a:xfrm>
            <a:off x="5576888" y="2695575"/>
            <a:ext cx="3395662" cy="467519"/>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 xmlns:a16="http://schemas.microsoft.com/office/drawing/2014/main" id="{E49322B5-D338-4AAF-8486-E6814C826648}"/>
              </a:ext>
            </a:extLst>
          </p:cNvPr>
          <p:cNvCxnSpPr/>
          <p:nvPr/>
        </p:nvCxnSpPr>
        <p:spPr>
          <a:xfrm flipH="1">
            <a:off x="2171700" y="2706291"/>
            <a:ext cx="3405187" cy="372665"/>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 xmlns:a16="http://schemas.microsoft.com/office/drawing/2014/main" id="{AC78E3E5-CD3E-4026-9588-25458B32E817}"/>
              </a:ext>
            </a:extLst>
          </p:cNvPr>
          <p:cNvCxnSpPr/>
          <p:nvPr/>
        </p:nvCxnSpPr>
        <p:spPr>
          <a:xfrm>
            <a:off x="3086100" y="4001294"/>
            <a:ext cx="342900" cy="294481"/>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 xmlns:a16="http://schemas.microsoft.com/office/drawing/2014/main" id="{E88B6A63-B036-4A16-9565-5339CF821C77}"/>
              </a:ext>
            </a:extLst>
          </p:cNvPr>
          <p:cNvCxnSpPr/>
          <p:nvPr/>
        </p:nvCxnSpPr>
        <p:spPr>
          <a:xfrm flipH="1">
            <a:off x="7105650" y="4001294"/>
            <a:ext cx="600075" cy="134937"/>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 xmlns:a16="http://schemas.microsoft.com/office/drawing/2014/main" id="{E054ED93-AE39-4739-9056-61595A020ED8}"/>
              </a:ext>
            </a:extLst>
          </p:cNvPr>
          <p:cNvCxnSpPr/>
          <p:nvPr/>
        </p:nvCxnSpPr>
        <p:spPr>
          <a:xfrm flipH="1">
            <a:off x="3705225" y="4923632"/>
            <a:ext cx="1562100" cy="467519"/>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 xmlns:a16="http://schemas.microsoft.com/office/drawing/2014/main" id="{BEF1D582-879E-415F-A90C-02DEA6C159A7}"/>
              </a:ext>
            </a:extLst>
          </p:cNvPr>
          <p:cNvCxnSpPr/>
          <p:nvPr/>
        </p:nvCxnSpPr>
        <p:spPr>
          <a:xfrm>
            <a:off x="5267325" y="4923632"/>
            <a:ext cx="1905000" cy="524668"/>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4628074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4EDD408-242C-4C65-B1BA-52E021BBE31C}"/>
              </a:ext>
            </a:extLst>
          </p:cNvPr>
          <p:cNvSpPr>
            <a:spLocks noGrp="1"/>
          </p:cNvSpPr>
          <p:nvPr>
            <p:ph type="title"/>
          </p:nvPr>
        </p:nvSpPr>
        <p:spPr/>
        <p:txBody>
          <a:bodyPr/>
          <a:lstStyle/>
          <a:p>
            <a:r>
              <a:rPr lang="en-US" dirty="0"/>
              <a:t>Stage III-Locally advanced </a:t>
            </a:r>
          </a:p>
        </p:txBody>
      </p:sp>
      <p:sp>
        <p:nvSpPr>
          <p:cNvPr id="4" name="Rectangle 3">
            <a:extLst>
              <a:ext uri="{FF2B5EF4-FFF2-40B4-BE49-F238E27FC236}">
                <a16:creationId xmlns="" xmlns:a16="http://schemas.microsoft.com/office/drawing/2014/main" id="{A411F3EA-3698-4F74-8A5A-B1C5C1B51698}"/>
              </a:ext>
            </a:extLst>
          </p:cNvPr>
          <p:cNvSpPr/>
          <p:nvPr/>
        </p:nvSpPr>
        <p:spPr>
          <a:xfrm>
            <a:off x="4048125" y="2047875"/>
            <a:ext cx="31623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Stage III</a:t>
            </a:r>
          </a:p>
        </p:txBody>
      </p:sp>
      <p:sp>
        <p:nvSpPr>
          <p:cNvPr id="5" name="Rectangle 4">
            <a:extLst>
              <a:ext uri="{FF2B5EF4-FFF2-40B4-BE49-F238E27FC236}">
                <a16:creationId xmlns="" xmlns:a16="http://schemas.microsoft.com/office/drawing/2014/main" id="{E4BE2B0D-BFFF-40F1-867A-68B29AA7966B}"/>
              </a:ext>
            </a:extLst>
          </p:cNvPr>
          <p:cNvSpPr/>
          <p:nvPr/>
        </p:nvSpPr>
        <p:spPr>
          <a:xfrm>
            <a:off x="1266825" y="2990850"/>
            <a:ext cx="3162300" cy="685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Operable </a:t>
            </a:r>
          </a:p>
        </p:txBody>
      </p:sp>
      <p:sp>
        <p:nvSpPr>
          <p:cNvPr id="6" name="Rectangle 5">
            <a:extLst>
              <a:ext uri="{FF2B5EF4-FFF2-40B4-BE49-F238E27FC236}">
                <a16:creationId xmlns="" xmlns:a16="http://schemas.microsoft.com/office/drawing/2014/main" id="{A190A743-8256-46E6-9392-FD6E30CF42A1}"/>
              </a:ext>
            </a:extLst>
          </p:cNvPr>
          <p:cNvSpPr/>
          <p:nvPr/>
        </p:nvSpPr>
        <p:spPr>
          <a:xfrm>
            <a:off x="6496050" y="2983706"/>
            <a:ext cx="3686175" cy="5429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Unresectable </a:t>
            </a:r>
          </a:p>
        </p:txBody>
      </p:sp>
      <p:sp>
        <p:nvSpPr>
          <p:cNvPr id="7" name="Rectangle 6">
            <a:extLst>
              <a:ext uri="{FF2B5EF4-FFF2-40B4-BE49-F238E27FC236}">
                <a16:creationId xmlns="" xmlns:a16="http://schemas.microsoft.com/office/drawing/2014/main" id="{B217261E-40CC-4E85-A004-916DD2F6F5ED}"/>
              </a:ext>
            </a:extLst>
          </p:cNvPr>
          <p:cNvSpPr/>
          <p:nvPr/>
        </p:nvSpPr>
        <p:spPr>
          <a:xfrm>
            <a:off x="1247775" y="3998119"/>
            <a:ext cx="3162300" cy="73580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Mastectomy </a:t>
            </a:r>
          </a:p>
        </p:txBody>
      </p:sp>
      <p:sp>
        <p:nvSpPr>
          <p:cNvPr id="8" name="Rectangle 7">
            <a:extLst>
              <a:ext uri="{FF2B5EF4-FFF2-40B4-BE49-F238E27FC236}">
                <a16:creationId xmlns="" xmlns:a16="http://schemas.microsoft.com/office/drawing/2014/main" id="{93FD151A-E6FA-4FDE-82AB-6807005A2627}"/>
              </a:ext>
            </a:extLst>
          </p:cNvPr>
          <p:cNvSpPr/>
          <p:nvPr/>
        </p:nvSpPr>
        <p:spPr>
          <a:xfrm>
            <a:off x="6653212" y="3880247"/>
            <a:ext cx="3371850" cy="73580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Neoadjuvant chemotherapy </a:t>
            </a:r>
          </a:p>
        </p:txBody>
      </p:sp>
      <p:sp>
        <p:nvSpPr>
          <p:cNvPr id="9" name="Rectangle 8">
            <a:extLst>
              <a:ext uri="{FF2B5EF4-FFF2-40B4-BE49-F238E27FC236}">
                <a16:creationId xmlns="" xmlns:a16="http://schemas.microsoft.com/office/drawing/2014/main" id="{78D102BD-642E-404E-8049-FA96378F02B8}"/>
              </a:ext>
            </a:extLst>
          </p:cNvPr>
          <p:cNvSpPr/>
          <p:nvPr/>
        </p:nvSpPr>
        <p:spPr>
          <a:xfrm>
            <a:off x="838200" y="5055393"/>
            <a:ext cx="4495799" cy="108267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Adjuvant chemotherapy +/- Radiotherapy </a:t>
            </a:r>
          </a:p>
          <a:p>
            <a:pPr algn="ctr"/>
            <a:r>
              <a:rPr lang="en-US" dirty="0"/>
              <a:t>+/-</a:t>
            </a:r>
            <a:r>
              <a:rPr lang="en-US" dirty="0"/>
              <a:t>Hormonal therapy </a:t>
            </a:r>
          </a:p>
          <a:p>
            <a:pPr algn="ctr"/>
            <a:r>
              <a:rPr lang="en-US" dirty="0"/>
              <a:t>Then long term follow up </a:t>
            </a:r>
          </a:p>
          <a:p>
            <a:pPr algn="ctr"/>
            <a:endParaRPr lang="en-US" dirty="0"/>
          </a:p>
        </p:txBody>
      </p:sp>
      <p:sp>
        <p:nvSpPr>
          <p:cNvPr id="11" name="Rectangle 10">
            <a:extLst>
              <a:ext uri="{FF2B5EF4-FFF2-40B4-BE49-F238E27FC236}">
                <a16:creationId xmlns="" xmlns:a16="http://schemas.microsoft.com/office/drawing/2014/main" id="{80CC7D9A-0274-4749-BF98-316E429CF2C9}"/>
              </a:ext>
            </a:extLst>
          </p:cNvPr>
          <p:cNvSpPr/>
          <p:nvPr/>
        </p:nvSpPr>
        <p:spPr>
          <a:xfrm>
            <a:off x="5505450" y="4733925"/>
            <a:ext cx="1304925"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Responsive</a:t>
            </a:r>
          </a:p>
        </p:txBody>
      </p:sp>
      <p:sp>
        <p:nvSpPr>
          <p:cNvPr id="12" name="Rectangle 11">
            <a:extLst>
              <a:ext uri="{FF2B5EF4-FFF2-40B4-BE49-F238E27FC236}">
                <a16:creationId xmlns="" xmlns:a16="http://schemas.microsoft.com/office/drawing/2014/main" id="{02122C33-B02D-47A4-85ED-2CCCCEDAC788}"/>
              </a:ext>
            </a:extLst>
          </p:cNvPr>
          <p:cNvSpPr/>
          <p:nvPr/>
        </p:nvSpPr>
        <p:spPr>
          <a:xfrm>
            <a:off x="8667750" y="4841874"/>
            <a:ext cx="2095500" cy="5429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Unresponsive </a:t>
            </a:r>
          </a:p>
        </p:txBody>
      </p:sp>
      <p:sp>
        <p:nvSpPr>
          <p:cNvPr id="13" name="Rectangle 12">
            <a:extLst>
              <a:ext uri="{FF2B5EF4-FFF2-40B4-BE49-F238E27FC236}">
                <a16:creationId xmlns="" xmlns:a16="http://schemas.microsoft.com/office/drawing/2014/main" id="{2AF861CC-4FEE-446E-973A-3AD07F86A3A6}"/>
              </a:ext>
            </a:extLst>
          </p:cNvPr>
          <p:cNvSpPr/>
          <p:nvPr/>
        </p:nvSpPr>
        <p:spPr>
          <a:xfrm>
            <a:off x="9124950" y="5676900"/>
            <a:ext cx="1838325" cy="3905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Palliative </a:t>
            </a:r>
          </a:p>
        </p:txBody>
      </p:sp>
      <p:cxnSp>
        <p:nvCxnSpPr>
          <p:cNvPr id="15" name="Straight Arrow Connector 14">
            <a:extLst>
              <a:ext uri="{FF2B5EF4-FFF2-40B4-BE49-F238E27FC236}">
                <a16:creationId xmlns="" xmlns:a16="http://schemas.microsoft.com/office/drawing/2014/main" id="{7C3E5C94-A600-442D-AF82-93D1049ECAE7}"/>
              </a:ext>
            </a:extLst>
          </p:cNvPr>
          <p:cNvCxnSpPr>
            <a:cxnSpLocks/>
            <a:endCxn id="6" idx="0"/>
          </p:cNvCxnSpPr>
          <p:nvPr/>
        </p:nvCxnSpPr>
        <p:spPr>
          <a:xfrm>
            <a:off x="5695950" y="2505075"/>
            <a:ext cx="2643188" cy="478631"/>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 xmlns:a16="http://schemas.microsoft.com/office/drawing/2014/main" id="{83E8793E-7FD9-4CF7-97AD-08807FFEB41A}"/>
              </a:ext>
            </a:extLst>
          </p:cNvPr>
          <p:cNvCxnSpPr>
            <a:stCxn id="4" idx="2"/>
          </p:cNvCxnSpPr>
          <p:nvPr/>
        </p:nvCxnSpPr>
        <p:spPr>
          <a:xfrm flipH="1">
            <a:off x="2790825" y="2505075"/>
            <a:ext cx="2838450" cy="45720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
        <p:nvSpPr>
          <p:cNvPr id="19" name="Arrow: Down 18">
            <a:extLst>
              <a:ext uri="{FF2B5EF4-FFF2-40B4-BE49-F238E27FC236}">
                <a16:creationId xmlns="" xmlns:a16="http://schemas.microsoft.com/office/drawing/2014/main" id="{9CFE6465-DD88-4E6A-84D6-3CE584CAA941}"/>
              </a:ext>
            </a:extLst>
          </p:cNvPr>
          <p:cNvSpPr/>
          <p:nvPr/>
        </p:nvSpPr>
        <p:spPr>
          <a:xfrm>
            <a:off x="2457450" y="3641725"/>
            <a:ext cx="333375" cy="35639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Arrow: Down 19">
            <a:extLst>
              <a:ext uri="{FF2B5EF4-FFF2-40B4-BE49-F238E27FC236}">
                <a16:creationId xmlns="" xmlns:a16="http://schemas.microsoft.com/office/drawing/2014/main" id="{079E7EBF-3D56-449D-B81C-BD9A1000FB40}"/>
              </a:ext>
            </a:extLst>
          </p:cNvPr>
          <p:cNvSpPr/>
          <p:nvPr/>
        </p:nvSpPr>
        <p:spPr>
          <a:xfrm>
            <a:off x="2497457" y="4733924"/>
            <a:ext cx="293368" cy="32146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Arrow: Down 20">
            <a:extLst>
              <a:ext uri="{FF2B5EF4-FFF2-40B4-BE49-F238E27FC236}">
                <a16:creationId xmlns="" xmlns:a16="http://schemas.microsoft.com/office/drawing/2014/main" id="{70D839C3-F182-4697-8C7E-84F62D819DC0}"/>
              </a:ext>
            </a:extLst>
          </p:cNvPr>
          <p:cNvSpPr/>
          <p:nvPr/>
        </p:nvSpPr>
        <p:spPr>
          <a:xfrm>
            <a:off x="7905752" y="3526631"/>
            <a:ext cx="293368" cy="34766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Arrow: Down 21">
            <a:extLst>
              <a:ext uri="{FF2B5EF4-FFF2-40B4-BE49-F238E27FC236}">
                <a16:creationId xmlns="" xmlns:a16="http://schemas.microsoft.com/office/drawing/2014/main" id="{7186103C-9A52-48F0-90BE-094D88E5DAF0}"/>
              </a:ext>
            </a:extLst>
          </p:cNvPr>
          <p:cNvSpPr/>
          <p:nvPr/>
        </p:nvSpPr>
        <p:spPr>
          <a:xfrm>
            <a:off x="9353550" y="4616053"/>
            <a:ext cx="340993" cy="22582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Arrow: Down 22">
            <a:extLst>
              <a:ext uri="{FF2B5EF4-FFF2-40B4-BE49-F238E27FC236}">
                <a16:creationId xmlns="" xmlns:a16="http://schemas.microsoft.com/office/drawing/2014/main" id="{18CE1471-5993-4A71-8C7E-E490AD0FCAE6}"/>
              </a:ext>
            </a:extLst>
          </p:cNvPr>
          <p:cNvSpPr/>
          <p:nvPr/>
        </p:nvSpPr>
        <p:spPr>
          <a:xfrm>
            <a:off x="9694544" y="5351859"/>
            <a:ext cx="376238" cy="32504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5" name="Straight Arrow Connector 24">
            <a:extLst>
              <a:ext uri="{FF2B5EF4-FFF2-40B4-BE49-F238E27FC236}">
                <a16:creationId xmlns="" xmlns:a16="http://schemas.microsoft.com/office/drawing/2014/main" id="{00C0C312-A348-424B-B916-AC72C8571157}"/>
              </a:ext>
            </a:extLst>
          </p:cNvPr>
          <p:cNvCxnSpPr>
            <a:cxnSpLocks/>
          </p:cNvCxnSpPr>
          <p:nvPr/>
        </p:nvCxnSpPr>
        <p:spPr>
          <a:xfrm flipH="1">
            <a:off x="6810375" y="4616053"/>
            <a:ext cx="885825" cy="325041"/>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 xmlns:a16="http://schemas.microsoft.com/office/drawing/2014/main" id="{708E23E0-78B3-456D-ABDA-86948DB475A2}"/>
              </a:ext>
            </a:extLst>
          </p:cNvPr>
          <p:cNvCxnSpPr>
            <a:stCxn id="11" idx="1"/>
          </p:cNvCxnSpPr>
          <p:nvPr/>
        </p:nvCxnSpPr>
        <p:spPr>
          <a:xfrm flipH="1" flipV="1">
            <a:off x="4429125" y="4398169"/>
            <a:ext cx="1076325" cy="564356"/>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7407967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76C8FE6-4BC0-4E9B-80C6-51B60EE2F9BD}"/>
              </a:ext>
            </a:extLst>
          </p:cNvPr>
          <p:cNvSpPr>
            <a:spLocks noGrp="1"/>
          </p:cNvSpPr>
          <p:nvPr>
            <p:ph type="title"/>
          </p:nvPr>
        </p:nvSpPr>
        <p:spPr/>
        <p:txBody>
          <a:bodyPr/>
          <a:lstStyle/>
          <a:p>
            <a:r>
              <a:rPr lang="en-US" dirty="0"/>
              <a:t>Stage IV</a:t>
            </a:r>
          </a:p>
        </p:txBody>
      </p:sp>
      <p:sp>
        <p:nvSpPr>
          <p:cNvPr id="4" name="Rectangle 3">
            <a:extLst>
              <a:ext uri="{FF2B5EF4-FFF2-40B4-BE49-F238E27FC236}">
                <a16:creationId xmlns="" xmlns:a16="http://schemas.microsoft.com/office/drawing/2014/main" id="{BFE9CD9C-9A9A-4B51-9B6D-BDB62C72AC1E}"/>
              </a:ext>
            </a:extLst>
          </p:cNvPr>
          <p:cNvSpPr/>
          <p:nvPr/>
        </p:nvSpPr>
        <p:spPr>
          <a:xfrm>
            <a:off x="838200" y="2238375"/>
            <a:ext cx="2543175" cy="33813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ER/PR +</a:t>
            </a:r>
            <a:r>
              <a:rPr lang="en-US" b="1" dirty="0" err="1"/>
              <a:t>ve</a:t>
            </a:r>
            <a:r>
              <a:rPr lang="en-US" b="1" dirty="0"/>
              <a:t>, HER2 –</a:t>
            </a:r>
            <a:r>
              <a:rPr lang="en-US" b="1" dirty="0" err="1"/>
              <a:t>ve</a:t>
            </a:r>
            <a:endParaRPr lang="en-US" b="1" dirty="0"/>
          </a:p>
          <a:p>
            <a:pPr marL="285750" indent="-285750">
              <a:buFont typeface="Arial" panose="020B0604020202020204" pitchFamily="34" charset="0"/>
              <a:buChar char="•"/>
            </a:pPr>
            <a:r>
              <a:rPr lang="en-US" sz="1600" dirty="0"/>
              <a:t>Give endocrine therapy/</a:t>
            </a:r>
            <a:r>
              <a:rPr lang="en-US" sz="1600" dirty="0" err="1"/>
              <a:t>mTor</a:t>
            </a:r>
            <a:r>
              <a:rPr lang="en-US" sz="1600" dirty="0"/>
              <a:t> inhibitor/CDK4/6 inhibitor till in visceral crisis then give chemotherapy </a:t>
            </a:r>
          </a:p>
          <a:p>
            <a:pPr marL="285750" indent="-285750">
              <a:buFont typeface="Arial" panose="020B0604020202020204" pitchFamily="34" charset="0"/>
              <a:buChar char="•"/>
            </a:pPr>
            <a:r>
              <a:rPr lang="en-US" sz="1600" dirty="0"/>
              <a:t>Consider ovarian ablation in premenopausal</a:t>
            </a:r>
          </a:p>
        </p:txBody>
      </p:sp>
      <p:sp>
        <p:nvSpPr>
          <p:cNvPr id="5" name="Rectangle 4">
            <a:extLst>
              <a:ext uri="{FF2B5EF4-FFF2-40B4-BE49-F238E27FC236}">
                <a16:creationId xmlns="" xmlns:a16="http://schemas.microsoft.com/office/drawing/2014/main" id="{D7436631-5BB1-4D98-BF50-EBA3EA5D8B5F}"/>
              </a:ext>
            </a:extLst>
          </p:cNvPr>
          <p:cNvSpPr/>
          <p:nvPr/>
        </p:nvSpPr>
        <p:spPr>
          <a:xfrm>
            <a:off x="3581400" y="2238375"/>
            <a:ext cx="2305050" cy="31718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Triple positive prior endocrine therapy</a:t>
            </a:r>
          </a:p>
          <a:p>
            <a:pPr marL="285750" indent="-285750">
              <a:buFont typeface="Arial" panose="020B0604020202020204" pitchFamily="34" charset="0"/>
              <a:buChar char="•"/>
            </a:pPr>
            <a:r>
              <a:rPr lang="en-US" sz="1600" dirty="0"/>
              <a:t>Premenopausal-ovarian ablation, chemotherapy, Herceptin</a:t>
            </a:r>
          </a:p>
          <a:p>
            <a:pPr marL="285750" indent="-285750">
              <a:buFont typeface="Arial" panose="020B0604020202020204" pitchFamily="34" charset="0"/>
              <a:buChar char="•"/>
            </a:pPr>
            <a:r>
              <a:rPr lang="en-US" sz="1600" dirty="0"/>
              <a:t>Postmenopausal –hormonal and Herceptin</a:t>
            </a:r>
          </a:p>
          <a:p>
            <a:pPr marL="285750" indent="-285750">
              <a:buFont typeface="Arial" panose="020B0604020202020204" pitchFamily="34" charset="0"/>
              <a:buChar char="•"/>
            </a:pPr>
            <a:r>
              <a:rPr lang="en-US" sz="1600" dirty="0"/>
              <a:t>Endocrine therapy</a:t>
            </a:r>
          </a:p>
          <a:p>
            <a:r>
              <a:rPr lang="en-US" sz="1600" dirty="0"/>
              <a:t>  </a:t>
            </a:r>
          </a:p>
        </p:txBody>
      </p:sp>
      <p:sp>
        <p:nvSpPr>
          <p:cNvPr id="6" name="Rectangle 5">
            <a:extLst>
              <a:ext uri="{FF2B5EF4-FFF2-40B4-BE49-F238E27FC236}">
                <a16:creationId xmlns="" xmlns:a16="http://schemas.microsoft.com/office/drawing/2014/main" id="{DD21AE4C-FCF3-4E2E-9F05-BA32F38FAE6D}"/>
              </a:ext>
            </a:extLst>
          </p:cNvPr>
          <p:cNvSpPr/>
          <p:nvPr/>
        </p:nvSpPr>
        <p:spPr>
          <a:xfrm>
            <a:off x="6057901" y="2238376"/>
            <a:ext cx="2305049" cy="2514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Triple positive, no prior endocrine therapy </a:t>
            </a:r>
          </a:p>
          <a:p>
            <a:r>
              <a:rPr lang="en-GB" sz="1600" dirty="0"/>
              <a:t>AI+ HER-2 targeted therapy or chemotherapy + HER-2 targeted therapy.</a:t>
            </a:r>
          </a:p>
          <a:p>
            <a:r>
              <a:rPr lang="en-GB" sz="1600" dirty="0"/>
              <a:t>Ovarian ablation in premenopausal</a:t>
            </a:r>
          </a:p>
          <a:p>
            <a:pPr algn="ctr"/>
            <a:endParaRPr lang="en-US" b="1" dirty="0"/>
          </a:p>
        </p:txBody>
      </p:sp>
      <p:sp>
        <p:nvSpPr>
          <p:cNvPr id="7" name="Rectangle 6">
            <a:extLst>
              <a:ext uri="{FF2B5EF4-FFF2-40B4-BE49-F238E27FC236}">
                <a16:creationId xmlns="" xmlns:a16="http://schemas.microsoft.com/office/drawing/2014/main" id="{D2AD4B92-CB1E-4A83-90E9-DF4D372588E0}"/>
              </a:ext>
            </a:extLst>
          </p:cNvPr>
          <p:cNvSpPr/>
          <p:nvPr/>
        </p:nvSpPr>
        <p:spPr>
          <a:xfrm>
            <a:off x="8534401" y="2228850"/>
            <a:ext cx="1381125" cy="2362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ER/PR-</a:t>
            </a:r>
            <a:r>
              <a:rPr lang="en-US" b="1" dirty="0" err="1"/>
              <a:t>ev</a:t>
            </a:r>
            <a:r>
              <a:rPr lang="en-US" b="1" dirty="0"/>
              <a:t>/ HER-2 +</a:t>
            </a:r>
            <a:r>
              <a:rPr lang="en-US" b="1" dirty="0" err="1"/>
              <a:t>ve</a:t>
            </a:r>
            <a:endParaRPr lang="en-US" b="1" dirty="0"/>
          </a:p>
          <a:p>
            <a:pPr algn="ctr"/>
            <a:endParaRPr lang="en-US" b="1" dirty="0"/>
          </a:p>
          <a:p>
            <a:pPr algn="ctr">
              <a:lnSpc>
                <a:spcPct val="115000"/>
              </a:lnSpc>
            </a:pPr>
            <a:r>
              <a:rPr lang="en-US" sz="1200" dirty="0">
                <a:latin typeface="Arial" panose="020B0604020202020204" pitchFamily="34" charset="0"/>
                <a:ea typeface="Calibri" panose="020F0502020204030204" pitchFamily="34" charset="0"/>
                <a:cs typeface="Times New Roman" panose="02020603050405020304" pitchFamily="18" charset="0"/>
              </a:rPr>
              <a:t>Chemotherapy plus HER-2 targeted therapy </a:t>
            </a:r>
            <a:endParaRPr lang="en-US" sz="1600" dirty="0">
              <a:latin typeface="Calibri" panose="020F0502020204030204" pitchFamily="34" charset="0"/>
              <a:ea typeface="Calibri" panose="020F0502020204030204" pitchFamily="34" charset="0"/>
              <a:cs typeface="Times New Roman" panose="02020603050405020304" pitchFamily="18" charset="0"/>
            </a:endParaRPr>
          </a:p>
          <a:p>
            <a:pPr algn="ctr"/>
            <a:endParaRPr lang="en-US" b="1" dirty="0"/>
          </a:p>
          <a:p>
            <a:pPr algn="ctr"/>
            <a:endParaRPr lang="en-US" b="1" dirty="0"/>
          </a:p>
        </p:txBody>
      </p:sp>
      <p:sp>
        <p:nvSpPr>
          <p:cNvPr id="8" name="Rectangle 7">
            <a:extLst>
              <a:ext uri="{FF2B5EF4-FFF2-40B4-BE49-F238E27FC236}">
                <a16:creationId xmlns="" xmlns:a16="http://schemas.microsoft.com/office/drawing/2014/main" id="{A38DF0A1-2F1A-46B7-8EF6-465E538F6217}"/>
              </a:ext>
            </a:extLst>
          </p:cNvPr>
          <p:cNvSpPr/>
          <p:nvPr/>
        </p:nvSpPr>
        <p:spPr>
          <a:xfrm>
            <a:off x="9963150" y="2238375"/>
            <a:ext cx="1476375" cy="20478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5000"/>
              </a:lnSpc>
            </a:pPr>
            <a:r>
              <a:rPr lang="en-US" b="1" dirty="0">
                <a:latin typeface="Arial" panose="020B0604020202020204" pitchFamily="34" charset="0"/>
                <a:ea typeface="Calibri" panose="020F0502020204030204" pitchFamily="34" charset="0"/>
                <a:cs typeface="Times New Roman" panose="02020603050405020304" pitchFamily="18" charset="0"/>
              </a:rPr>
              <a:t>TNBC</a:t>
            </a:r>
          </a:p>
          <a:p>
            <a:pPr algn="ctr">
              <a:lnSpc>
                <a:spcPct val="115000"/>
              </a:lnSpc>
            </a:pPr>
            <a:r>
              <a:rPr lang="en-US" sz="1200" dirty="0">
                <a:latin typeface="Arial" panose="020B0604020202020204" pitchFamily="34" charset="0"/>
                <a:ea typeface="Calibri" panose="020F0502020204030204" pitchFamily="34" charset="0"/>
                <a:cs typeface="Times New Roman" panose="02020603050405020304" pitchFamily="18" charset="0"/>
              </a:rPr>
              <a:t>Chemotherapy until progression or unacceptable toxicity then another line of chemotherapy</a:t>
            </a:r>
            <a:endParaRPr lang="en-US" sz="16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4115541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B464D43-5E52-469B-A665-3FF763E94C4F}"/>
              </a:ext>
            </a:extLst>
          </p:cNvPr>
          <p:cNvSpPr>
            <a:spLocks noGrp="1"/>
          </p:cNvSpPr>
          <p:nvPr>
            <p:ph type="title"/>
          </p:nvPr>
        </p:nvSpPr>
        <p:spPr/>
        <p:txBody>
          <a:bodyPr/>
          <a:lstStyle/>
          <a:p>
            <a:r>
              <a:rPr lang="en-GB" dirty="0"/>
              <a:t>Question 1</a:t>
            </a:r>
            <a:br>
              <a:rPr lang="en-GB" dirty="0"/>
            </a:br>
            <a:endParaRPr lang="en-US" dirty="0"/>
          </a:p>
        </p:txBody>
      </p:sp>
      <p:sp>
        <p:nvSpPr>
          <p:cNvPr id="3" name="Content Placeholder 2">
            <a:extLst>
              <a:ext uri="{FF2B5EF4-FFF2-40B4-BE49-F238E27FC236}">
                <a16:creationId xmlns="" xmlns:a16="http://schemas.microsoft.com/office/drawing/2014/main" id="{5EAE8884-0E44-481C-9EBA-E1F797A1B479}"/>
              </a:ext>
            </a:extLst>
          </p:cNvPr>
          <p:cNvSpPr>
            <a:spLocks noGrp="1"/>
          </p:cNvSpPr>
          <p:nvPr>
            <p:ph idx="1"/>
          </p:nvPr>
        </p:nvSpPr>
        <p:spPr/>
        <p:txBody>
          <a:bodyPr>
            <a:normAutofit/>
          </a:bodyPr>
          <a:lstStyle/>
          <a:p>
            <a:r>
              <a:rPr lang="en-GB" dirty="0" smtClean="0"/>
              <a:t>In </a:t>
            </a:r>
            <a:r>
              <a:rPr lang="en-GB" dirty="0"/>
              <a:t>the evaluation of a 56-year-old woman for a palpable breast mass, ultrasound-guided core biopsy reveals infiltrating ductal carcinoma—grade 2, estrogen receptor (ER)–positive, progesterone-positive, and HER-2/neu–negative. </a:t>
            </a:r>
          </a:p>
          <a:p>
            <a:endParaRPr lang="en-GB" dirty="0"/>
          </a:p>
          <a:p>
            <a:pPr>
              <a:buFont typeface="Wingdings" panose="05000000000000000000" pitchFamily="2" charset="2"/>
              <a:buChar char="v"/>
            </a:pPr>
            <a:r>
              <a:rPr lang="en-GB" dirty="0"/>
              <a:t> How will you explain this diagnosis to the patient and its impact on prognosis and systemic treatment recommendations?</a:t>
            </a:r>
          </a:p>
          <a:p>
            <a:pPr marL="0" indent="0">
              <a:buNone/>
            </a:pPr>
            <a:r>
              <a:rPr lang="en-GB" dirty="0"/>
              <a:t> </a:t>
            </a:r>
            <a:endParaRPr lang="en-US" dirty="0"/>
          </a:p>
        </p:txBody>
      </p:sp>
    </p:spTree>
    <p:extLst>
      <p:ext uri="{BB962C8B-B14F-4D97-AF65-F5344CB8AC3E}">
        <p14:creationId xmlns:p14="http://schemas.microsoft.com/office/powerpoint/2010/main" val="386591685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111CEAD-299D-45C3-9C88-F4563B776DAD}"/>
              </a:ext>
            </a:extLst>
          </p:cNvPr>
          <p:cNvSpPr>
            <a:spLocks noGrp="1"/>
          </p:cNvSpPr>
          <p:nvPr>
            <p:ph type="title"/>
          </p:nvPr>
        </p:nvSpPr>
        <p:spPr/>
        <p:txBody>
          <a:bodyPr/>
          <a:lstStyle/>
          <a:p>
            <a:r>
              <a:rPr lang="en-GB" dirty="0"/>
              <a:t>Question 2</a:t>
            </a:r>
            <a:br>
              <a:rPr lang="en-GB" dirty="0"/>
            </a:br>
            <a:endParaRPr lang="en-US" dirty="0"/>
          </a:p>
        </p:txBody>
      </p:sp>
      <p:sp>
        <p:nvSpPr>
          <p:cNvPr id="3" name="Content Placeholder 2">
            <a:extLst>
              <a:ext uri="{FF2B5EF4-FFF2-40B4-BE49-F238E27FC236}">
                <a16:creationId xmlns="" xmlns:a16="http://schemas.microsoft.com/office/drawing/2014/main" id="{12CD58BA-E1EE-4DE7-B4BF-5D6379BF801B}"/>
              </a:ext>
            </a:extLst>
          </p:cNvPr>
          <p:cNvSpPr>
            <a:spLocks noGrp="1"/>
          </p:cNvSpPr>
          <p:nvPr>
            <p:ph idx="1"/>
          </p:nvPr>
        </p:nvSpPr>
        <p:spPr/>
        <p:txBody>
          <a:bodyPr>
            <a:normAutofit/>
          </a:bodyPr>
          <a:lstStyle/>
          <a:p>
            <a:r>
              <a:rPr lang="en-GB" dirty="0" smtClean="0"/>
              <a:t>A </a:t>
            </a:r>
            <a:r>
              <a:rPr lang="en-GB" dirty="0"/>
              <a:t>48-year-old woman has undergone a right modified radical mastectomy for a node-positive cancer</a:t>
            </a:r>
            <a:r>
              <a:rPr lang="en-GB" dirty="0" smtClean="0"/>
              <a:t>. </a:t>
            </a:r>
            <a:r>
              <a:rPr lang="en-GB" dirty="0"/>
              <a:t>Pathologic evaluation reveals a 1.8-cm ER-positive infiltrating lobular carcinoma with 4/20 nodes positive.  </a:t>
            </a:r>
          </a:p>
          <a:p>
            <a:pPr>
              <a:buFont typeface="Wingdings" panose="05000000000000000000" pitchFamily="2" charset="2"/>
              <a:buChar char="v"/>
            </a:pPr>
            <a:r>
              <a:rPr lang="en-GB" dirty="0"/>
              <a:t>What will you discuss with her regarding adjuvant therapy?</a:t>
            </a:r>
          </a:p>
          <a:p>
            <a:pPr marL="0" indent="0">
              <a:buNone/>
            </a:pPr>
            <a:r>
              <a:rPr lang="en-GB" dirty="0"/>
              <a:t>  </a:t>
            </a:r>
          </a:p>
          <a:p>
            <a:endParaRPr lang="en-GB" dirty="0"/>
          </a:p>
          <a:p>
            <a:endParaRPr lang="en-US" dirty="0"/>
          </a:p>
        </p:txBody>
      </p:sp>
    </p:spTree>
    <p:extLst>
      <p:ext uri="{BB962C8B-B14F-4D97-AF65-F5344CB8AC3E}">
        <p14:creationId xmlns:p14="http://schemas.microsoft.com/office/powerpoint/2010/main" val="321428279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B7DAF07-6CD3-45EC-80F2-EC9B186372BD}"/>
              </a:ext>
            </a:extLst>
          </p:cNvPr>
          <p:cNvSpPr>
            <a:spLocks noGrp="1"/>
          </p:cNvSpPr>
          <p:nvPr>
            <p:ph type="title"/>
          </p:nvPr>
        </p:nvSpPr>
        <p:spPr/>
        <p:txBody>
          <a:bodyPr/>
          <a:lstStyle/>
          <a:p>
            <a:r>
              <a:rPr lang="en-GB" dirty="0"/>
              <a:t>Question 3</a:t>
            </a:r>
            <a:br>
              <a:rPr lang="en-GB" dirty="0"/>
            </a:br>
            <a:endParaRPr lang="en-US" dirty="0"/>
          </a:p>
        </p:txBody>
      </p:sp>
      <p:sp>
        <p:nvSpPr>
          <p:cNvPr id="3" name="Content Placeholder 2">
            <a:extLst>
              <a:ext uri="{FF2B5EF4-FFF2-40B4-BE49-F238E27FC236}">
                <a16:creationId xmlns="" xmlns:a16="http://schemas.microsoft.com/office/drawing/2014/main" id="{9F723AF6-2526-41A0-9FCB-59A87F4A6C3E}"/>
              </a:ext>
            </a:extLst>
          </p:cNvPr>
          <p:cNvSpPr>
            <a:spLocks noGrp="1"/>
          </p:cNvSpPr>
          <p:nvPr>
            <p:ph idx="1"/>
          </p:nvPr>
        </p:nvSpPr>
        <p:spPr/>
        <p:txBody>
          <a:bodyPr>
            <a:normAutofit/>
          </a:bodyPr>
          <a:lstStyle/>
          <a:p>
            <a:endParaRPr lang="en-GB" dirty="0"/>
          </a:p>
          <a:p>
            <a:r>
              <a:rPr lang="en-GB" dirty="0" smtClean="0"/>
              <a:t>A </a:t>
            </a:r>
            <a:r>
              <a:rPr lang="en-GB" dirty="0"/>
              <a:t>47-year-old patient has been diagnosed with a 1.0-cm, clinically node-negative, triple-negative infiltrating ductal carcinoma of the breast.  </a:t>
            </a:r>
          </a:p>
          <a:p>
            <a:endParaRPr lang="en-GB" dirty="0"/>
          </a:p>
          <a:p>
            <a:endParaRPr lang="en-GB" dirty="0"/>
          </a:p>
          <a:p>
            <a:pPr>
              <a:buFont typeface="Wingdings" panose="05000000000000000000" pitchFamily="2" charset="2"/>
              <a:buChar char="v"/>
            </a:pPr>
            <a:r>
              <a:rPr lang="en-GB" dirty="0"/>
              <a:t>She wishes to know her surgical options. </a:t>
            </a:r>
            <a:r>
              <a:rPr lang="en-GB" dirty="0" smtClean="0"/>
              <a:t>How </a:t>
            </a:r>
            <a:r>
              <a:rPr lang="en-GB" dirty="0"/>
              <a:t>will you advise her?</a:t>
            </a:r>
          </a:p>
          <a:p>
            <a:pPr marL="0" indent="0">
              <a:buNone/>
            </a:pPr>
            <a:r>
              <a:rPr lang="en-GB" dirty="0"/>
              <a:t>  </a:t>
            </a:r>
            <a:endParaRPr lang="en-US" dirty="0"/>
          </a:p>
        </p:txBody>
      </p:sp>
    </p:spTree>
    <p:extLst>
      <p:ext uri="{BB962C8B-B14F-4D97-AF65-F5344CB8AC3E}">
        <p14:creationId xmlns:p14="http://schemas.microsoft.com/office/powerpoint/2010/main" val="196303079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6E0BD8B-2EDB-4939-AF85-70910975540C}"/>
              </a:ext>
            </a:extLst>
          </p:cNvPr>
          <p:cNvSpPr>
            <a:spLocks noGrp="1"/>
          </p:cNvSpPr>
          <p:nvPr>
            <p:ph type="title"/>
          </p:nvPr>
        </p:nvSpPr>
        <p:spPr/>
        <p:txBody>
          <a:bodyPr/>
          <a:lstStyle/>
          <a:p>
            <a:r>
              <a:rPr lang="en-US" dirty="0"/>
              <a:t>Question 1</a:t>
            </a:r>
          </a:p>
        </p:txBody>
      </p:sp>
      <p:sp>
        <p:nvSpPr>
          <p:cNvPr id="3" name="Content Placeholder 2">
            <a:extLst>
              <a:ext uri="{FF2B5EF4-FFF2-40B4-BE49-F238E27FC236}">
                <a16:creationId xmlns="" xmlns:a16="http://schemas.microsoft.com/office/drawing/2014/main" id="{91BECB7B-866E-4CCA-B0CE-F76B9BC117F4}"/>
              </a:ext>
            </a:extLst>
          </p:cNvPr>
          <p:cNvSpPr>
            <a:spLocks noGrp="1"/>
          </p:cNvSpPr>
          <p:nvPr>
            <p:ph idx="1"/>
          </p:nvPr>
        </p:nvSpPr>
        <p:spPr/>
        <p:txBody>
          <a:bodyPr>
            <a:normAutofit lnSpcReduction="10000"/>
          </a:bodyPr>
          <a:lstStyle/>
          <a:p>
            <a:r>
              <a:rPr lang="en-GB" dirty="0"/>
              <a:t>A 40-year-old woman with a 5.5 cm invasive lobular carcinoma is found to have multiple enlarged nodes on exam which have biopsy-proven metastatic disease. </a:t>
            </a:r>
            <a:r>
              <a:rPr lang="en-GB" dirty="0" smtClean="0"/>
              <a:t>She </a:t>
            </a:r>
            <a:r>
              <a:rPr lang="en-GB" dirty="0"/>
              <a:t>has decided she would like to pursue a modified radical mastectomy with immediate reconstruction. </a:t>
            </a:r>
            <a:r>
              <a:rPr lang="en-GB" dirty="0" smtClean="0"/>
              <a:t>What </a:t>
            </a:r>
            <a:r>
              <a:rPr lang="en-GB" dirty="0"/>
              <a:t>is her best option for reconstruction? </a:t>
            </a:r>
          </a:p>
          <a:p>
            <a:pPr marL="514350" indent="-514350">
              <a:buAutoNum type="alphaUcPeriod"/>
            </a:pPr>
            <a:r>
              <a:rPr lang="en-GB" dirty="0"/>
              <a:t>LD flap</a:t>
            </a:r>
          </a:p>
          <a:p>
            <a:pPr marL="514350" indent="-514350">
              <a:buAutoNum type="alphaUcPeriod"/>
            </a:pPr>
            <a:r>
              <a:rPr lang="en-GB" dirty="0"/>
              <a:t>Tissue expander</a:t>
            </a:r>
          </a:p>
          <a:p>
            <a:pPr marL="514350" indent="-514350">
              <a:buAutoNum type="alphaUcPeriod"/>
            </a:pPr>
            <a:r>
              <a:rPr lang="en-GB" dirty="0"/>
              <a:t>TRAM flap</a:t>
            </a:r>
          </a:p>
          <a:p>
            <a:pPr marL="514350" indent="-514350">
              <a:buAutoNum type="alphaUcPeriod"/>
            </a:pPr>
            <a:r>
              <a:rPr lang="en-GB" dirty="0"/>
              <a:t>DIEP</a:t>
            </a:r>
          </a:p>
          <a:p>
            <a:pPr marL="514350" indent="-514350">
              <a:buAutoNum type="alphaUcPeriod"/>
            </a:pPr>
            <a:r>
              <a:rPr lang="en-GB" dirty="0"/>
              <a:t>SIEP </a:t>
            </a:r>
            <a:endParaRPr lang="en-US" dirty="0"/>
          </a:p>
        </p:txBody>
      </p:sp>
    </p:spTree>
    <p:extLst>
      <p:ext uri="{BB962C8B-B14F-4D97-AF65-F5344CB8AC3E}">
        <p14:creationId xmlns:p14="http://schemas.microsoft.com/office/powerpoint/2010/main" val="347107457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6420CA9-F980-483D-83ED-C479A123EBAA}"/>
              </a:ext>
            </a:extLst>
          </p:cNvPr>
          <p:cNvSpPr>
            <a:spLocks noGrp="1"/>
          </p:cNvSpPr>
          <p:nvPr>
            <p:ph type="title"/>
          </p:nvPr>
        </p:nvSpPr>
        <p:spPr/>
        <p:txBody>
          <a:bodyPr/>
          <a:lstStyle/>
          <a:p>
            <a:r>
              <a:rPr lang="en-US" dirty="0"/>
              <a:t>Question 2</a:t>
            </a:r>
          </a:p>
        </p:txBody>
      </p:sp>
      <p:sp>
        <p:nvSpPr>
          <p:cNvPr id="3" name="Content Placeholder 2">
            <a:extLst>
              <a:ext uri="{FF2B5EF4-FFF2-40B4-BE49-F238E27FC236}">
                <a16:creationId xmlns="" xmlns:a16="http://schemas.microsoft.com/office/drawing/2014/main" id="{D5BC0B26-BCEF-40B4-AF71-735FA049D0EF}"/>
              </a:ext>
            </a:extLst>
          </p:cNvPr>
          <p:cNvSpPr>
            <a:spLocks noGrp="1"/>
          </p:cNvSpPr>
          <p:nvPr>
            <p:ph idx="1"/>
          </p:nvPr>
        </p:nvSpPr>
        <p:spPr/>
        <p:txBody>
          <a:bodyPr>
            <a:normAutofit fontScale="92500" lnSpcReduction="20000"/>
          </a:bodyPr>
          <a:lstStyle/>
          <a:p>
            <a:r>
              <a:rPr lang="en-GB" dirty="0"/>
              <a:t>A 57-year-old woman with no family history of breast cancer presents for her first postoperative visit after an open excisional biopsy for discordant percutaneous biopsy findings. The final pathology shows lobular carcinoma in situ. Which of the following is the most accurate risk assessment?</a:t>
            </a:r>
          </a:p>
          <a:p>
            <a:pPr marL="514350" indent="-514350">
              <a:buFont typeface="+mj-lt"/>
              <a:buAutoNum type="alphaUcPeriod"/>
            </a:pPr>
            <a:r>
              <a:rPr lang="en-GB" dirty="0"/>
              <a:t>Lobular carcinoma in situ is associated with at least 20% lifetime risk of breast cancer.</a:t>
            </a:r>
          </a:p>
          <a:p>
            <a:pPr marL="514350" indent="-514350">
              <a:buFont typeface="+mj-lt"/>
              <a:buAutoNum type="alphaUcPeriod"/>
            </a:pPr>
            <a:r>
              <a:rPr lang="en-GB" dirty="0"/>
              <a:t>The patient's risk of breast cancer is equivalent to that of the average woman.</a:t>
            </a:r>
          </a:p>
          <a:p>
            <a:pPr marL="514350" indent="-514350">
              <a:buFont typeface="+mj-lt"/>
              <a:buAutoNum type="alphaUcPeriod"/>
            </a:pPr>
            <a:r>
              <a:rPr lang="en-GB" dirty="0"/>
              <a:t>Annual breast magnetic resonance imaging surveillance is mandatory.</a:t>
            </a:r>
          </a:p>
          <a:p>
            <a:pPr marL="514350" indent="-514350">
              <a:buFont typeface="+mj-lt"/>
              <a:buAutoNum type="alphaUcPeriod"/>
            </a:pPr>
            <a:r>
              <a:rPr lang="en-GB" dirty="0"/>
              <a:t>Lobular carcinoma in situ without a family history does not increase breast cancer risk.</a:t>
            </a:r>
          </a:p>
          <a:p>
            <a:pPr marL="514350" indent="-514350">
              <a:buFont typeface="+mj-lt"/>
              <a:buAutoNum type="alphaUcPeriod"/>
            </a:pPr>
            <a:r>
              <a:rPr lang="en-GB" dirty="0"/>
              <a:t>Lobular carcinoma in situ increases the risk of invasive lobular, as opposed to ductal, carcinoma</a:t>
            </a:r>
            <a:endParaRPr lang="en-US" dirty="0"/>
          </a:p>
        </p:txBody>
      </p:sp>
    </p:spTree>
    <p:extLst>
      <p:ext uri="{BB962C8B-B14F-4D97-AF65-F5344CB8AC3E}">
        <p14:creationId xmlns:p14="http://schemas.microsoft.com/office/powerpoint/2010/main" val="131171662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1A128BB-728A-4AF0-AD4C-BA84D3CC55C1}"/>
              </a:ext>
            </a:extLst>
          </p:cNvPr>
          <p:cNvSpPr>
            <a:spLocks noGrp="1"/>
          </p:cNvSpPr>
          <p:nvPr>
            <p:ph type="title"/>
          </p:nvPr>
        </p:nvSpPr>
        <p:spPr/>
        <p:txBody>
          <a:bodyPr/>
          <a:lstStyle/>
          <a:p>
            <a:r>
              <a:rPr lang="en-US" dirty="0"/>
              <a:t>Question 3</a:t>
            </a:r>
          </a:p>
        </p:txBody>
      </p:sp>
      <p:sp>
        <p:nvSpPr>
          <p:cNvPr id="3" name="Content Placeholder 2">
            <a:extLst>
              <a:ext uri="{FF2B5EF4-FFF2-40B4-BE49-F238E27FC236}">
                <a16:creationId xmlns="" xmlns:a16="http://schemas.microsoft.com/office/drawing/2014/main" id="{D6E79A05-147B-40D4-B260-DB0484A50871}"/>
              </a:ext>
            </a:extLst>
          </p:cNvPr>
          <p:cNvSpPr>
            <a:spLocks noGrp="1"/>
          </p:cNvSpPr>
          <p:nvPr>
            <p:ph idx="1"/>
          </p:nvPr>
        </p:nvSpPr>
        <p:spPr/>
        <p:txBody>
          <a:bodyPr>
            <a:normAutofit fontScale="92500" lnSpcReduction="10000"/>
          </a:bodyPr>
          <a:lstStyle/>
          <a:p>
            <a:r>
              <a:rPr lang="en-GB" dirty="0"/>
              <a:t>A 46-year-old woman presents to your clinic for follow up after a right breast excisional biopsy. </a:t>
            </a:r>
            <a:r>
              <a:rPr lang="en-GB" dirty="0" smtClean="0"/>
              <a:t>Pathology </a:t>
            </a:r>
            <a:r>
              <a:rPr lang="en-GB" dirty="0"/>
              <a:t>is consistent with an area of benign calcifications and a focus of LCIS. </a:t>
            </a:r>
            <a:r>
              <a:rPr lang="en-GB" dirty="0" smtClean="0"/>
              <a:t>All </a:t>
            </a:r>
            <a:r>
              <a:rPr lang="en-GB" dirty="0"/>
              <a:t>margins are negative for LCIS. </a:t>
            </a:r>
            <a:r>
              <a:rPr lang="en-GB" dirty="0" smtClean="0"/>
              <a:t>The </a:t>
            </a:r>
            <a:r>
              <a:rPr lang="en-GB" dirty="0"/>
              <a:t>patient denies any family history of breast cancer. </a:t>
            </a:r>
            <a:r>
              <a:rPr lang="en-GB" dirty="0" smtClean="0"/>
              <a:t>She </a:t>
            </a:r>
            <a:r>
              <a:rPr lang="en-GB" dirty="0"/>
              <a:t>wants to know what the next step in her care is?</a:t>
            </a:r>
          </a:p>
          <a:p>
            <a:pPr marL="514350" indent="-514350">
              <a:buFont typeface="+mj-lt"/>
              <a:buAutoNum type="alphaUcPeriod"/>
            </a:pPr>
            <a:r>
              <a:rPr lang="en-GB" dirty="0"/>
              <a:t>Clinical breast exam every 6 months and yearly MRI</a:t>
            </a:r>
          </a:p>
          <a:p>
            <a:pPr marL="514350" indent="-514350">
              <a:buFont typeface="+mj-lt"/>
              <a:buAutoNum type="alphaUcPeriod"/>
            </a:pPr>
            <a:r>
              <a:rPr lang="en-GB" dirty="0"/>
              <a:t>Consider chemoprevention, clinical exam every 6 </a:t>
            </a:r>
            <a:r>
              <a:rPr lang="en-GB" dirty="0" smtClean="0"/>
              <a:t>months </a:t>
            </a:r>
            <a:r>
              <a:rPr lang="en-GB" dirty="0"/>
              <a:t>and yearly MRI.</a:t>
            </a:r>
          </a:p>
          <a:p>
            <a:pPr marL="514350" indent="-514350">
              <a:buFont typeface="+mj-lt"/>
              <a:buAutoNum type="alphaUcPeriod"/>
            </a:pPr>
            <a:r>
              <a:rPr lang="en-GB" dirty="0"/>
              <a:t>Radiation therapy and chemoprevention</a:t>
            </a:r>
          </a:p>
          <a:p>
            <a:pPr marL="514350" indent="-514350">
              <a:buFont typeface="+mj-lt"/>
              <a:buAutoNum type="alphaUcPeriod"/>
            </a:pPr>
            <a:r>
              <a:rPr lang="en-GB" dirty="0"/>
              <a:t>Consider chemoprevention, clinical exam every 6-12 </a:t>
            </a:r>
            <a:r>
              <a:rPr lang="en-GB" dirty="0" smtClean="0"/>
              <a:t>months </a:t>
            </a:r>
            <a:r>
              <a:rPr lang="en-GB" dirty="0"/>
              <a:t>and yearly mammograms.</a:t>
            </a:r>
          </a:p>
          <a:p>
            <a:pPr marL="514350" indent="-514350">
              <a:buFont typeface="+mj-lt"/>
              <a:buAutoNum type="alphaUcPeriod"/>
            </a:pPr>
            <a:r>
              <a:rPr lang="en-GB" dirty="0"/>
              <a:t>Prophylactic bilateral mastectomies</a:t>
            </a:r>
          </a:p>
          <a:p>
            <a:endParaRPr lang="en-US" dirty="0"/>
          </a:p>
        </p:txBody>
      </p:sp>
    </p:spTree>
    <p:extLst>
      <p:ext uri="{BB962C8B-B14F-4D97-AF65-F5344CB8AC3E}">
        <p14:creationId xmlns:p14="http://schemas.microsoft.com/office/powerpoint/2010/main" val="45917181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1A30B20-1A5A-4F1F-B660-022B7222415B}"/>
              </a:ext>
            </a:extLst>
          </p:cNvPr>
          <p:cNvSpPr>
            <a:spLocks noGrp="1"/>
          </p:cNvSpPr>
          <p:nvPr>
            <p:ph type="title"/>
          </p:nvPr>
        </p:nvSpPr>
        <p:spPr/>
        <p:txBody>
          <a:bodyPr/>
          <a:lstStyle/>
          <a:p>
            <a:r>
              <a:rPr lang="en-US" dirty="0"/>
              <a:t>Question 4</a:t>
            </a:r>
          </a:p>
        </p:txBody>
      </p:sp>
      <p:sp>
        <p:nvSpPr>
          <p:cNvPr id="3" name="Content Placeholder 2">
            <a:extLst>
              <a:ext uri="{FF2B5EF4-FFF2-40B4-BE49-F238E27FC236}">
                <a16:creationId xmlns="" xmlns:a16="http://schemas.microsoft.com/office/drawing/2014/main" id="{D8632662-07CF-49C3-A05D-51733DACFFD4}"/>
              </a:ext>
            </a:extLst>
          </p:cNvPr>
          <p:cNvSpPr>
            <a:spLocks noGrp="1"/>
          </p:cNvSpPr>
          <p:nvPr>
            <p:ph idx="1"/>
          </p:nvPr>
        </p:nvSpPr>
        <p:spPr/>
        <p:txBody>
          <a:bodyPr>
            <a:normAutofit fontScale="92500"/>
          </a:bodyPr>
          <a:lstStyle/>
          <a:p>
            <a:r>
              <a:rPr lang="en-GB" dirty="0"/>
              <a:t>A 48-year-old female underwent a needle-localized excisional right breast biopsy after a 1.3 cm breast abnormality was identified on mammogram and a core needle biopsy revealed ADH</a:t>
            </a:r>
            <a:r>
              <a:rPr lang="en-GB" dirty="0" smtClean="0"/>
              <a:t>. </a:t>
            </a:r>
            <a:r>
              <a:rPr lang="en-GB" dirty="0"/>
              <a:t>Final pathology on the needle-localized excisional right breast biopsy was ADH. All margins are clear except there is a focus of LCIS identified at the edge of the superior margin.  What is the next step in management?</a:t>
            </a:r>
          </a:p>
          <a:p>
            <a:pPr marL="514350" indent="-514350">
              <a:buFont typeface="+mj-lt"/>
              <a:buAutoNum type="alphaUcPeriod"/>
            </a:pPr>
            <a:r>
              <a:rPr lang="en-GB" dirty="0"/>
              <a:t>Return to the operating room to re-excise the superior margin.</a:t>
            </a:r>
          </a:p>
          <a:p>
            <a:pPr marL="514350" indent="-514350">
              <a:buFont typeface="+mj-lt"/>
              <a:buAutoNum type="alphaUcPeriod"/>
            </a:pPr>
            <a:r>
              <a:rPr lang="en-GB" dirty="0"/>
              <a:t>Right breast mastectomy</a:t>
            </a:r>
          </a:p>
          <a:p>
            <a:pPr marL="514350" indent="-514350">
              <a:buFont typeface="+mj-lt"/>
              <a:buAutoNum type="alphaUcPeriod"/>
            </a:pPr>
            <a:r>
              <a:rPr lang="en-GB" dirty="0"/>
              <a:t>No further surgical treatment, consider hormonal chemoprevention.</a:t>
            </a:r>
          </a:p>
          <a:p>
            <a:pPr marL="514350" indent="-514350">
              <a:buFont typeface="+mj-lt"/>
              <a:buAutoNum type="alphaUcPeriod"/>
            </a:pPr>
            <a:r>
              <a:rPr lang="en-GB" dirty="0"/>
              <a:t>Radiation and then consider hormonal chemoprevention.</a:t>
            </a:r>
          </a:p>
          <a:p>
            <a:endParaRPr lang="en-US" dirty="0"/>
          </a:p>
        </p:txBody>
      </p:sp>
    </p:spTree>
    <p:extLst>
      <p:ext uri="{BB962C8B-B14F-4D97-AF65-F5344CB8AC3E}">
        <p14:creationId xmlns:p14="http://schemas.microsoft.com/office/powerpoint/2010/main" val="183705859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7E2CECD-7AE9-48A1-A5C2-3C4E84124B34}"/>
              </a:ext>
            </a:extLst>
          </p:cNvPr>
          <p:cNvSpPr>
            <a:spLocks noGrp="1"/>
          </p:cNvSpPr>
          <p:nvPr>
            <p:ph type="title"/>
          </p:nvPr>
        </p:nvSpPr>
        <p:spPr/>
        <p:txBody>
          <a:bodyPr/>
          <a:lstStyle/>
          <a:p>
            <a:r>
              <a:rPr lang="en-US" dirty="0"/>
              <a:t>Question 5</a:t>
            </a:r>
          </a:p>
        </p:txBody>
      </p:sp>
      <p:sp>
        <p:nvSpPr>
          <p:cNvPr id="3" name="Content Placeholder 2">
            <a:extLst>
              <a:ext uri="{FF2B5EF4-FFF2-40B4-BE49-F238E27FC236}">
                <a16:creationId xmlns="" xmlns:a16="http://schemas.microsoft.com/office/drawing/2014/main" id="{5BD60D2E-FAEB-462D-82B7-0217836B1CB3}"/>
              </a:ext>
            </a:extLst>
          </p:cNvPr>
          <p:cNvSpPr>
            <a:spLocks noGrp="1"/>
          </p:cNvSpPr>
          <p:nvPr>
            <p:ph idx="1"/>
          </p:nvPr>
        </p:nvSpPr>
        <p:spPr/>
        <p:txBody>
          <a:bodyPr/>
          <a:lstStyle/>
          <a:p>
            <a:r>
              <a:rPr lang="en-GB" dirty="0"/>
              <a:t>Which of the answers below is NOT an absolute or relative contraindication to breast conserving therapy?</a:t>
            </a:r>
          </a:p>
          <a:p>
            <a:pPr marL="514350" indent="-514350">
              <a:buFont typeface="+mj-lt"/>
              <a:buAutoNum type="alphaUcPeriod"/>
            </a:pPr>
            <a:r>
              <a:rPr lang="en-GB" dirty="0"/>
              <a:t>Active connective tissue disease involving the skin (scleroderma, lupus)</a:t>
            </a:r>
          </a:p>
          <a:p>
            <a:pPr marL="514350" indent="-514350">
              <a:buFont typeface="+mj-lt"/>
              <a:buAutoNum type="alphaUcPeriod"/>
            </a:pPr>
            <a:r>
              <a:rPr lang="en-GB" dirty="0"/>
              <a:t>Persistently positive margins after multiple surgical attempts</a:t>
            </a:r>
          </a:p>
          <a:p>
            <a:pPr marL="514350" indent="-514350">
              <a:buFont typeface="+mj-lt"/>
              <a:buAutoNum type="alphaUcPeriod"/>
            </a:pPr>
            <a:r>
              <a:rPr lang="en-GB" dirty="0"/>
              <a:t>History of prior breast irradiation</a:t>
            </a:r>
          </a:p>
          <a:p>
            <a:pPr marL="514350" indent="-514350">
              <a:buFont typeface="+mj-lt"/>
              <a:buAutoNum type="alphaUcPeriod"/>
            </a:pPr>
            <a:r>
              <a:rPr lang="en-GB" dirty="0"/>
              <a:t>3rd trimester pregnancy</a:t>
            </a:r>
          </a:p>
          <a:p>
            <a:pPr marL="514350" indent="-514350">
              <a:buFont typeface="+mj-lt"/>
              <a:buAutoNum type="alphaUcPeriod"/>
            </a:pPr>
            <a:r>
              <a:rPr lang="en-GB" dirty="0"/>
              <a:t>Diffuse malignant appearing microcalcifications</a:t>
            </a:r>
          </a:p>
          <a:p>
            <a:endParaRPr lang="en-US" dirty="0"/>
          </a:p>
        </p:txBody>
      </p:sp>
    </p:spTree>
    <p:extLst>
      <p:ext uri="{BB962C8B-B14F-4D97-AF65-F5344CB8AC3E}">
        <p14:creationId xmlns:p14="http://schemas.microsoft.com/office/powerpoint/2010/main" val="66277899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1734</TotalTime>
  <Words>2105</Words>
  <Application>Microsoft Office PowerPoint</Application>
  <PresentationFormat>Widescreen</PresentationFormat>
  <Paragraphs>279</Paragraphs>
  <Slides>24</Slides>
  <Notes>12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24</vt:i4>
      </vt:variant>
    </vt:vector>
  </HeadingPairs>
  <TitlesOfParts>
    <vt:vector size="30" baseType="lpstr">
      <vt:lpstr>Arial</vt:lpstr>
      <vt:lpstr>Calibri</vt:lpstr>
      <vt:lpstr>Calibri Light</vt:lpstr>
      <vt:lpstr>Times New Roman</vt:lpstr>
      <vt:lpstr>Wingdings</vt:lpstr>
      <vt:lpstr>Office Theme</vt:lpstr>
      <vt:lpstr>Breast Cancer</vt:lpstr>
      <vt:lpstr>Introduction </vt:lpstr>
      <vt:lpstr>Patient History </vt:lpstr>
      <vt:lpstr>History of presenting symptom </vt:lpstr>
      <vt:lpstr>Physical examination </vt:lpstr>
      <vt:lpstr>Physical examination </vt:lpstr>
      <vt:lpstr>Clinical evaluation </vt:lpstr>
      <vt:lpstr>Imaging </vt:lpstr>
      <vt:lpstr>Core Biopsy </vt:lpstr>
      <vt:lpstr>Core biopsy/excisional result indicate malignancy </vt:lpstr>
      <vt:lpstr>Molecular types </vt:lpstr>
      <vt:lpstr>Axillary staging </vt:lpstr>
      <vt:lpstr>Stage 0</vt:lpstr>
      <vt:lpstr>Stage I/II</vt:lpstr>
      <vt:lpstr>Stage III-Locally advanced </vt:lpstr>
      <vt:lpstr>Stage IV</vt:lpstr>
      <vt:lpstr>Question 1 </vt:lpstr>
      <vt:lpstr>Question 2 </vt:lpstr>
      <vt:lpstr>Question 3 </vt:lpstr>
      <vt:lpstr>Question 1</vt:lpstr>
      <vt:lpstr>Question 2</vt:lpstr>
      <vt:lpstr>Question 3</vt:lpstr>
      <vt:lpstr>Question 4</vt:lpstr>
      <vt:lpstr>Question 5</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Breast Cancer</dc:title>
  <dc:creator>Daniel Ojuka</dc:creator>
  <cp:lastModifiedBy>Shabir</cp:lastModifiedBy>
  <cp:revision>31</cp:revision>
  <dcterms:created xsi:type="dcterms:W3CDTF">2019-03-30T19:38:13Z</dcterms:created>
  <dcterms:modified xsi:type="dcterms:W3CDTF">2021-04-03T12:23:57Z</dcterms:modified>
</cp:coreProperties>
</file>