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94" r:id="rId3"/>
    <p:sldId id="257" r:id="rId4"/>
    <p:sldId id="258" r:id="rId5"/>
    <p:sldId id="281" r:id="rId6"/>
    <p:sldId id="259" r:id="rId7"/>
    <p:sldId id="260" r:id="rId8"/>
    <p:sldId id="261" r:id="rId9"/>
    <p:sldId id="282" r:id="rId10"/>
    <p:sldId id="262" r:id="rId11"/>
    <p:sldId id="263" r:id="rId12"/>
    <p:sldId id="288" r:id="rId13"/>
    <p:sldId id="289" r:id="rId14"/>
    <p:sldId id="276" r:id="rId15"/>
    <p:sldId id="264" r:id="rId16"/>
    <p:sldId id="266" r:id="rId17"/>
    <p:sldId id="267" r:id="rId18"/>
    <p:sldId id="268" r:id="rId19"/>
    <p:sldId id="269" r:id="rId20"/>
    <p:sldId id="270" r:id="rId21"/>
    <p:sldId id="265" r:id="rId22"/>
    <p:sldId id="272" r:id="rId23"/>
    <p:sldId id="273" r:id="rId24"/>
    <p:sldId id="274" r:id="rId25"/>
    <p:sldId id="275" r:id="rId26"/>
    <p:sldId id="290" r:id="rId27"/>
    <p:sldId id="291" r:id="rId28"/>
    <p:sldId id="292" r:id="rId29"/>
    <p:sldId id="293" r:id="rId30"/>
    <p:sldId id="277" r:id="rId31"/>
    <p:sldId id="278" r:id="rId32"/>
    <p:sldId id="28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93357" autoAdjust="0"/>
  </p:normalViewPr>
  <p:slideViewPr>
    <p:cSldViewPr snapToGrid="0">
      <p:cViewPr varScale="1">
        <p:scale>
          <a:sx n="69" d="100"/>
          <a:sy n="69" d="100"/>
        </p:scale>
        <p:origin x="618"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334DFC-99D3-4E66-8A21-BE5C5C4C1D7F}" type="datetimeFigureOut">
              <a:rPr lang="x-none" smtClean="0"/>
              <a:t>05-Apr-21</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E7147C-9069-420B-A420-F4F83AB4AF94}" type="slidenum">
              <a:rPr lang="x-none" smtClean="0"/>
              <a:t>‹#›</a:t>
            </a:fld>
            <a:endParaRPr lang="x-none"/>
          </a:p>
        </p:txBody>
      </p:sp>
    </p:spTree>
    <p:extLst>
      <p:ext uri="{BB962C8B-B14F-4D97-AF65-F5344CB8AC3E}">
        <p14:creationId xmlns:p14="http://schemas.microsoft.com/office/powerpoint/2010/main" val="1728702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17E7147C-9069-420B-A420-F4F83AB4AF94}" type="slidenum">
              <a:rPr lang="x-none" smtClean="0"/>
              <a:t>1</a:t>
            </a:fld>
            <a:endParaRPr lang="x-none"/>
          </a:p>
        </p:txBody>
      </p:sp>
    </p:spTree>
    <p:extLst>
      <p:ext uri="{BB962C8B-B14F-4D97-AF65-F5344CB8AC3E}">
        <p14:creationId xmlns:p14="http://schemas.microsoft.com/office/powerpoint/2010/main" val="3889465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9176D4B-47F2-44CD-B755-AEB6988791C1}" type="datetimeFigureOut">
              <a:rPr lang="en-US" smtClean="0"/>
              <a:pPr/>
              <a:t>05-Apr-21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391799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176D4B-47F2-44CD-B755-AEB6988791C1}" type="datetimeFigureOut">
              <a:rPr lang="en-US" smtClean="0"/>
              <a:pPr/>
              <a:t>05-Apr-21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128085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176D4B-47F2-44CD-B755-AEB6988791C1}" type="datetimeFigureOut">
              <a:rPr lang="en-US" smtClean="0"/>
              <a:pPr/>
              <a:t>05-Apr-21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3222518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176D4B-47F2-44CD-B755-AEB6988791C1}" type="datetimeFigureOut">
              <a:rPr lang="en-US" smtClean="0"/>
              <a:pPr/>
              <a:t>05-Apr-21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236125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9176D4B-47F2-44CD-B755-AEB6988791C1}" type="datetimeFigureOut">
              <a:rPr lang="en-US" smtClean="0"/>
              <a:pPr/>
              <a:t>05-Apr-21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300247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9176D4B-47F2-44CD-B755-AEB6988791C1}" type="datetimeFigureOut">
              <a:rPr lang="en-US" smtClean="0"/>
              <a:pPr/>
              <a:t>05-Apr-21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2095815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176D4B-47F2-44CD-B755-AEB6988791C1}" type="datetimeFigureOut">
              <a:rPr lang="en-US" smtClean="0"/>
              <a:pPr/>
              <a:t>05-Apr-21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2653850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176D4B-47F2-44CD-B755-AEB6988791C1}" type="datetimeFigureOut">
              <a:rPr lang="en-US" smtClean="0"/>
              <a:pPr/>
              <a:t>05-Apr-21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346416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176D4B-47F2-44CD-B755-AEB6988791C1}" type="datetimeFigureOut">
              <a:rPr lang="en-US" smtClean="0"/>
              <a:pPr/>
              <a:t>05-Apr-21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198251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176D4B-47F2-44CD-B755-AEB6988791C1}" type="datetimeFigureOut">
              <a:rPr lang="en-US" smtClean="0"/>
              <a:pPr/>
              <a:t>05-Apr-21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657281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176D4B-47F2-44CD-B755-AEB6988791C1}" type="datetimeFigureOut">
              <a:rPr lang="en-US" smtClean="0"/>
              <a:pPr/>
              <a:t>05-Apr-21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427268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176D4B-47F2-44CD-B755-AEB6988791C1}" type="datetimeFigureOut">
              <a:rPr lang="en-US" smtClean="0"/>
              <a:pPr/>
              <a:t>05-Apr-21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137710-7BB4-458A-AA14-51FD033937B3}" type="slidenum">
              <a:rPr lang="en-US" smtClean="0"/>
              <a:pPr/>
              <a:t>‹#›</a:t>
            </a:fld>
            <a:endParaRPr lang="en-US" dirty="0"/>
          </a:p>
        </p:txBody>
      </p:sp>
    </p:spTree>
    <p:extLst>
      <p:ext uri="{BB962C8B-B14F-4D97-AF65-F5344CB8AC3E}">
        <p14:creationId xmlns:p14="http://schemas.microsoft.com/office/powerpoint/2010/main" val="3011503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222222"/>
                </a:solidFill>
                <a:latin typeface="Arial" panose="020B0604020202020204" pitchFamily="34" charset="0"/>
              </a:rPr>
              <a:t>G</a:t>
            </a:r>
            <a:r>
              <a:rPr lang="en-US" b="1" i="0" dirty="0">
                <a:solidFill>
                  <a:srgbClr val="222222"/>
                </a:solidFill>
                <a:effectLst/>
                <a:latin typeface="Arial" panose="020B0604020202020204" pitchFamily="34" charset="0"/>
              </a:rPr>
              <a:t>astric cancer</a:t>
            </a:r>
            <a:endParaRPr lang="en-US" dirty="0"/>
          </a:p>
        </p:txBody>
      </p:sp>
      <p:sp>
        <p:nvSpPr>
          <p:cNvPr id="4" name="Content Placeholder 3">
            <a:extLst>
              <a:ext uri="{FF2B5EF4-FFF2-40B4-BE49-F238E27FC236}">
                <a16:creationId xmlns:a16="http://schemas.microsoft.com/office/drawing/2014/main" xmlns="" id="{D21783FB-20A9-4FAD-BF51-BC09FE9AC036}"/>
              </a:ext>
            </a:extLst>
          </p:cNvPr>
          <p:cNvSpPr>
            <a:spLocks noGrp="1"/>
          </p:cNvSpPr>
          <p:nvPr>
            <p:ph idx="1"/>
          </p:nvPr>
        </p:nvSpPr>
        <p:spPr/>
        <p:txBody>
          <a:bodyPr/>
          <a:lstStyle/>
          <a:p>
            <a:endParaRPr lang="en-US" dirty="0"/>
          </a:p>
          <a:p>
            <a:endParaRPr lang="en-US" dirty="0"/>
          </a:p>
          <a:p>
            <a:endParaRPr lang="en-US" dirty="0"/>
          </a:p>
          <a:p>
            <a:pPr marL="0" indent="0">
              <a:buNone/>
            </a:pPr>
            <a:r>
              <a:rPr lang="en-US" dirty="0"/>
              <a:t>    J  W Githaiga</a:t>
            </a:r>
          </a:p>
          <a:p>
            <a:pPr marL="0" indent="0">
              <a:buNone/>
            </a:pPr>
            <a:endParaRPr lang="en-US" dirty="0"/>
          </a:p>
          <a:p>
            <a:pPr marL="0" indent="0">
              <a:buNone/>
            </a:pPr>
            <a:r>
              <a:rPr lang="en-US" dirty="0"/>
              <a:t>     UON  Department of Surgery</a:t>
            </a:r>
            <a:endParaRPr lang="x-none" dirty="0"/>
          </a:p>
        </p:txBody>
      </p:sp>
    </p:spTree>
    <p:extLst>
      <p:ext uri="{BB962C8B-B14F-4D97-AF65-F5344CB8AC3E}">
        <p14:creationId xmlns:p14="http://schemas.microsoft.com/office/powerpoint/2010/main" val="3102581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7CD7439-E0B1-421B-A388-DB5B0D4A0574}"/>
              </a:ext>
            </a:extLst>
          </p:cNvPr>
          <p:cNvPicPr>
            <a:picLocks noChangeAspect="1"/>
          </p:cNvPicPr>
          <p:nvPr/>
        </p:nvPicPr>
        <p:blipFill>
          <a:blip r:embed="rId2"/>
          <a:stretch>
            <a:fillRect/>
          </a:stretch>
        </p:blipFill>
        <p:spPr>
          <a:xfrm>
            <a:off x="429755" y="365125"/>
            <a:ext cx="10515600" cy="6127750"/>
          </a:xfrm>
          <a:prstGeom prst="rect">
            <a:avLst/>
          </a:prstGeom>
        </p:spPr>
      </p:pic>
    </p:spTree>
    <p:extLst>
      <p:ext uri="{BB962C8B-B14F-4D97-AF65-F5344CB8AC3E}">
        <p14:creationId xmlns:p14="http://schemas.microsoft.com/office/powerpoint/2010/main" val="1794171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56290"/>
            <a:ext cx="10515600" cy="5120673"/>
          </a:xfrm>
        </p:spPr>
        <p:txBody>
          <a:bodyPr>
            <a:normAutofit lnSpcReduction="10000"/>
          </a:bodyPr>
          <a:lstStyle/>
          <a:p>
            <a:r>
              <a:rPr lang="en-US" dirty="0"/>
              <a:t>Globally, stomach cancer is the fifth leading cause of cancer and the third leading cause of death from cancer, making up 7% of cases and 9% of deaths. </a:t>
            </a:r>
          </a:p>
          <a:p>
            <a:r>
              <a:rPr lang="en-US" dirty="0"/>
              <a:t>Outcomes are often poor with a less than 10% five-year survival rate globally. This is largely because most people with the condition present with advanced disease. In the United States, five-year survival is 28%, while in South Korea it is over 65%, partly due to screening efforts.</a:t>
            </a:r>
            <a:endParaRPr lang="en-US" baseline="30000" dirty="0"/>
          </a:p>
          <a:p>
            <a:r>
              <a:rPr lang="en-US" dirty="0" smtClean="0"/>
              <a:t>In </a:t>
            </a:r>
            <a:r>
              <a:rPr lang="en-US" dirty="0"/>
              <a:t>2012, it newly occurred in 950,000 people and caused 723,000 deaths. Before the 1930s, in much of the world, including most Western developed countries, it was the most common cause of death from cancer.</a:t>
            </a:r>
            <a:r>
              <a:rPr lang="en-US" baseline="30000" dirty="0"/>
              <a:t> </a:t>
            </a:r>
            <a:r>
              <a:rPr lang="en-US" dirty="0"/>
              <a:t>Rates of death have been decreasing in many areas of the world since then. </a:t>
            </a:r>
          </a:p>
        </p:txBody>
      </p:sp>
      <p:sp>
        <p:nvSpPr>
          <p:cNvPr id="4" name="Rectangle 3"/>
          <p:cNvSpPr/>
          <p:nvPr/>
        </p:nvSpPr>
        <p:spPr>
          <a:xfrm flipV="1">
            <a:off x="1428092" y="6589985"/>
            <a:ext cx="10206859" cy="45719"/>
          </a:xfrm>
          <a:prstGeom prst="rect">
            <a:avLst/>
          </a:prstGeom>
        </p:spPr>
        <p:txBody>
          <a:bodyPr wrap="square">
            <a:spAutoFit/>
          </a:bodyPr>
          <a:lstStyle/>
          <a:p>
            <a:endParaRPr lang="en-US" dirty="0"/>
          </a:p>
        </p:txBody>
      </p:sp>
    </p:spTree>
    <p:extLst>
      <p:ext uri="{BB962C8B-B14F-4D97-AF65-F5344CB8AC3E}">
        <p14:creationId xmlns:p14="http://schemas.microsoft.com/office/powerpoint/2010/main" val="2412011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222222"/>
                </a:solidFill>
                <a:latin typeface="Arial" panose="020B0604020202020204" pitchFamily="34" charset="0"/>
              </a:rPr>
              <a:t>Signs and S</a:t>
            </a:r>
            <a:r>
              <a:rPr lang="en-US" b="0" i="0" dirty="0">
                <a:solidFill>
                  <a:srgbClr val="222222"/>
                </a:solidFill>
                <a:effectLst/>
                <a:latin typeface="Arial" panose="020B0604020202020204" pitchFamily="34" charset="0"/>
              </a:rPr>
              <a:t>ymptoms</a:t>
            </a:r>
            <a:endParaRPr lang="en-US" dirty="0"/>
          </a:p>
        </p:txBody>
      </p:sp>
      <p:sp>
        <p:nvSpPr>
          <p:cNvPr id="3" name="Content Placeholder 2"/>
          <p:cNvSpPr>
            <a:spLocks noGrp="1"/>
          </p:cNvSpPr>
          <p:nvPr>
            <p:ph idx="1"/>
          </p:nvPr>
        </p:nvSpPr>
        <p:spPr/>
        <p:txBody>
          <a:bodyPr>
            <a:normAutofit/>
          </a:bodyPr>
          <a:lstStyle/>
          <a:p>
            <a:pPr marL="0" indent="0">
              <a:buNone/>
            </a:pPr>
            <a:r>
              <a:rPr lang="en-US" dirty="0"/>
              <a:t>May be symptomatic or cause nonspecific symptoms) in early stages.</a:t>
            </a:r>
          </a:p>
          <a:p>
            <a:r>
              <a:rPr lang="en-US" b="0" i="0" u="none" strike="noStrike" dirty="0" smtClean="0">
                <a:effectLst/>
              </a:rPr>
              <a:t>Heartburn</a:t>
            </a:r>
            <a:endParaRPr lang="en-US" dirty="0"/>
          </a:p>
          <a:p>
            <a:r>
              <a:rPr lang="en-US" dirty="0" smtClean="0"/>
              <a:t>U</a:t>
            </a:r>
            <a:r>
              <a:rPr lang="en-US" b="0" i="0" dirty="0" smtClean="0">
                <a:effectLst/>
              </a:rPr>
              <a:t>pper </a:t>
            </a:r>
            <a:r>
              <a:rPr lang="en-US" b="0" i="0" dirty="0">
                <a:effectLst/>
              </a:rPr>
              <a:t>abdominal pain</a:t>
            </a:r>
          </a:p>
          <a:p>
            <a:r>
              <a:rPr lang="en-US" dirty="0" smtClean="0"/>
              <a:t>N</a:t>
            </a:r>
            <a:r>
              <a:rPr lang="en-US" b="0" i="0" u="none" strike="noStrike" dirty="0" smtClean="0">
                <a:effectLst/>
              </a:rPr>
              <a:t>ausea</a:t>
            </a:r>
            <a:r>
              <a:rPr lang="en-US" b="0" i="0" dirty="0">
                <a:effectLst/>
              </a:rPr>
              <a:t> and </a:t>
            </a:r>
            <a:r>
              <a:rPr lang="en-US" b="0" i="0" u="none" strike="noStrike" dirty="0">
                <a:effectLst/>
              </a:rPr>
              <a:t>loss of </a:t>
            </a:r>
            <a:r>
              <a:rPr lang="en-US" b="0" i="0" u="none" strike="noStrike" dirty="0" smtClean="0">
                <a:effectLst/>
              </a:rPr>
              <a:t>appetite</a:t>
            </a:r>
            <a:endParaRPr lang="en-US" b="0" i="0" dirty="0">
              <a:effectLst/>
            </a:endParaRPr>
          </a:p>
          <a:p>
            <a:r>
              <a:rPr lang="en-US" dirty="0"/>
              <a:t>W</a:t>
            </a:r>
            <a:r>
              <a:rPr lang="en-US" b="0" i="0" u="none" strike="noStrike" dirty="0" smtClean="0">
                <a:effectLst/>
              </a:rPr>
              <a:t>eight </a:t>
            </a:r>
            <a:r>
              <a:rPr lang="en-US" b="0" i="0" u="none" strike="noStrike" dirty="0">
                <a:effectLst/>
              </a:rPr>
              <a:t>loss</a:t>
            </a:r>
            <a:r>
              <a:rPr lang="en-US" b="0" i="0" dirty="0">
                <a:effectLst/>
              </a:rPr>
              <a:t> </a:t>
            </a:r>
          </a:p>
          <a:p>
            <a:r>
              <a:rPr lang="en-US" dirty="0"/>
              <a:t>J</a:t>
            </a:r>
            <a:r>
              <a:rPr lang="en-US" dirty="0" smtClean="0"/>
              <a:t>aundice</a:t>
            </a:r>
            <a:r>
              <a:rPr lang="en-US" b="0" i="0" dirty="0">
                <a:effectLst/>
              </a:rPr>
              <a:t> </a:t>
            </a:r>
          </a:p>
          <a:p>
            <a:endParaRPr lang="en-US" dirty="0"/>
          </a:p>
        </p:txBody>
      </p:sp>
    </p:spTree>
    <p:extLst>
      <p:ext uri="{BB962C8B-B14F-4D97-AF65-F5344CB8AC3E}">
        <p14:creationId xmlns:p14="http://schemas.microsoft.com/office/powerpoint/2010/main" val="40881276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5931"/>
            <a:ext cx="10515600" cy="5231032"/>
          </a:xfrm>
        </p:spPr>
        <p:txBody>
          <a:bodyPr/>
          <a:lstStyle/>
          <a:p>
            <a:r>
              <a:rPr lang="en-US" dirty="0" smtClean="0"/>
              <a:t>V</a:t>
            </a:r>
            <a:r>
              <a:rPr lang="en-US" dirty="0" smtClean="0"/>
              <a:t>omiting.</a:t>
            </a:r>
            <a:r>
              <a:rPr lang="en-US" dirty="0"/>
              <a:t> </a:t>
            </a:r>
          </a:p>
          <a:p>
            <a:r>
              <a:rPr lang="en-US" dirty="0"/>
              <a:t>D</a:t>
            </a:r>
            <a:r>
              <a:rPr lang="en-US" dirty="0" smtClean="0"/>
              <a:t>ifficulty swallowing.</a:t>
            </a:r>
            <a:endParaRPr lang="en-US" dirty="0"/>
          </a:p>
          <a:p>
            <a:r>
              <a:rPr lang="en-US" dirty="0" smtClean="0"/>
              <a:t>Altered </a:t>
            </a:r>
            <a:r>
              <a:rPr lang="en-US" dirty="0" smtClean="0"/>
              <a:t>blood </a:t>
            </a:r>
            <a:r>
              <a:rPr lang="en-US" dirty="0"/>
              <a:t>in the stool.</a:t>
            </a:r>
            <a:endParaRPr lang="en-US" baseline="30000" dirty="0"/>
          </a:p>
          <a:p>
            <a:r>
              <a:rPr lang="en-US" dirty="0"/>
              <a:t>Metastases in liver, lungs, bones, lining of </a:t>
            </a:r>
            <a:r>
              <a:rPr lang="en-US" dirty="0" smtClean="0"/>
              <a:t>the abdomen</a:t>
            </a:r>
            <a:r>
              <a:rPr lang="en-US" dirty="0"/>
              <a:t> and lymph nodes. </a:t>
            </a:r>
          </a:p>
          <a:p>
            <a:r>
              <a:rPr lang="en-US" dirty="0"/>
              <a:t>P</a:t>
            </a:r>
            <a:r>
              <a:rPr lang="en-US" dirty="0" smtClean="0"/>
              <a:t>eritoneal </a:t>
            </a:r>
            <a:r>
              <a:rPr lang="en-US" dirty="0"/>
              <a:t>metastatic spread may be evident as a palpable ovary on pelvic examination (Krukenberg tumor) or metastasis to the pouch of Douglas on rectal examination </a:t>
            </a:r>
            <a:r>
              <a:rPr lang="en-US" dirty="0" smtClean="0"/>
              <a:t>(Blummer's </a:t>
            </a:r>
            <a:r>
              <a:rPr lang="en-US" dirty="0"/>
              <a:t>shelf sign).</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9178"/>
          </a:xfrm>
        </p:spPr>
        <p:txBody>
          <a:bodyPr/>
          <a:lstStyle/>
          <a:p>
            <a:r>
              <a:rPr lang="en-US" dirty="0"/>
              <a:t>Aetiology</a:t>
            </a:r>
          </a:p>
        </p:txBody>
      </p:sp>
      <p:sp>
        <p:nvSpPr>
          <p:cNvPr id="3" name="Content Placeholder 2"/>
          <p:cNvSpPr>
            <a:spLocks noGrp="1"/>
          </p:cNvSpPr>
          <p:nvPr>
            <p:ph idx="1"/>
          </p:nvPr>
        </p:nvSpPr>
        <p:spPr>
          <a:xfrm>
            <a:off x="838200" y="1513490"/>
            <a:ext cx="10515600" cy="4663473"/>
          </a:xfrm>
        </p:spPr>
        <p:txBody>
          <a:bodyPr>
            <a:normAutofit fontScale="85000" lnSpcReduction="20000"/>
          </a:bodyPr>
          <a:lstStyle/>
          <a:p>
            <a:r>
              <a:rPr lang="en-US" i="1" dirty="0"/>
              <a:t>Helicobacter pylori</a:t>
            </a:r>
            <a:r>
              <a:rPr lang="en-US" dirty="0"/>
              <a:t> infection is a risk factor in 60 - 85% of gastric cancer , but only 2 % of people with H pylori infection develop </a:t>
            </a:r>
            <a:r>
              <a:rPr lang="en-US" dirty="0" smtClean="0"/>
              <a:t>cancer.</a:t>
            </a:r>
            <a:endParaRPr lang="en-US" baseline="30000" dirty="0"/>
          </a:p>
          <a:p>
            <a:r>
              <a:rPr lang="en-US" dirty="0"/>
              <a:t>Smoking increases the risk of developing gastric cancer significantly, from 40% increased risk for current smokers to 82% increase for heavy smokers. Gastric cancers due to smoking mostly occur in the upper part of the stomach near the esophagus. </a:t>
            </a:r>
          </a:p>
          <a:p>
            <a:r>
              <a:rPr lang="en-US" dirty="0"/>
              <a:t>Alcohol consumption.</a:t>
            </a:r>
          </a:p>
          <a:p>
            <a:r>
              <a:rPr lang="en-US" dirty="0"/>
              <a:t>Diet; consumption of smoked </a:t>
            </a:r>
            <a:r>
              <a:rPr lang="en-US" dirty="0" smtClean="0"/>
              <a:t>foods, </a:t>
            </a:r>
            <a:r>
              <a:rPr lang="en-US" dirty="0"/>
              <a:t>processed </a:t>
            </a:r>
            <a:r>
              <a:rPr lang="en-US" dirty="0" smtClean="0"/>
              <a:t>meats, salted </a:t>
            </a:r>
            <a:r>
              <a:rPr lang="en-US" dirty="0"/>
              <a:t>foods and pickled vegetables. </a:t>
            </a:r>
            <a:r>
              <a:rPr lang="en-US" dirty="0" smtClean="0"/>
              <a:t>Nitrates </a:t>
            </a:r>
            <a:r>
              <a:rPr lang="en-US" dirty="0"/>
              <a:t>and nitrites in cured/ baked meats can be converted by certain bacteria, including </a:t>
            </a:r>
            <a:r>
              <a:rPr lang="en-US" i="1" dirty="0"/>
              <a:t>H. pylori</a:t>
            </a:r>
            <a:r>
              <a:rPr lang="en-US" dirty="0"/>
              <a:t>, into nitrosamines which are </a:t>
            </a:r>
            <a:r>
              <a:rPr lang="en-US" dirty="0" smtClean="0"/>
              <a:t>carcinogenic. </a:t>
            </a:r>
            <a:r>
              <a:rPr lang="en-US" dirty="0"/>
              <a:t>Fresh fruits and vegetables protective due to high levels of </a:t>
            </a:r>
            <a:r>
              <a:rPr lang="en-US" dirty="0" smtClean="0"/>
              <a:t>antioxidants.</a:t>
            </a:r>
            <a:endParaRPr lang="en-US" dirty="0"/>
          </a:p>
          <a:p>
            <a:r>
              <a:rPr lang="en-US" dirty="0"/>
              <a:t>Obesity associated with </a:t>
            </a:r>
            <a:r>
              <a:rPr lang="en-US" dirty="0" smtClean="0"/>
              <a:t>GERD.</a:t>
            </a:r>
            <a:r>
              <a:rPr lang="en-US" dirty="0"/>
              <a:t> </a:t>
            </a:r>
          </a:p>
          <a:p>
            <a:r>
              <a:rPr lang="en-US" dirty="0"/>
              <a:t>About 10% of cases run in families, and between 1% - 3% of cases are due to inherited  genetic syndromes  such as hereditary diffuse gastric </a:t>
            </a:r>
            <a:r>
              <a:rPr lang="en-US" dirty="0" smtClean="0"/>
              <a:t>cancer associated </a:t>
            </a:r>
            <a:r>
              <a:rPr lang="en-US" dirty="0"/>
              <a:t>with defect in CDH1 GENE that codes for E-Cadeherin.</a:t>
            </a:r>
          </a:p>
        </p:txBody>
      </p:sp>
    </p:spTree>
    <p:extLst>
      <p:ext uri="{BB962C8B-B14F-4D97-AF65-F5344CB8AC3E}">
        <p14:creationId xmlns:p14="http://schemas.microsoft.com/office/powerpoint/2010/main" val="186315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55834"/>
            <a:ext cx="10515600" cy="4821129"/>
          </a:xfrm>
        </p:spPr>
        <p:txBody>
          <a:bodyPr/>
          <a:lstStyle/>
          <a:p>
            <a:r>
              <a:rPr lang="en-US" dirty="0"/>
              <a:t>Diabetes.</a:t>
            </a:r>
          </a:p>
          <a:p>
            <a:r>
              <a:rPr lang="en-US" dirty="0" smtClean="0"/>
              <a:t>Pernicious </a:t>
            </a:r>
            <a:r>
              <a:rPr lang="en-US" dirty="0"/>
              <a:t>anemia.</a:t>
            </a:r>
          </a:p>
          <a:p>
            <a:r>
              <a:rPr lang="en-US" dirty="0" smtClean="0"/>
              <a:t>Chronic </a:t>
            </a:r>
            <a:r>
              <a:rPr lang="en-US" dirty="0"/>
              <a:t>atrophic gastritis.</a:t>
            </a:r>
          </a:p>
          <a:p>
            <a:r>
              <a:rPr lang="en-US" u="sng" dirty="0" smtClean="0"/>
              <a:t>Menetrier's </a:t>
            </a:r>
            <a:r>
              <a:rPr lang="en-US" u="sng" dirty="0"/>
              <a:t>disease</a:t>
            </a:r>
            <a:r>
              <a:rPr lang="en-US" dirty="0"/>
              <a:t> (hyperplastic, hypersecretory gastropathy).</a:t>
            </a:r>
          </a:p>
          <a:p>
            <a:r>
              <a:rPr lang="en-US" dirty="0"/>
              <a:t>Intestinal metaplasia.</a:t>
            </a:r>
          </a:p>
        </p:txBody>
      </p:sp>
    </p:spTree>
    <p:extLst>
      <p:ext uri="{BB962C8B-B14F-4D97-AF65-F5344CB8AC3E}">
        <p14:creationId xmlns:p14="http://schemas.microsoft.com/office/powerpoint/2010/main" val="28818739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01068"/>
          </a:xfrm>
        </p:spPr>
        <p:txBody>
          <a:bodyPr/>
          <a:lstStyle/>
          <a:p>
            <a:r>
              <a:rPr lang="en-US" dirty="0" smtClean="0"/>
              <a:t>Diagnosis</a:t>
            </a:r>
            <a:endParaRPr lang="en-US" dirty="0"/>
          </a:p>
        </p:txBody>
      </p:sp>
      <p:sp>
        <p:nvSpPr>
          <p:cNvPr id="3" name="Content Placeholder 2"/>
          <p:cNvSpPr>
            <a:spLocks noGrp="1"/>
          </p:cNvSpPr>
          <p:nvPr>
            <p:ph idx="1"/>
          </p:nvPr>
        </p:nvSpPr>
        <p:spPr>
          <a:xfrm>
            <a:off x="838200" y="1690688"/>
            <a:ext cx="10515600" cy="4486275"/>
          </a:xfrm>
        </p:spPr>
        <p:txBody>
          <a:bodyPr/>
          <a:lstStyle/>
          <a:p>
            <a:r>
              <a:rPr lang="en-US" dirty="0"/>
              <a:t>Laboratory work </a:t>
            </a:r>
            <a:r>
              <a:rPr lang="en-US" dirty="0" smtClean="0"/>
              <a:t>up: </a:t>
            </a:r>
            <a:r>
              <a:rPr lang="en-US" dirty="0"/>
              <a:t>FBC- Anaemia-iron deficiency/macrocytic </a:t>
            </a:r>
            <a:r>
              <a:rPr lang="en-US" dirty="0" smtClean="0"/>
              <a:t>anemia; UE/C- </a:t>
            </a:r>
            <a:r>
              <a:rPr lang="en-US" dirty="0"/>
              <a:t>electrolyte imbalances.</a:t>
            </a:r>
          </a:p>
          <a:p>
            <a:r>
              <a:rPr lang="en-US" dirty="0"/>
              <a:t>Endoscopy and Biopsy.</a:t>
            </a:r>
          </a:p>
          <a:p>
            <a:r>
              <a:rPr lang="en-US" dirty="0"/>
              <a:t>Barium meal.</a:t>
            </a:r>
          </a:p>
          <a:p>
            <a:r>
              <a:rPr lang="en-US" dirty="0"/>
              <a:t>CT Scan Abdomen- T,N,M Staging</a:t>
            </a:r>
          </a:p>
          <a:p>
            <a:r>
              <a:rPr lang="en-US" dirty="0"/>
              <a:t>Endoscopic Ultrasonography- T,N,M Staging.</a:t>
            </a:r>
          </a:p>
          <a:p>
            <a:r>
              <a:rPr lang="en-US" dirty="0"/>
              <a:t>Diagnostic/staging </a:t>
            </a:r>
            <a:r>
              <a:rPr lang="en-US" dirty="0" smtClean="0"/>
              <a:t>laparoscopy</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13490"/>
            <a:ext cx="10515600" cy="4663473"/>
          </a:xfrm>
        </p:spPr>
        <p:txBody>
          <a:bodyPr/>
          <a:lstStyle/>
          <a:p>
            <a:r>
              <a:rPr lang="en-US" dirty="0"/>
              <a:t>Magnetic Resonance Imaging (MRI) has been known to be almost comparable to CT scan for staging of AGC and useful to confirm a liver metastasis in equivocal </a:t>
            </a:r>
            <a:r>
              <a:rPr lang="en-US" dirty="0" smtClean="0"/>
              <a:t>cases. </a:t>
            </a:r>
            <a:endParaRPr lang="en-US" dirty="0"/>
          </a:p>
          <a:p>
            <a:r>
              <a:rPr lang="en-US" dirty="0"/>
              <a:t>However, currently, MRI is limitedly used when the patients have an allergy to iodine contrast or renal failure due to motion induced artifacts, longer scanning times and a higher cost than CT scan.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Pathology</a:t>
            </a:r>
          </a:p>
        </p:txBody>
      </p:sp>
      <p:sp>
        <p:nvSpPr>
          <p:cNvPr id="3" name="Content Placeholder 2"/>
          <p:cNvSpPr>
            <a:spLocks noGrp="1"/>
          </p:cNvSpPr>
          <p:nvPr>
            <p:ph idx="1"/>
          </p:nvPr>
        </p:nvSpPr>
        <p:spPr/>
        <p:txBody>
          <a:bodyPr>
            <a:normAutofit/>
          </a:bodyPr>
          <a:lstStyle/>
          <a:p>
            <a:r>
              <a:rPr lang="en-US" i="1" dirty="0"/>
              <a:t>Gastric adenocarcinoma</a:t>
            </a:r>
            <a:r>
              <a:rPr lang="en-US" dirty="0"/>
              <a:t> accounts for 90</a:t>
            </a:r>
            <a:r>
              <a:rPr lang="en-US" dirty="0" smtClean="0"/>
              <a:t>% </a:t>
            </a:r>
            <a:r>
              <a:rPr lang="en-US" dirty="0"/>
              <a:t>of gastric tumours. This are epithelial tumours, originating from glandular epithelium of the gastric mucosa. Adenocarcinomas tend to invade the gastric wall, infiltrating the muscularis mucosae, the submucosa and then the muscularis propria.</a:t>
            </a:r>
          </a:p>
          <a:p>
            <a:r>
              <a:rPr lang="en-US" dirty="0"/>
              <a:t>Histologically,  two major types of gastric adenocarcinoma (Lauren classification): intestinal type or diffuse type.  </a:t>
            </a:r>
          </a:p>
          <a:p>
            <a:r>
              <a:rPr lang="en-US" dirty="0" smtClean="0"/>
              <a:t>Intestinal </a:t>
            </a:r>
            <a:r>
              <a:rPr lang="en-US" dirty="0"/>
              <a:t>type adenocarcinoma tumour cells form irregular tubular </a:t>
            </a:r>
            <a:r>
              <a:rPr lang="en-US" dirty="0" smtClean="0"/>
              <a:t>structures, with stratification, </a:t>
            </a:r>
            <a:r>
              <a:rPr lang="en-US" dirty="0"/>
              <a:t>multiple lumens, reduced stroma. Often</a:t>
            </a:r>
            <a:r>
              <a:rPr lang="en-US" dirty="0" smtClean="0"/>
              <a:t>, </a:t>
            </a:r>
            <a:r>
              <a:rPr lang="en-US" dirty="0"/>
              <a:t>associated with intestinal metaplasia in </a:t>
            </a:r>
            <a:r>
              <a:rPr lang="en-US" dirty="0" smtClean="0"/>
              <a:t>neighboring </a:t>
            </a:r>
            <a:r>
              <a:rPr lang="en-US" dirty="0"/>
              <a:t>mucosa.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13490"/>
            <a:ext cx="10515600" cy="4616177"/>
          </a:xfrm>
        </p:spPr>
        <p:txBody>
          <a:bodyPr>
            <a:normAutofit/>
          </a:bodyPr>
          <a:lstStyle/>
          <a:p>
            <a:r>
              <a:rPr lang="en-US" dirty="0"/>
              <a:t>Intestinal type adenocarcinoma usually arises in the older population with an increased incidence in men and is frequently associated with chronic atrophic gastritis, intestinal metaplasia and Helicobacter pylori infection in neighboring mucosa.</a:t>
            </a:r>
          </a:p>
          <a:p>
            <a:r>
              <a:rPr lang="en-US" dirty="0"/>
              <a:t>They constitute approximately 60% of gastric carcinoma in high-risk population and occur frequently in the antrum as exophytic bulky lesions.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7027" y="1399956"/>
            <a:ext cx="10515600" cy="4351338"/>
          </a:xfrm>
        </p:spPr>
        <p:txBody>
          <a:bodyPr>
            <a:normAutofit lnSpcReduction="10000"/>
          </a:bodyPr>
          <a:lstStyle/>
          <a:p>
            <a:r>
              <a:rPr lang="en-US" dirty="0"/>
              <a:t>The sequence of changes in the stomach has been proposed that Helicobacter pylori infection or autoimmune </a:t>
            </a:r>
            <a:r>
              <a:rPr lang="en-US" dirty="0" smtClean="0"/>
              <a:t>gastritis </a:t>
            </a:r>
            <a:r>
              <a:rPr lang="en-US" dirty="0">
                <a:sym typeface="Wingdings" pitchFamily="2" charset="2"/>
              </a:rPr>
              <a:t></a:t>
            </a:r>
            <a:r>
              <a:rPr lang="en-US" dirty="0"/>
              <a:t> atrophic gastritis with intestinal metaplasia, -</a:t>
            </a:r>
            <a:r>
              <a:rPr lang="en-US" dirty="0">
                <a:sym typeface="Wingdings" pitchFamily="2" charset="2"/>
              </a:rPr>
              <a:t></a:t>
            </a:r>
            <a:r>
              <a:rPr lang="en-US" dirty="0"/>
              <a:t>dysplasia (adenoma) -</a:t>
            </a:r>
            <a:r>
              <a:rPr lang="en-US" dirty="0">
                <a:sym typeface="Wingdings" pitchFamily="2" charset="2"/>
              </a:rPr>
              <a:t></a:t>
            </a:r>
            <a:r>
              <a:rPr lang="en-US" dirty="0"/>
              <a:t>adenocarcinoma.</a:t>
            </a:r>
          </a:p>
          <a:p>
            <a:r>
              <a:rPr lang="en-US" dirty="0"/>
              <a:t>Diffuse type adenocarcinoma frequently occurs in younger patients, men = women.</a:t>
            </a:r>
          </a:p>
          <a:p>
            <a:r>
              <a:rPr lang="en-US" dirty="0"/>
              <a:t>Diffuse type adenocarcinoma (mucinous, colloid, linitis plastica or leather-bottle stomach) formed of discohesive and mucus secreting cells, </a:t>
            </a:r>
            <a:r>
              <a:rPr lang="en-US" dirty="0" smtClean="0"/>
              <a:t>described </a:t>
            </a:r>
            <a:r>
              <a:rPr lang="en-US" dirty="0"/>
              <a:t>as </a:t>
            </a:r>
            <a:r>
              <a:rPr lang="en-US" i="1" dirty="0"/>
              <a:t>signet-ring cell</a:t>
            </a:r>
            <a:r>
              <a:rPr lang="en-US" dirty="0"/>
              <a:t>.</a:t>
            </a:r>
          </a:p>
          <a:p>
            <a:r>
              <a:rPr lang="en-US" dirty="0"/>
              <a:t>Other tumours </a:t>
            </a:r>
            <a:r>
              <a:rPr lang="en-US" dirty="0" smtClean="0"/>
              <a:t>include; Lymphomas </a:t>
            </a:r>
            <a:r>
              <a:rPr lang="en-US" dirty="0"/>
              <a:t>5% </a:t>
            </a:r>
            <a:r>
              <a:rPr lang="en-US" dirty="0" smtClean="0"/>
              <a:t>, Carcinoid</a:t>
            </a:r>
            <a:r>
              <a:rPr lang="en-US" dirty="0"/>
              <a:t> and Gastrointestinal stromal tumors.</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6182548"/>
              </p:ext>
            </p:extLst>
          </p:nvPr>
        </p:nvGraphicFramePr>
        <p:xfrm>
          <a:off x="520262" y="-157651"/>
          <a:ext cx="11477297" cy="7498080"/>
        </p:xfrm>
        <a:graphic>
          <a:graphicData uri="http://schemas.openxmlformats.org/drawingml/2006/table">
            <a:tbl>
              <a:tblPr firstRow="1" bandRow="1">
                <a:tableStyleId>{5C22544A-7EE6-4342-B048-85BDC9FD1C3A}</a:tableStyleId>
              </a:tblPr>
              <a:tblGrid>
                <a:gridCol w="2965107">
                  <a:extLst>
                    <a:ext uri="{9D8B030D-6E8A-4147-A177-3AD203B41FA5}">
                      <a16:colId xmlns:a16="http://schemas.microsoft.com/office/drawing/2014/main" xmlns="" val="20000"/>
                    </a:ext>
                  </a:extLst>
                </a:gridCol>
                <a:gridCol w="2974398">
                  <a:extLst>
                    <a:ext uri="{9D8B030D-6E8A-4147-A177-3AD203B41FA5}">
                      <a16:colId xmlns:a16="http://schemas.microsoft.com/office/drawing/2014/main" xmlns="" val="20001"/>
                    </a:ext>
                  </a:extLst>
                </a:gridCol>
                <a:gridCol w="2955815">
                  <a:extLst>
                    <a:ext uri="{9D8B030D-6E8A-4147-A177-3AD203B41FA5}">
                      <a16:colId xmlns:a16="http://schemas.microsoft.com/office/drawing/2014/main" xmlns="" val="20002"/>
                    </a:ext>
                  </a:extLst>
                </a:gridCol>
                <a:gridCol w="2581977">
                  <a:extLst>
                    <a:ext uri="{9D8B030D-6E8A-4147-A177-3AD203B41FA5}">
                      <a16:colId xmlns:a16="http://schemas.microsoft.com/office/drawing/2014/main" xmlns="" val="20003"/>
                    </a:ext>
                  </a:extLst>
                </a:gridCol>
              </a:tblGrid>
              <a:tr h="662148">
                <a:tc>
                  <a:txBody>
                    <a:bodyPr/>
                    <a:lstStyle/>
                    <a:p>
                      <a:pPr algn="ctr" fontAlgn="ctr"/>
                      <a:endParaRPr lang="en-US" dirty="0"/>
                    </a:p>
                  </a:txBody>
                  <a:tcPr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b="1" dirty="0" smtClean="0"/>
                        <a:t/>
                      </a:r>
                      <a:br>
                        <a:rPr lang="en-US" b="1" dirty="0" smtClean="0"/>
                      </a:br>
                      <a:r>
                        <a:rPr lang="en-US" b="1" dirty="0" smtClean="0"/>
                        <a:t>Intestinal adenocarcinoma</a:t>
                      </a:r>
                      <a:endParaRPr lang="en-US" dirty="0" smtClean="0"/>
                    </a:p>
                    <a:p>
                      <a:pPr algn="ctr" fontAlgn="ctr"/>
                      <a:endParaRPr 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Diffuse adenocarcinoma</a:t>
                      </a:r>
                      <a:endParaRPr lang="en-US" dirty="0" smtClean="0"/>
                    </a:p>
                  </a:txBody>
                  <a:tcPr/>
                </a:tc>
                <a:tc>
                  <a:txBody>
                    <a:bodyPr/>
                    <a:lstStyle/>
                    <a:p>
                      <a:endParaRPr lang="en-US" dirty="0"/>
                    </a:p>
                  </a:txBody>
                  <a:tcPr/>
                </a:tc>
                <a:extLst>
                  <a:ext uri="{0D108BD9-81ED-4DB2-BD59-A6C34878D82A}">
                    <a16:rowId xmlns:a16="http://schemas.microsoft.com/office/drawing/2014/main" xmlns="" val="10000"/>
                  </a:ext>
                </a:extLst>
              </a:tr>
              <a:tr h="358070">
                <a:tc>
                  <a:txBody>
                    <a:bodyPr/>
                    <a:lstStyle/>
                    <a:p>
                      <a:pPr algn="l" fontAlgn="ctr"/>
                      <a:r>
                        <a:rPr lang="en-US" b="1" dirty="0"/>
                        <a:t>Age</a:t>
                      </a:r>
                      <a:endParaRPr lang="en-US" dirty="0"/>
                    </a:p>
                  </a:txBody>
                  <a:tcPr anchor="ctr"/>
                </a:tc>
                <a:tc>
                  <a:txBody>
                    <a:bodyPr/>
                    <a:lstStyle/>
                    <a:p>
                      <a:pPr algn="ctr" fontAlgn="ctr"/>
                      <a:r>
                        <a:rPr lang="en-US" dirty="0"/>
                        <a:t>Old age</a:t>
                      </a:r>
                    </a:p>
                  </a:txBody>
                  <a:tcPr anchor="ctr"/>
                </a:tc>
                <a:tc>
                  <a:txBody>
                    <a:bodyPr/>
                    <a:lstStyle/>
                    <a:p>
                      <a:pPr algn="ctr" fontAlgn="ctr"/>
                      <a:r>
                        <a:rPr lang="en-US" dirty="0"/>
                        <a:t>Young age</a:t>
                      </a:r>
                    </a:p>
                  </a:txBody>
                  <a:tcPr anchor="ctr"/>
                </a:tc>
                <a:tc>
                  <a:txBody>
                    <a:bodyPr/>
                    <a:lstStyle/>
                    <a:p>
                      <a:endParaRPr lang="en-US" dirty="0"/>
                    </a:p>
                  </a:txBody>
                  <a:tcPr/>
                </a:tc>
                <a:extLst>
                  <a:ext uri="{0D108BD9-81ED-4DB2-BD59-A6C34878D82A}">
                    <a16:rowId xmlns:a16="http://schemas.microsoft.com/office/drawing/2014/main" xmlns="" val="10001"/>
                  </a:ext>
                </a:extLst>
              </a:tr>
              <a:tr h="358070">
                <a:tc>
                  <a:txBody>
                    <a:bodyPr/>
                    <a:lstStyle/>
                    <a:p>
                      <a:pPr algn="l" fontAlgn="ctr"/>
                      <a:r>
                        <a:rPr lang="en-US" b="1" dirty="0"/>
                        <a:t>Sex</a:t>
                      </a:r>
                      <a:endParaRPr lang="en-US" dirty="0"/>
                    </a:p>
                  </a:txBody>
                  <a:tcPr anchor="ctr"/>
                </a:tc>
                <a:tc>
                  <a:txBody>
                    <a:bodyPr/>
                    <a:lstStyle/>
                    <a:p>
                      <a:pPr algn="ctr" fontAlgn="ctr"/>
                      <a:r>
                        <a:rPr lang="en-US" dirty="0"/>
                        <a:t>M &gt; F</a:t>
                      </a:r>
                    </a:p>
                  </a:txBody>
                  <a:tcPr anchor="ctr"/>
                </a:tc>
                <a:tc>
                  <a:txBody>
                    <a:bodyPr/>
                    <a:lstStyle/>
                    <a:p>
                      <a:pPr algn="ctr" fontAlgn="ctr"/>
                      <a:r>
                        <a:rPr lang="en-US" dirty="0"/>
                        <a:t>M = F</a:t>
                      </a:r>
                    </a:p>
                  </a:txBody>
                  <a:tcPr anchor="ctr"/>
                </a:tc>
                <a:tc>
                  <a:txBody>
                    <a:bodyPr/>
                    <a:lstStyle/>
                    <a:p>
                      <a:endParaRPr lang="en-US" dirty="0"/>
                    </a:p>
                  </a:txBody>
                  <a:tcPr/>
                </a:tc>
                <a:extLst>
                  <a:ext uri="{0D108BD9-81ED-4DB2-BD59-A6C34878D82A}">
                    <a16:rowId xmlns:a16="http://schemas.microsoft.com/office/drawing/2014/main" xmlns="" val="10002"/>
                  </a:ext>
                </a:extLst>
              </a:tr>
              <a:tr h="895174">
                <a:tc>
                  <a:txBody>
                    <a:bodyPr/>
                    <a:lstStyle/>
                    <a:p>
                      <a:pPr algn="l" fontAlgn="ctr"/>
                      <a:r>
                        <a:rPr lang="en-US" b="1" dirty="0"/>
                        <a:t>Risk factors</a:t>
                      </a:r>
                      <a:endParaRPr lang="en-US" dirty="0"/>
                    </a:p>
                  </a:txBody>
                  <a:tcPr anchor="ctr"/>
                </a:tc>
                <a:tc>
                  <a:txBody>
                    <a:bodyPr/>
                    <a:lstStyle/>
                    <a:p>
                      <a:pPr algn="ctr" fontAlgn="ctr"/>
                      <a:r>
                        <a:rPr lang="en-US" dirty="0"/>
                        <a:t>Helicobacter pylori infection,</a:t>
                      </a:r>
                      <a:br>
                        <a:rPr lang="en-US" dirty="0"/>
                      </a:br>
                      <a:r>
                        <a:rPr lang="en-US" dirty="0"/>
                        <a:t>high salt diet, and smoking</a:t>
                      </a:r>
                      <a:br>
                        <a:rPr lang="en-US" dirty="0"/>
                      </a:br>
                      <a:endParaRPr lang="en-US" dirty="0"/>
                    </a:p>
                  </a:txBody>
                  <a:tcPr anchor="ctr"/>
                </a:tc>
                <a:tc>
                  <a:txBody>
                    <a:bodyPr/>
                    <a:lstStyle/>
                    <a:p>
                      <a:pPr algn="ctr" fontAlgn="ctr"/>
                      <a:r>
                        <a:rPr lang="en-US" dirty="0"/>
                        <a:t>CDH1 gene mutation</a:t>
                      </a:r>
                    </a:p>
                  </a:txBody>
                  <a:tcPr anchor="ctr"/>
                </a:tc>
                <a:tc>
                  <a:txBody>
                    <a:bodyPr/>
                    <a:lstStyle/>
                    <a:p>
                      <a:endParaRPr lang="en-US" dirty="0"/>
                    </a:p>
                  </a:txBody>
                  <a:tcPr/>
                </a:tc>
                <a:extLst>
                  <a:ext uri="{0D108BD9-81ED-4DB2-BD59-A6C34878D82A}">
                    <a16:rowId xmlns:a16="http://schemas.microsoft.com/office/drawing/2014/main" xmlns="" val="10003"/>
                  </a:ext>
                </a:extLst>
              </a:tr>
              <a:tr h="1163727">
                <a:tc>
                  <a:txBody>
                    <a:bodyPr/>
                    <a:lstStyle/>
                    <a:p>
                      <a:pPr algn="l" fontAlgn="ctr"/>
                      <a:r>
                        <a:rPr lang="en-US" b="1" dirty="0"/>
                        <a:t>Precursors</a:t>
                      </a:r>
                      <a:endParaRPr lang="en-US" dirty="0"/>
                    </a:p>
                  </a:txBody>
                  <a:tcPr anchor="ctr"/>
                </a:tc>
                <a:tc>
                  <a:txBody>
                    <a:bodyPr/>
                    <a:lstStyle/>
                    <a:p>
                      <a:pPr algn="ctr" fontAlgn="ctr"/>
                      <a:r>
                        <a:rPr lang="en-US" dirty="0"/>
                        <a:t>Adenoma or dysplasia</a:t>
                      </a:r>
                    </a:p>
                  </a:txBody>
                  <a:tcPr anchor="ctr"/>
                </a:tc>
                <a:tc>
                  <a:txBody>
                    <a:bodyPr/>
                    <a:lstStyle/>
                    <a:p>
                      <a:pPr algn="ctr" fontAlgn="ctr"/>
                      <a:r>
                        <a:rPr lang="en-US" dirty="0"/>
                        <a:t>Tubule-neck dysplasia or</a:t>
                      </a:r>
                      <a:br>
                        <a:rPr lang="en-US" dirty="0"/>
                      </a:br>
                      <a:r>
                        <a:rPr lang="en-US" dirty="0"/>
                        <a:t>signet ring cell carcinoma in situ</a:t>
                      </a:r>
                      <a:br>
                        <a:rPr lang="en-US" dirty="0"/>
                      </a:br>
                      <a:endParaRPr lang="en-US" dirty="0"/>
                    </a:p>
                  </a:txBody>
                  <a:tcPr anchor="ctr"/>
                </a:tc>
                <a:tc>
                  <a:txBody>
                    <a:bodyPr/>
                    <a:lstStyle/>
                    <a:p>
                      <a:endParaRPr lang="en-US" dirty="0"/>
                    </a:p>
                  </a:txBody>
                  <a:tcPr/>
                </a:tc>
                <a:extLst>
                  <a:ext uri="{0D108BD9-81ED-4DB2-BD59-A6C34878D82A}">
                    <a16:rowId xmlns:a16="http://schemas.microsoft.com/office/drawing/2014/main" xmlns="" val="10004"/>
                  </a:ext>
                </a:extLst>
              </a:tr>
              <a:tr h="626622">
                <a:tc>
                  <a:txBody>
                    <a:bodyPr/>
                    <a:lstStyle/>
                    <a:p>
                      <a:pPr algn="l" fontAlgn="ctr"/>
                      <a:r>
                        <a:rPr lang="en-US" b="1" dirty="0"/>
                        <a:t>Surrounding gastric mucosa</a:t>
                      </a:r>
                      <a:r>
                        <a:rPr lang="en-US" dirty="0"/>
                        <a:t/>
                      </a:r>
                      <a:br>
                        <a:rPr lang="en-US" dirty="0"/>
                      </a:br>
                      <a:endParaRPr lang="en-US" dirty="0"/>
                    </a:p>
                  </a:txBody>
                  <a:tcPr anchor="ctr"/>
                </a:tc>
                <a:tc>
                  <a:txBody>
                    <a:bodyPr/>
                    <a:lstStyle/>
                    <a:p>
                      <a:pPr algn="ctr" fontAlgn="ctr"/>
                      <a:r>
                        <a:rPr lang="en-US" dirty="0"/>
                        <a:t>Atrophic gastritis with</a:t>
                      </a:r>
                      <a:br>
                        <a:rPr lang="en-US" dirty="0"/>
                      </a:br>
                      <a:r>
                        <a:rPr lang="en-US" dirty="0"/>
                        <a:t>intestinal metaplasia</a:t>
                      </a:r>
                    </a:p>
                  </a:txBody>
                  <a:tcPr anchor="ctr"/>
                </a:tc>
                <a:tc>
                  <a:txBody>
                    <a:bodyPr/>
                    <a:lstStyle/>
                    <a:p>
                      <a:pPr algn="ctr" fontAlgn="ctr"/>
                      <a:r>
                        <a:rPr lang="en-US" dirty="0"/>
                        <a:t>Non-atrophic gastritis or</a:t>
                      </a:r>
                      <a:br>
                        <a:rPr lang="en-US" dirty="0"/>
                      </a:br>
                      <a:r>
                        <a:rPr lang="en-US" dirty="0" smtClean="0"/>
                        <a:t>no metaplastic </a:t>
                      </a:r>
                      <a:r>
                        <a:rPr lang="en-US" dirty="0"/>
                        <a:t>mucosa</a:t>
                      </a:r>
                    </a:p>
                  </a:txBody>
                  <a:tcPr anchor="ctr"/>
                </a:tc>
                <a:tc>
                  <a:txBody>
                    <a:bodyPr/>
                    <a:lstStyle/>
                    <a:p>
                      <a:endParaRPr lang="en-US" dirty="0"/>
                    </a:p>
                  </a:txBody>
                  <a:tcPr/>
                </a:tc>
                <a:extLst>
                  <a:ext uri="{0D108BD9-81ED-4DB2-BD59-A6C34878D82A}">
                    <a16:rowId xmlns:a16="http://schemas.microsoft.com/office/drawing/2014/main" xmlns="" val="10005"/>
                  </a:ext>
                </a:extLst>
              </a:tr>
              <a:tr h="626622">
                <a:tc>
                  <a:txBody>
                    <a:bodyPr/>
                    <a:lstStyle/>
                    <a:p>
                      <a:pPr algn="l" fontAlgn="ctr"/>
                      <a:r>
                        <a:rPr lang="en-US" b="1" dirty="0"/>
                        <a:t>Common location</a:t>
                      </a:r>
                      <a:r>
                        <a:rPr lang="en-US" dirty="0"/>
                        <a:t/>
                      </a:r>
                      <a:br>
                        <a:rPr lang="en-US" dirty="0"/>
                      </a:br>
                      <a:endParaRPr lang="en-US" dirty="0"/>
                    </a:p>
                  </a:txBody>
                  <a:tcPr anchor="ctr"/>
                </a:tc>
                <a:tc>
                  <a:txBody>
                    <a:bodyPr/>
                    <a:lstStyle/>
                    <a:p>
                      <a:pPr algn="ctr" fontAlgn="ctr"/>
                      <a:r>
                        <a:rPr lang="en-US" dirty="0"/>
                        <a:t>Antrum and angulus</a:t>
                      </a:r>
                      <a:br>
                        <a:rPr lang="en-US" dirty="0"/>
                      </a:br>
                      <a:endParaRPr lang="en-US" dirty="0"/>
                    </a:p>
                  </a:txBody>
                  <a:tcPr anchor="ctr"/>
                </a:tc>
                <a:tc>
                  <a:txBody>
                    <a:bodyPr/>
                    <a:lstStyle/>
                    <a:p>
                      <a:pPr algn="ctr" fontAlgn="ctr"/>
                      <a:r>
                        <a:rPr lang="en-US" dirty="0"/>
                        <a:t>Corpus and whole stomach</a:t>
                      </a:r>
                    </a:p>
                  </a:txBody>
                  <a:tcPr anchor="ctr"/>
                </a:tc>
                <a:tc>
                  <a:txBody>
                    <a:bodyPr/>
                    <a:lstStyle/>
                    <a:p>
                      <a:endParaRPr lang="en-US" dirty="0"/>
                    </a:p>
                  </a:txBody>
                  <a:tcPr/>
                </a:tc>
                <a:extLst>
                  <a:ext uri="{0D108BD9-81ED-4DB2-BD59-A6C34878D82A}">
                    <a16:rowId xmlns:a16="http://schemas.microsoft.com/office/drawing/2014/main" xmlns="" val="10006"/>
                  </a:ext>
                </a:extLst>
              </a:tr>
              <a:tr h="626622">
                <a:tc>
                  <a:txBody>
                    <a:bodyPr/>
                    <a:lstStyle/>
                    <a:p>
                      <a:pPr algn="l" fontAlgn="ctr"/>
                      <a:r>
                        <a:rPr lang="en-US" b="1" dirty="0"/>
                        <a:t>Gross feature</a:t>
                      </a:r>
                      <a:r>
                        <a:rPr lang="en-US" dirty="0"/>
                        <a:t/>
                      </a:r>
                      <a:br>
                        <a:rPr lang="en-US" dirty="0"/>
                      </a:br>
                      <a:endParaRPr lang="en-US" dirty="0"/>
                    </a:p>
                  </a:txBody>
                  <a:tcPr anchor="ctr"/>
                </a:tc>
                <a:tc>
                  <a:txBody>
                    <a:bodyPr/>
                    <a:lstStyle/>
                    <a:p>
                      <a:pPr algn="ctr" fontAlgn="ctr"/>
                      <a:r>
                        <a:rPr lang="en-US" dirty="0"/>
                        <a:t>Exophytic lesion</a:t>
                      </a:r>
                      <a:br>
                        <a:rPr lang="en-US" dirty="0"/>
                      </a:br>
                      <a:endParaRPr lang="en-US" dirty="0"/>
                    </a:p>
                  </a:txBody>
                  <a:tcPr anchor="ctr"/>
                </a:tc>
                <a:tc>
                  <a:txBody>
                    <a:bodyPr/>
                    <a:lstStyle/>
                    <a:p>
                      <a:pPr algn="ctr" fontAlgn="ctr"/>
                      <a:r>
                        <a:rPr lang="en-US" dirty="0"/>
                        <a:t>Ulcerative lesion and linitis plastic</a:t>
                      </a:r>
                    </a:p>
                  </a:txBody>
                  <a:tcPr anchor="ctr"/>
                </a:tc>
                <a:tc>
                  <a:txBody>
                    <a:bodyPr/>
                    <a:lstStyle/>
                    <a:p>
                      <a:endParaRPr lang="en-US" dirty="0"/>
                    </a:p>
                  </a:txBody>
                  <a:tcPr/>
                </a:tc>
                <a:extLst>
                  <a:ext uri="{0D108BD9-81ED-4DB2-BD59-A6C34878D82A}">
                    <a16:rowId xmlns:a16="http://schemas.microsoft.com/office/drawing/2014/main" xmlns="" val="10007"/>
                  </a:ext>
                </a:extLst>
              </a:tr>
              <a:tr h="895174">
                <a:tc>
                  <a:txBody>
                    <a:bodyPr/>
                    <a:lstStyle/>
                    <a:p>
                      <a:pPr algn="l" fontAlgn="ctr"/>
                      <a:r>
                        <a:rPr lang="en-US" b="1" dirty="0"/>
                        <a:t>Microscopy</a:t>
                      </a:r>
                      <a:r>
                        <a:rPr lang="en-US" dirty="0"/>
                        <a:t/>
                      </a:r>
                      <a:br>
                        <a:rPr lang="en-US" dirty="0"/>
                      </a:br>
                      <a:endParaRPr lang="en-US" dirty="0"/>
                    </a:p>
                  </a:txBody>
                  <a:tcPr anchor="ctr"/>
                </a:tc>
                <a:tc>
                  <a:txBody>
                    <a:bodyPr/>
                    <a:lstStyle/>
                    <a:p>
                      <a:pPr algn="ctr" fontAlgn="ctr"/>
                      <a:r>
                        <a:rPr lang="en-US" dirty="0"/>
                        <a:t>Well - developed tubular architecture</a:t>
                      </a:r>
                      <a:br>
                        <a:rPr lang="en-US" dirty="0"/>
                      </a:br>
                      <a:endParaRPr lang="en-US" dirty="0"/>
                    </a:p>
                  </a:txBody>
                  <a:tcPr anchor="ctr"/>
                </a:tc>
                <a:tc>
                  <a:txBody>
                    <a:bodyPr/>
                    <a:lstStyle/>
                    <a:p>
                      <a:pPr algn="ctr" fontAlgn="ctr"/>
                      <a:r>
                        <a:rPr lang="en-US" dirty="0"/>
                        <a:t>Discohesive cells or signet ring cells</a:t>
                      </a:r>
                      <a:br>
                        <a:rPr lang="en-US" dirty="0"/>
                      </a:br>
                      <a:endParaRPr lang="en-US" dirty="0"/>
                    </a:p>
                  </a:txBody>
                  <a:tcPr anchor="ctr"/>
                </a:tc>
                <a:tc>
                  <a:txBody>
                    <a:bodyPr/>
                    <a:lstStyle/>
                    <a:p>
                      <a:endParaRPr lang="en-US" dirty="0"/>
                    </a:p>
                  </a:txBody>
                  <a:tcPr/>
                </a:tc>
                <a:extLst>
                  <a:ext uri="{0D108BD9-81ED-4DB2-BD59-A6C34878D82A}">
                    <a16:rowId xmlns:a16="http://schemas.microsoft.com/office/drawing/2014/main" xmlns="" val="10008"/>
                  </a:ext>
                </a:extLst>
              </a:tr>
              <a:tr h="895174">
                <a:tc>
                  <a:txBody>
                    <a:bodyPr/>
                    <a:lstStyle/>
                    <a:p>
                      <a:pPr algn="l" fontAlgn="ctr"/>
                      <a:r>
                        <a:rPr lang="en-US" b="1" dirty="0"/>
                        <a:t>Routes of cancer dissemination</a:t>
                      </a:r>
                      <a:r>
                        <a:rPr lang="en-US" dirty="0"/>
                        <a:t/>
                      </a:r>
                      <a:br>
                        <a:rPr lang="en-US" dirty="0"/>
                      </a:br>
                      <a:endParaRPr lang="en-US" dirty="0"/>
                    </a:p>
                  </a:txBody>
                  <a:tcPr anchor="ctr"/>
                </a:tc>
                <a:tc>
                  <a:txBody>
                    <a:bodyPr/>
                    <a:lstStyle/>
                    <a:p>
                      <a:pPr algn="ctr" fontAlgn="ctr"/>
                      <a:r>
                        <a:rPr lang="en-US" dirty="0"/>
                        <a:t>Hematogenous spread</a:t>
                      </a:r>
                    </a:p>
                  </a:txBody>
                  <a:tcPr anchor="ctr"/>
                </a:tc>
                <a:tc>
                  <a:txBody>
                    <a:bodyPr/>
                    <a:lstStyle/>
                    <a:p>
                      <a:pPr algn="ctr" fontAlgn="ctr"/>
                      <a:r>
                        <a:rPr lang="en-US" dirty="0"/>
                        <a:t>Direct invasion into the surrounding organs</a:t>
                      </a:r>
                    </a:p>
                  </a:txBody>
                  <a:tcPr anchor="ctr"/>
                </a:tc>
                <a:tc>
                  <a:txBody>
                    <a:bodyPr/>
                    <a:lstStyle/>
                    <a:p>
                      <a:endParaRPr lang="en-US" dirty="0"/>
                    </a:p>
                  </a:txBody>
                  <a:tcPr/>
                </a:tc>
                <a:extLst>
                  <a:ext uri="{0D108BD9-81ED-4DB2-BD59-A6C34878D82A}">
                    <a16:rowId xmlns:a16="http://schemas.microsoft.com/office/drawing/2014/main" xmlns="" val="10009"/>
                  </a:ext>
                </a:extLst>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Signet cell gastric cancer</a:t>
            </a:r>
          </a:p>
        </p:txBody>
      </p:sp>
      <p:pic>
        <p:nvPicPr>
          <p:cNvPr id="2050" name="Picture 2" descr="C:\Users\Doctors\Pictures\jgo-03-03-251-f3.jpg"/>
          <p:cNvPicPr>
            <a:picLocks noGrp="1" noChangeAspect="1" noChangeArrowheads="1"/>
          </p:cNvPicPr>
          <p:nvPr>
            <p:ph idx="1"/>
          </p:nvPr>
        </p:nvPicPr>
        <p:blipFill>
          <a:blip r:embed="rId2"/>
          <a:srcRect/>
          <a:stretch>
            <a:fillRect/>
          </a:stretch>
        </p:blipFill>
        <p:spPr bwMode="auto">
          <a:xfrm>
            <a:off x="2635114" y="1543316"/>
            <a:ext cx="6921772" cy="500448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95661"/>
          </a:xfrm>
        </p:spPr>
        <p:txBody>
          <a:bodyPr/>
          <a:lstStyle/>
          <a:p>
            <a:r>
              <a:rPr lang="en-US" b="1" dirty="0"/>
              <a:t>Staging-TNM(AJCC)</a:t>
            </a:r>
          </a:p>
        </p:txBody>
      </p:sp>
      <p:sp>
        <p:nvSpPr>
          <p:cNvPr id="3" name="Content Placeholder 2"/>
          <p:cNvSpPr>
            <a:spLocks noGrp="1"/>
          </p:cNvSpPr>
          <p:nvPr>
            <p:ph idx="1"/>
          </p:nvPr>
        </p:nvSpPr>
        <p:spPr/>
        <p:txBody>
          <a:bodyPr>
            <a:normAutofit/>
          </a:bodyPr>
          <a:lstStyle/>
          <a:p>
            <a:r>
              <a:rPr lang="en-US" dirty="0" smtClean="0"/>
              <a:t>Once </a:t>
            </a:r>
            <a:r>
              <a:rPr lang="en-US" dirty="0"/>
              <a:t>histological diagnosis of gastric cancer is made the next step </a:t>
            </a:r>
            <a:r>
              <a:rPr lang="en-US" dirty="0" smtClean="0"/>
              <a:t>is staging </a:t>
            </a:r>
            <a:r>
              <a:rPr lang="en-US" dirty="0"/>
              <a:t>to establish extent of the disease.</a:t>
            </a:r>
          </a:p>
          <a:p>
            <a:r>
              <a:rPr lang="en-US" dirty="0"/>
              <a:t>Staging tests include</a:t>
            </a:r>
            <a:r>
              <a:rPr lang="en-US" dirty="0" smtClean="0"/>
              <a:t>;</a:t>
            </a:r>
            <a:r>
              <a:rPr lang="en-US" dirty="0"/>
              <a:t> CT scan, a PET scan</a:t>
            </a:r>
            <a:r>
              <a:rPr lang="en-US" dirty="0" smtClean="0"/>
              <a:t>,</a:t>
            </a:r>
            <a:r>
              <a:rPr lang="en-US" dirty="0"/>
              <a:t> endoscopic ultrasound and Laparoscopy. </a:t>
            </a:r>
          </a:p>
          <a:p>
            <a:r>
              <a:rPr lang="en-US" dirty="0"/>
              <a:t>Tumor marker; levels of carcinoembryonic antigen (CEA) and carbohydrate antigen (</a:t>
            </a:r>
            <a:r>
              <a:rPr lang="en-US" dirty="0" smtClean="0"/>
              <a:t>CA) correlate </a:t>
            </a:r>
            <a:r>
              <a:rPr lang="en-US" dirty="0"/>
              <a:t>to extent of metastasis, especially to the liver, and may assist in monitoring treatment response.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tumor (T)</a:t>
            </a:r>
          </a:p>
        </p:txBody>
      </p:sp>
      <p:sp>
        <p:nvSpPr>
          <p:cNvPr id="3" name="Content Placeholder 2"/>
          <p:cNvSpPr>
            <a:spLocks noGrp="1"/>
          </p:cNvSpPr>
          <p:nvPr>
            <p:ph idx="1"/>
          </p:nvPr>
        </p:nvSpPr>
        <p:spPr/>
        <p:txBody>
          <a:bodyPr>
            <a:normAutofit/>
          </a:bodyPr>
          <a:lstStyle/>
          <a:p>
            <a:r>
              <a:rPr lang="en-US" dirty="0"/>
              <a:t>TX - Primary tumor cannot be assessed</a:t>
            </a:r>
          </a:p>
          <a:p>
            <a:r>
              <a:rPr lang="en-US" dirty="0"/>
              <a:t>T0 - No evidence of primary tumor</a:t>
            </a:r>
          </a:p>
          <a:p>
            <a:r>
              <a:rPr lang="en-US" dirty="0"/>
              <a:t>Tis - Carcinoma in situ: intraepithelial tumor without invasion of the lamina propria</a:t>
            </a:r>
          </a:p>
          <a:p>
            <a:r>
              <a:rPr lang="en-US" dirty="0"/>
              <a:t>T1 - Tumor invades lamina propria, muscularis </a:t>
            </a:r>
            <a:r>
              <a:rPr lang="en-US" dirty="0" smtClean="0"/>
              <a:t>mucosae </a:t>
            </a:r>
            <a:r>
              <a:rPr lang="en-US" dirty="0"/>
              <a:t>or submucosa</a:t>
            </a:r>
          </a:p>
          <a:p>
            <a:r>
              <a:rPr lang="en-US" dirty="0"/>
              <a:t>T1a - Tumor invades lamina propria or muscularis mucosae</a:t>
            </a:r>
          </a:p>
          <a:p>
            <a:r>
              <a:rPr lang="en-US" dirty="0"/>
              <a:t>T1b -Tumor invades submucosa</a:t>
            </a:r>
          </a:p>
          <a:p>
            <a:endParaRPr lang="en-US" dirty="0"/>
          </a:p>
          <a:p>
            <a:endParaRPr lang="en-US" dirty="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34662"/>
            <a:ext cx="10515600" cy="4742301"/>
          </a:xfrm>
        </p:spPr>
        <p:txBody>
          <a:bodyPr>
            <a:normAutofit/>
          </a:bodyPr>
          <a:lstStyle/>
          <a:p>
            <a:r>
              <a:rPr lang="en-US" dirty="0"/>
              <a:t>T2 - Tumor invades muscularis propria</a:t>
            </a:r>
          </a:p>
          <a:p>
            <a:r>
              <a:rPr lang="en-US" dirty="0"/>
              <a:t>T3 - Tumor penetrates subserosal connective tissue without invasion of visceral peritoneum or adjacent structures</a:t>
            </a:r>
          </a:p>
          <a:p>
            <a:r>
              <a:rPr lang="en-US" dirty="0"/>
              <a:t>T4 - Tumor invades serosa (visceral peritoneum) or adjacent structures</a:t>
            </a:r>
          </a:p>
          <a:p>
            <a:r>
              <a:rPr lang="en-US" dirty="0"/>
              <a:t>T4a - Tumor invades serosa (visceral peritoneum)</a:t>
            </a:r>
          </a:p>
          <a:p>
            <a:r>
              <a:rPr lang="en-US" dirty="0"/>
              <a:t>T4b - Tumor invades adjacent structures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Regional lymph nodes (N</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a:t>NX - Regional lymph node(s) cannot be assessed</a:t>
            </a:r>
          </a:p>
          <a:p>
            <a:r>
              <a:rPr lang="en-US" dirty="0"/>
              <a:t>N0 - No regional lymph node metastasis</a:t>
            </a:r>
          </a:p>
          <a:p>
            <a:r>
              <a:rPr lang="en-US" dirty="0"/>
              <a:t>N1 - Metastasis in 1-2 regional lymph nodes</a:t>
            </a:r>
          </a:p>
          <a:p>
            <a:r>
              <a:rPr lang="en-US" dirty="0"/>
              <a:t>N2 - Metastasis in 3-6 regional lymph nodes</a:t>
            </a:r>
          </a:p>
          <a:p>
            <a:r>
              <a:rPr lang="en-US" dirty="0"/>
              <a:t>N3 - Metastasis in seven or more regional lymph nodes</a:t>
            </a:r>
          </a:p>
          <a:p>
            <a:r>
              <a:rPr lang="en-US" dirty="0"/>
              <a:t>N3a - Metastasis in 7-15 regional lymph nodes</a:t>
            </a:r>
          </a:p>
          <a:p>
            <a:r>
              <a:rPr lang="en-US" dirty="0"/>
              <a:t>N3b - Metastasis in 16 or more regional lymph nodes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Distant metastasis (M</a:t>
            </a:r>
            <a:r>
              <a:rPr lang="en-US" dirty="0" smtClean="0"/>
              <a:t>)</a:t>
            </a:r>
            <a:endParaRPr lang="en-US" dirty="0"/>
          </a:p>
        </p:txBody>
      </p:sp>
      <p:sp>
        <p:nvSpPr>
          <p:cNvPr id="3" name="Content Placeholder 2"/>
          <p:cNvSpPr>
            <a:spLocks noGrp="1"/>
          </p:cNvSpPr>
          <p:nvPr>
            <p:ph idx="1"/>
          </p:nvPr>
        </p:nvSpPr>
        <p:spPr/>
        <p:txBody>
          <a:bodyPr/>
          <a:lstStyle/>
          <a:p>
            <a:endParaRPr lang="en-US" dirty="0"/>
          </a:p>
          <a:p>
            <a:r>
              <a:rPr lang="en-US" dirty="0" smtClean="0"/>
              <a:t>M0 </a:t>
            </a:r>
            <a:r>
              <a:rPr lang="en-US" dirty="0"/>
              <a:t>- No distant metastasis</a:t>
            </a:r>
          </a:p>
          <a:p>
            <a:endParaRPr lang="en-US" dirty="0"/>
          </a:p>
          <a:p>
            <a:pPr>
              <a:buNone/>
            </a:pPr>
            <a:endParaRPr lang="en-US" dirty="0"/>
          </a:p>
          <a:p>
            <a:r>
              <a:rPr lang="en-US" dirty="0"/>
              <a:t>M1 - Distant metastasis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812420085"/>
              </p:ext>
            </p:extLst>
          </p:nvPr>
        </p:nvGraphicFramePr>
        <p:xfrm>
          <a:off x="1177637" y="189186"/>
          <a:ext cx="9961420" cy="6492240"/>
        </p:xfrm>
        <a:graphic>
          <a:graphicData uri="http://schemas.openxmlformats.org/drawingml/2006/table">
            <a:tbl>
              <a:tblPr firstRow="1" bandRow="1">
                <a:tableStyleId>{5C22544A-7EE6-4342-B048-85BDC9FD1C3A}</a:tableStyleId>
              </a:tblPr>
              <a:tblGrid>
                <a:gridCol w="2490355">
                  <a:extLst>
                    <a:ext uri="{9D8B030D-6E8A-4147-A177-3AD203B41FA5}">
                      <a16:colId xmlns:a16="http://schemas.microsoft.com/office/drawing/2014/main" xmlns="" val="20000"/>
                    </a:ext>
                  </a:extLst>
                </a:gridCol>
                <a:gridCol w="2490355">
                  <a:extLst>
                    <a:ext uri="{9D8B030D-6E8A-4147-A177-3AD203B41FA5}">
                      <a16:colId xmlns:a16="http://schemas.microsoft.com/office/drawing/2014/main" xmlns="" val="20001"/>
                    </a:ext>
                  </a:extLst>
                </a:gridCol>
                <a:gridCol w="2490355">
                  <a:extLst>
                    <a:ext uri="{9D8B030D-6E8A-4147-A177-3AD203B41FA5}">
                      <a16:colId xmlns:a16="http://schemas.microsoft.com/office/drawing/2014/main" xmlns="" val="20002"/>
                    </a:ext>
                  </a:extLst>
                </a:gridCol>
                <a:gridCol w="2490355">
                  <a:extLst>
                    <a:ext uri="{9D8B030D-6E8A-4147-A177-3AD203B41FA5}">
                      <a16:colId xmlns:a16="http://schemas.microsoft.com/office/drawing/2014/main" xmlns="" val="20003"/>
                    </a:ext>
                  </a:extLst>
                </a:gridCol>
              </a:tblGrid>
              <a:tr h="526949">
                <a:tc>
                  <a:txBody>
                    <a:bodyPr/>
                    <a:lstStyle/>
                    <a:p>
                      <a:r>
                        <a:rPr lang="en-US" b="0" dirty="0">
                          <a:latin typeface="proxima_nova_rgbold"/>
                        </a:rPr>
                        <a:t>Stage </a:t>
                      </a:r>
                    </a:p>
                  </a:txBody>
                  <a:tcPr marR="171450" marT="133350" marB="133350" anchor="ctr"/>
                </a:tc>
                <a:tc>
                  <a:txBody>
                    <a:bodyPr/>
                    <a:lstStyle/>
                    <a:p>
                      <a:r>
                        <a:rPr lang="en-US" b="0" dirty="0">
                          <a:latin typeface="proxima_nova_rgbold"/>
                        </a:rPr>
                        <a:t>T</a:t>
                      </a:r>
                    </a:p>
                  </a:txBody>
                  <a:tcPr marL="171450" marR="171450" marT="133350" marB="133350" anchor="ctr"/>
                </a:tc>
                <a:tc>
                  <a:txBody>
                    <a:bodyPr/>
                    <a:lstStyle/>
                    <a:p>
                      <a:r>
                        <a:rPr lang="en-US" b="0" dirty="0">
                          <a:latin typeface="proxima_nova_rgbold"/>
                        </a:rPr>
                        <a:t>N</a:t>
                      </a:r>
                    </a:p>
                  </a:txBody>
                  <a:tcPr marL="171450" marR="171450" marT="133350" marB="133350" anchor="ctr"/>
                </a:tc>
                <a:tc>
                  <a:txBody>
                    <a:bodyPr/>
                    <a:lstStyle/>
                    <a:p>
                      <a:r>
                        <a:rPr lang="en-US" b="0" dirty="0">
                          <a:latin typeface="proxima_nova_rgbold"/>
                        </a:rPr>
                        <a:t>M</a:t>
                      </a:r>
                    </a:p>
                  </a:txBody>
                  <a:tcPr marL="171450" marR="171450" marT="133350" marB="133350" anchor="ctr"/>
                </a:tc>
                <a:extLst>
                  <a:ext uri="{0D108BD9-81ED-4DB2-BD59-A6C34878D82A}">
                    <a16:rowId xmlns:a16="http://schemas.microsoft.com/office/drawing/2014/main" xmlns="" val="10000"/>
                  </a:ext>
                </a:extLst>
              </a:tr>
              <a:tr h="526949">
                <a:tc>
                  <a:txBody>
                    <a:bodyPr/>
                    <a:lstStyle/>
                    <a:p>
                      <a:r>
                        <a:rPr lang="en-US" dirty="0" smtClean="0">
                          <a:latin typeface="proxima_nova_ltlight"/>
                        </a:rPr>
                        <a:t>0</a:t>
                      </a:r>
                      <a:endParaRPr lang="en-US" dirty="0">
                        <a:latin typeface="proxima_nova_ltlight"/>
                      </a:endParaRPr>
                    </a:p>
                  </a:txBody>
                  <a:tcPr marR="171450" marT="133350" marB="133350" anchor="ctr"/>
                </a:tc>
                <a:tc>
                  <a:txBody>
                    <a:bodyPr/>
                    <a:lstStyle/>
                    <a:p>
                      <a:r>
                        <a:rPr lang="en-US" dirty="0">
                          <a:latin typeface="proxima_nova_ltlight"/>
                        </a:rPr>
                        <a:t>Tis</a:t>
                      </a:r>
                    </a:p>
                  </a:txBody>
                  <a:tcPr marL="171450" marR="171450" marT="133350" marB="133350" anchor="ctr"/>
                </a:tc>
                <a:tc>
                  <a:txBody>
                    <a:bodyPr/>
                    <a:lstStyle/>
                    <a:p>
                      <a:r>
                        <a:rPr lang="en-US" dirty="0">
                          <a:latin typeface="proxima_nova_ltlight"/>
                        </a:rPr>
                        <a:t>N0</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1"/>
                  </a:ext>
                </a:extLst>
              </a:tr>
              <a:tr h="526949">
                <a:tc>
                  <a:txBody>
                    <a:bodyPr/>
                    <a:lstStyle/>
                    <a:p>
                      <a:r>
                        <a:rPr lang="en-US" dirty="0" smtClean="0">
                          <a:latin typeface="proxima_nova_ltlight"/>
                        </a:rPr>
                        <a:t>IA</a:t>
                      </a:r>
                      <a:endParaRPr lang="en-US" dirty="0">
                        <a:latin typeface="proxima_nova_ltlight"/>
                      </a:endParaRPr>
                    </a:p>
                  </a:txBody>
                  <a:tcPr marR="171450" marT="133350" marB="133350" anchor="ctr"/>
                </a:tc>
                <a:tc>
                  <a:txBody>
                    <a:bodyPr/>
                    <a:lstStyle/>
                    <a:p>
                      <a:r>
                        <a:rPr lang="en-US" dirty="0">
                          <a:latin typeface="proxima_nova_ltlight"/>
                        </a:rPr>
                        <a:t>T1</a:t>
                      </a:r>
                    </a:p>
                  </a:txBody>
                  <a:tcPr marL="171450" marR="171450" marT="133350" marB="133350" anchor="ctr"/>
                </a:tc>
                <a:tc>
                  <a:txBody>
                    <a:bodyPr/>
                    <a:lstStyle/>
                    <a:p>
                      <a:r>
                        <a:rPr lang="en-US" dirty="0">
                          <a:latin typeface="proxima_nova_ltlight"/>
                        </a:rPr>
                        <a:t>N0</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2"/>
                  </a:ext>
                </a:extLst>
              </a:tr>
              <a:tr h="526949">
                <a:tc rowSpan="2">
                  <a:txBody>
                    <a:bodyPr/>
                    <a:lstStyle/>
                    <a:p>
                      <a:r>
                        <a:rPr lang="en-US" dirty="0">
                          <a:latin typeface="proxima_nova_ltlight"/>
                        </a:rPr>
                        <a:t>IB</a:t>
                      </a:r>
                    </a:p>
                  </a:txBody>
                  <a:tcPr marR="171450" marT="133350" marB="133350" anchor="ctr"/>
                </a:tc>
                <a:tc>
                  <a:txBody>
                    <a:bodyPr/>
                    <a:lstStyle/>
                    <a:p>
                      <a:r>
                        <a:rPr lang="en-US" dirty="0">
                          <a:latin typeface="proxima_nova_ltlight"/>
                        </a:rPr>
                        <a:t>T1</a:t>
                      </a:r>
                    </a:p>
                  </a:txBody>
                  <a:tcPr marL="171450" marR="171450" marT="133350" marB="133350" anchor="ctr"/>
                </a:tc>
                <a:tc>
                  <a:txBody>
                    <a:bodyPr/>
                    <a:lstStyle/>
                    <a:p>
                      <a:r>
                        <a:rPr lang="en-US" dirty="0">
                          <a:latin typeface="proxima_nova_ltlight"/>
                        </a:rPr>
                        <a:t>N1</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3"/>
                  </a:ext>
                </a:extLst>
              </a:tr>
              <a:tr h="526949">
                <a:tc vMerge="1">
                  <a:txBody>
                    <a:bodyPr/>
                    <a:lstStyle/>
                    <a:p>
                      <a:endParaRPr lang="en-US"/>
                    </a:p>
                  </a:txBody>
                  <a:tcPr/>
                </a:tc>
                <a:tc>
                  <a:txBody>
                    <a:bodyPr/>
                    <a:lstStyle/>
                    <a:p>
                      <a:r>
                        <a:rPr lang="en-US" dirty="0" smtClean="0">
                          <a:latin typeface="proxima_nova_ltlight"/>
                        </a:rPr>
                        <a:t> T2</a:t>
                      </a:r>
                      <a:endParaRPr lang="en-US" dirty="0">
                        <a:latin typeface="proxima_nova_ltlight"/>
                      </a:endParaRPr>
                    </a:p>
                  </a:txBody>
                  <a:tcPr marR="171450" marT="133350" marB="133350" anchor="ctr"/>
                </a:tc>
                <a:tc>
                  <a:txBody>
                    <a:bodyPr/>
                    <a:lstStyle/>
                    <a:p>
                      <a:r>
                        <a:rPr lang="en-US" dirty="0">
                          <a:latin typeface="proxima_nova_ltlight"/>
                        </a:rPr>
                        <a:t>N0</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4"/>
                  </a:ext>
                </a:extLst>
              </a:tr>
              <a:tr h="526949">
                <a:tc rowSpan="3">
                  <a:txBody>
                    <a:bodyPr/>
                    <a:lstStyle/>
                    <a:p>
                      <a:r>
                        <a:rPr lang="en-US" dirty="0" smtClean="0">
                          <a:latin typeface="proxima_nova_ltlight"/>
                        </a:rPr>
                        <a:t>II </a:t>
                      </a:r>
                      <a:r>
                        <a:rPr lang="en-US" dirty="0">
                          <a:latin typeface="proxima_nova_ltlight"/>
                        </a:rPr>
                        <a:t>A</a:t>
                      </a:r>
                    </a:p>
                  </a:txBody>
                  <a:tcPr marR="171450" marT="133350" marB="133350" anchor="ctr"/>
                </a:tc>
                <a:tc>
                  <a:txBody>
                    <a:bodyPr/>
                    <a:lstStyle/>
                    <a:p>
                      <a:r>
                        <a:rPr lang="en-US" dirty="0">
                          <a:latin typeface="proxima_nova_ltlight"/>
                        </a:rPr>
                        <a:t>T1</a:t>
                      </a:r>
                    </a:p>
                  </a:txBody>
                  <a:tcPr marL="171450" marR="171450" marT="133350" marB="133350" anchor="ctr"/>
                </a:tc>
                <a:tc>
                  <a:txBody>
                    <a:bodyPr/>
                    <a:lstStyle/>
                    <a:p>
                      <a:r>
                        <a:rPr lang="en-US" dirty="0">
                          <a:latin typeface="proxima_nova_ltlight"/>
                        </a:rPr>
                        <a:t>N2</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5"/>
                  </a:ext>
                </a:extLst>
              </a:tr>
              <a:tr h="526949">
                <a:tc vMerge="1">
                  <a:txBody>
                    <a:bodyPr/>
                    <a:lstStyle/>
                    <a:p>
                      <a:endParaRPr lang="en-US"/>
                    </a:p>
                  </a:txBody>
                  <a:tcPr/>
                </a:tc>
                <a:tc>
                  <a:txBody>
                    <a:bodyPr/>
                    <a:lstStyle/>
                    <a:p>
                      <a:r>
                        <a:rPr lang="en-US" dirty="0" smtClean="0">
                          <a:latin typeface="proxima_nova_ltlight"/>
                        </a:rPr>
                        <a:t> T2</a:t>
                      </a:r>
                      <a:endParaRPr lang="en-US" dirty="0">
                        <a:latin typeface="proxima_nova_ltlight"/>
                      </a:endParaRPr>
                    </a:p>
                  </a:txBody>
                  <a:tcPr marR="171450" marT="133350" marB="133350" anchor="ctr"/>
                </a:tc>
                <a:tc>
                  <a:txBody>
                    <a:bodyPr/>
                    <a:lstStyle/>
                    <a:p>
                      <a:r>
                        <a:rPr lang="en-US" dirty="0">
                          <a:latin typeface="proxima_nova_ltlight"/>
                        </a:rPr>
                        <a:t>N1</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6"/>
                  </a:ext>
                </a:extLst>
              </a:tr>
              <a:tr h="526949">
                <a:tc vMerge="1">
                  <a:txBody>
                    <a:bodyPr/>
                    <a:lstStyle/>
                    <a:p>
                      <a:endParaRPr lang="en-US"/>
                    </a:p>
                  </a:txBody>
                  <a:tcPr/>
                </a:tc>
                <a:tc>
                  <a:txBody>
                    <a:bodyPr/>
                    <a:lstStyle/>
                    <a:p>
                      <a:r>
                        <a:rPr lang="en-US" dirty="0" smtClean="0">
                          <a:latin typeface="proxima_nova_ltlight"/>
                        </a:rPr>
                        <a:t> T3</a:t>
                      </a:r>
                      <a:endParaRPr lang="en-US" dirty="0">
                        <a:latin typeface="proxima_nova_ltlight"/>
                      </a:endParaRPr>
                    </a:p>
                  </a:txBody>
                  <a:tcPr marR="171450" marT="133350" marB="133350" anchor="ctr"/>
                </a:tc>
                <a:tc>
                  <a:txBody>
                    <a:bodyPr/>
                    <a:lstStyle/>
                    <a:p>
                      <a:r>
                        <a:rPr lang="en-US" dirty="0">
                          <a:latin typeface="proxima_nova_ltlight"/>
                        </a:rPr>
                        <a:t>N0</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7"/>
                  </a:ext>
                </a:extLst>
              </a:tr>
              <a:tr h="526949">
                <a:tc rowSpan="4">
                  <a:txBody>
                    <a:bodyPr/>
                    <a:lstStyle/>
                    <a:p>
                      <a:r>
                        <a:rPr lang="en-US" dirty="0">
                          <a:latin typeface="proxima_nova_ltlight"/>
                        </a:rPr>
                        <a:t>II B</a:t>
                      </a:r>
                    </a:p>
                  </a:txBody>
                  <a:tcPr marR="171450" marT="133350" marB="133350" anchor="ctr"/>
                </a:tc>
                <a:tc>
                  <a:txBody>
                    <a:bodyPr/>
                    <a:lstStyle/>
                    <a:p>
                      <a:r>
                        <a:rPr lang="en-US" dirty="0">
                          <a:latin typeface="proxima_nova_ltlight"/>
                        </a:rPr>
                        <a:t>T1</a:t>
                      </a:r>
                    </a:p>
                  </a:txBody>
                  <a:tcPr marL="171450" marR="171450" marT="133350" marB="133350" anchor="ctr"/>
                </a:tc>
                <a:tc>
                  <a:txBody>
                    <a:bodyPr/>
                    <a:lstStyle/>
                    <a:p>
                      <a:r>
                        <a:rPr lang="en-US" dirty="0">
                          <a:latin typeface="proxima_nova_ltlight"/>
                        </a:rPr>
                        <a:t>N3</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8"/>
                  </a:ext>
                </a:extLst>
              </a:tr>
              <a:tr h="526949">
                <a:tc vMerge="1">
                  <a:txBody>
                    <a:bodyPr/>
                    <a:lstStyle/>
                    <a:p>
                      <a:endParaRPr lang="en-US"/>
                    </a:p>
                  </a:txBody>
                  <a:tcPr/>
                </a:tc>
                <a:tc>
                  <a:txBody>
                    <a:bodyPr/>
                    <a:lstStyle/>
                    <a:p>
                      <a:r>
                        <a:rPr lang="en-US" dirty="0" smtClean="0">
                          <a:latin typeface="proxima_nova_ltlight"/>
                        </a:rPr>
                        <a:t> T2</a:t>
                      </a:r>
                      <a:endParaRPr lang="en-US" dirty="0">
                        <a:latin typeface="proxima_nova_ltlight"/>
                      </a:endParaRPr>
                    </a:p>
                  </a:txBody>
                  <a:tcPr marR="171450" marT="133350" marB="133350" anchor="ctr"/>
                </a:tc>
                <a:tc>
                  <a:txBody>
                    <a:bodyPr/>
                    <a:lstStyle/>
                    <a:p>
                      <a:r>
                        <a:rPr lang="en-US" dirty="0">
                          <a:latin typeface="proxima_nova_ltlight"/>
                        </a:rPr>
                        <a:t>N2</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9"/>
                  </a:ext>
                </a:extLst>
              </a:tr>
              <a:tr h="526949">
                <a:tc vMerge="1">
                  <a:txBody>
                    <a:bodyPr/>
                    <a:lstStyle/>
                    <a:p>
                      <a:endParaRPr lang="en-US"/>
                    </a:p>
                  </a:txBody>
                  <a:tcPr/>
                </a:tc>
                <a:tc>
                  <a:txBody>
                    <a:bodyPr/>
                    <a:lstStyle/>
                    <a:p>
                      <a:r>
                        <a:rPr lang="en-US" dirty="0" smtClean="0">
                          <a:latin typeface="proxima_nova_ltlight"/>
                        </a:rPr>
                        <a:t> T3</a:t>
                      </a:r>
                      <a:endParaRPr lang="en-US" dirty="0">
                        <a:latin typeface="proxima_nova_ltlight"/>
                      </a:endParaRPr>
                    </a:p>
                  </a:txBody>
                  <a:tcPr marR="171450" marT="133350" marB="133350" anchor="ctr"/>
                </a:tc>
                <a:tc>
                  <a:txBody>
                    <a:bodyPr/>
                    <a:lstStyle/>
                    <a:p>
                      <a:r>
                        <a:rPr lang="en-US" dirty="0">
                          <a:latin typeface="proxima_nova_ltlight"/>
                        </a:rPr>
                        <a:t>N1</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10"/>
                  </a:ext>
                </a:extLst>
              </a:tr>
              <a:tr h="526949">
                <a:tc vMerge="1">
                  <a:txBody>
                    <a:bodyPr/>
                    <a:lstStyle/>
                    <a:p>
                      <a:endParaRPr lang="en-US"/>
                    </a:p>
                  </a:txBody>
                  <a:tcPr/>
                </a:tc>
                <a:tc>
                  <a:txBody>
                    <a:bodyPr/>
                    <a:lstStyle/>
                    <a:p>
                      <a:r>
                        <a:rPr lang="en-US" dirty="0" smtClean="0">
                          <a:latin typeface="proxima_nova_ltlight"/>
                        </a:rPr>
                        <a:t> T4a</a:t>
                      </a:r>
                      <a:endParaRPr lang="en-US" dirty="0">
                        <a:latin typeface="proxima_nova_ltlight"/>
                      </a:endParaRPr>
                    </a:p>
                  </a:txBody>
                  <a:tcPr marR="171450" marT="133350" marB="133350" anchor="ctr"/>
                </a:tc>
                <a:tc>
                  <a:txBody>
                    <a:bodyPr/>
                    <a:lstStyle/>
                    <a:p>
                      <a:r>
                        <a:rPr lang="en-US" dirty="0">
                          <a:latin typeface="proxima_nova_ltlight"/>
                        </a:rPr>
                        <a:t>N0</a:t>
                      </a:r>
                    </a:p>
                  </a:txBody>
                  <a:tcPr marL="171450" marR="171450" marT="133350" marB="133350" anchor="ctr"/>
                </a:tc>
                <a:tc>
                  <a:txBody>
                    <a:bodyPr/>
                    <a:lstStyle/>
                    <a:p>
                      <a:r>
                        <a:rPr lang="en-US" dirty="0" smtClean="0">
                          <a:latin typeface="proxima_nova_ltlight"/>
                        </a:rPr>
                        <a:t> M0</a:t>
                      </a:r>
                      <a:endParaRPr lang="en-US" dirty="0">
                        <a:latin typeface="proxima_nova_ltlight"/>
                      </a:endParaRPr>
                    </a:p>
                  </a:txBody>
                  <a:tcPr marR="171450" marT="133350" marB="133350" anchor="ctr"/>
                </a:tc>
                <a:extLst>
                  <a:ext uri="{0D108BD9-81ED-4DB2-BD59-A6C34878D82A}">
                    <a16:rowId xmlns:a16="http://schemas.microsoft.com/office/drawing/2014/main" xmlns="" val="10012"/>
                  </a:ext>
                </a:extLst>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27050715"/>
              </p:ext>
            </p:extLst>
          </p:nvPr>
        </p:nvGraphicFramePr>
        <p:xfrm>
          <a:off x="838200" y="193963"/>
          <a:ext cx="10515600" cy="6470248"/>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xmlns="" val="20000"/>
                    </a:ext>
                  </a:extLst>
                </a:gridCol>
                <a:gridCol w="2628900">
                  <a:extLst>
                    <a:ext uri="{9D8B030D-6E8A-4147-A177-3AD203B41FA5}">
                      <a16:colId xmlns:a16="http://schemas.microsoft.com/office/drawing/2014/main" xmlns="" val="20001"/>
                    </a:ext>
                  </a:extLst>
                </a:gridCol>
                <a:gridCol w="2628900">
                  <a:extLst>
                    <a:ext uri="{9D8B030D-6E8A-4147-A177-3AD203B41FA5}">
                      <a16:colId xmlns:a16="http://schemas.microsoft.com/office/drawing/2014/main" xmlns="" val="20002"/>
                    </a:ext>
                  </a:extLst>
                </a:gridCol>
                <a:gridCol w="2628900">
                  <a:extLst>
                    <a:ext uri="{9D8B030D-6E8A-4147-A177-3AD203B41FA5}">
                      <a16:colId xmlns:a16="http://schemas.microsoft.com/office/drawing/2014/main" xmlns="" val="20003"/>
                    </a:ext>
                  </a:extLst>
                </a:gridCol>
              </a:tblGrid>
              <a:tr h="602683">
                <a:tc>
                  <a:txBody>
                    <a:bodyPr/>
                    <a:lstStyle/>
                    <a:p>
                      <a:endParaRPr lang="en-US" dirty="0"/>
                    </a:p>
                  </a:txBody>
                  <a:tcPr marL="171450" marR="171450" marT="133350" marB="133350" anchor="ctr"/>
                </a:tc>
                <a:tc>
                  <a:txBody>
                    <a:bodyPr/>
                    <a:lstStyle/>
                    <a:p>
                      <a:endParaRPr lang="en-US" dirty="0"/>
                    </a:p>
                  </a:txBody>
                  <a:tcPr marL="171450" marR="171450" marT="133350" marB="133350" anchor="ctr"/>
                </a:tc>
                <a:tc>
                  <a:txBody>
                    <a:bodyPr/>
                    <a:lstStyle/>
                    <a:p>
                      <a:endParaRPr lang="en-US" dirty="0"/>
                    </a:p>
                  </a:txBody>
                  <a:tcPr marL="171450" marR="171450" marT="133350" marB="133350" anchor="ctr"/>
                </a:tc>
                <a:tc>
                  <a:txBody>
                    <a:bodyPr/>
                    <a:lstStyle/>
                    <a:p>
                      <a:endParaRPr lang="en-US" dirty="0"/>
                    </a:p>
                  </a:txBody>
                  <a:tcPr/>
                </a:tc>
                <a:extLst>
                  <a:ext uri="{0D108BD9-81ED-4DB2-BD59-A6C34878D82A}">
                    <a16:rowId xmlns:a16="http://schemas.microsoft.com/office/drawing/2014/main" xmlns="" val="10000"/>
                  </a:ext>
                </a:extLst>
              </a:tr>
              <a:tr h="632995">
                <a:tc>
                  <a:txBody>
                    <a:bodyPr/>
                    <a:lstStyle/>
                    <a:p>
                      <a:endParaRPr lang="en-US" dirty="0">
                        <a:latin typeface="proxima_nova_ltlight"/>
                      </a:endParaRPr>
                    </a:p>
                  </a:txBody>
                  <a:tcPr marR="171450" marT="133350" marB="133350" anchor="ctr"/>
                </a:tc>
                <a:tc>
                  <a:txBody>
                    <a:bodyPr/>
                    <a:lstStyle/>
                    <a:p>
                      <a:r>
                        <a:rPr lang="en-US" dirty="0">
                          <a:latin typeface="proxima_nova_ltlight"/>
                        </a:rPr>
                        <a:t>T3</a:t>
                      </a:r>
                    </a:p>
                  </a:txBody>
                  <a:tcPr marL="171450" marR="171450" marT="133350" marB="133350" anchor="ctr"/>
                </a:tc>
                <a:tc>
                  <a:txBody>
                    <a:bodyPr/>
                    <a:lstStyle/>
                    <a:p>
                      <a:r>
                        <a:rPr lang="en-US" dirty="0">
                          <a:latin typeface="proxima_nova_ltlight"/>
                        </a:rPr>
                        <a:t>N1,N2</a:t>
                      </a:r>
                    </a:p>
                  </a:txBody>
                  <a:tcPr marL="171450" marR="171450" marT="133350" marB="133350" anchor="ctr"/>
                </a:tc>
                <a:tc>
                  <a:txBody>
                    <a:bodyPr/>
                    <a:lstStyle/>
                    <a:p>
                      <a:r>
                        <a:rPr lang="en-US" dirty="0" smtClean="0">
                          <a:latin typeface="proxima_nova_ltlight"/>
                        </a:rPr>
                        <a:t>M0</a:t>
                      </a:r>
                      <a:endParaRPr lang="en-US" dirty="0">
                        <a:latin typeface="proxima_nova_ltlight"/>
                      </a:endParaRPr>
                    </a:p>
                  </a:txBody>
                  <a:tcPr/>
                </a:tc>
                <a:extLst>
                  <a:ext uri="{0D108BD9-81ED-4DB2-BD59-A6C34878D82A}">
                    <a16:rowId xmlns:a16="http://schemas.microsoft.com/office/drawing/2014/main" xmlns="" val="10001"/>
                  </a:ext>
                </a:extLst>
              </a:tr>
              <a:tr h="602683">
                <a:tc>
                  <a:txBody>
                    <a:bodyPr/>
                    <a:lstStyle/>
                    <a:p>
                      <a:r>
                        <a:rPr lang="en-US" dirty="0">
                          <a:latin typeface="proxima_nova_ltlight"/>
                        </a:rPr>
                        <a:t>IIIA</a:t>
                      </a:r>
                    </a:p>
                  </a:txBody>
                  <a:tcPr marR="171450" marT="133350" marB="133350" anchor="ctr"/>
                </a:tc>
                <a:tc>
                  <a:txBody>
                    <a:bodyPr/>
                    <a:lstStyle/>
                    <a:p>
                      <a:r>
                        <a:rPr lang="en-US" dirty="0">
                          <a:latin typeface="proxima_nova_ltlight"/>
                        </a:rPr>
                        <a:t>T4a</a:t>
                      </a:r>
                    </a:p>
                  </a:txBody>
                  <a:tcPr marL="171450" marR="171450" marT="133350" marB="133350" anchor="ctr"/>
                </a:tc>
                <a:tc>
                  <a:txBody>
                    <a:bodyPr/>
                    <a:lstStyle/>
                    <a:p>
                      <a:r>
                        <a:rPr lang="en-US" dirty="0">
                          <a:latin typeface="proxima_nova_ltlight"/>
                        </a:rPr>
                        <a:t>N2</a:t>
                      </a:r>
                    </a:p>
                  </a:txBody>
                  <a:tcPr marL="171450" marR="171450" marT="133350" marB="133350" anchor="ctr"/>
                </a:tc>
                <a:tc>
                  <a:txBody>
                    <a:bodyPr/>
                    <a:lstStyle/>
                    <a:p>
                      <a:r>
                        <a:rPr lang="en-US" dirty="0"/>
                        <a:t>M0</a:t>
                      </a:r>
                    </a:p>
                  </a:txBody>
                  <a:tcPr/>
                </a:tc>
                <a:extLst>
                  <a:ext uri="{0D108BD9-81ED-4DB2-BD59-A6C34878D82A}">
                    <a16:rowId xmlns:a16="http://schemas.microsoft.com/office/drawing/2014/main" xmlns="" val="10002"/>
                  </a:ext>
                </a:extLst>
              </a:tr>
              <a:tr h="602683">
                <a:tc>
                  <a:txBody>
                    <a:bodyPr/>
                    <a:lstStyle/>
                    <a:p>
                      <a:endParaRPr lang="en-US" dirty="0">
                        <a:latin typeface="proxima_nova_ltlight"/>
                      </a:endParaRPr>
                    </a:p>
                  </a:txBody>
                  <a:tcPr marR="171450" marT="133350" marB="133350" anchor="ctr"/>
                </a:tc>
                <a:tc>
                  <a:txBody>
                    <a:bodyPr/>
                    <a:lstStyle/>
                    <a:p>
                      <a:r>
                        <a:rPr lang="en-US" dirty="0"/>
                        <a:t>T4b</a:t>
                      </a:r>
                    </a:p>
                  </a:txBody>
                  <a:tcPr marL="171450" marR="171450" marT="133350" marB="133350" anchor="ctr"/>
                </a:tc>
                <a:tc>
                  <a:txBody>
                    <a:bodyPr/>
                    <a:lstStyle/>
                    <a:p>
                      <a:r>
                        <a:rPr lang="en-US" dirty="0"/>
                        <a:t>N0</a:t>
                      </a:r>
                    </a:p>
                  </a:txBody>
                  <a:tcPr marL="171450" marR="171450" marT="133350" marB="133350" anchor="ctr"/>
                </a:tc>
                <a:tc>
                  <a:txBody>
                    <a:bodyPr/>
                    <a:lstStyle/>
                    <a:p>
                      <a:r>
                        <a:rPr lang="en-US" dirty="0"/>
                        <a:t>MO</a:t>
                      </a:r>
                    </a:p>
                  </a:txBody>
                  <a:tcPr/>
                </a:tc>
                <a:extLst>
                  <a:ext uri="{0D108BD9-81ED-4DB2-BD59-A6C34878D82A}">
                    <a16:rowId xmlns:a16="http://schemas.microsoft.com/office/drawing/2014/main" xmlns="" val="10003"/>
                  </a:ext>
                </a:extLst>
              </a:tr>
              <a:tr h="602683">
                <a:tc rowSpan="3">
                  <a:txBody>
                    <a:bodyPr/>
                    <a:lstStyle/>
                    <a:p>
                      <a:r>
                        <a:rPr lang="en-US" dirty="0">
                          <a:latin typeface="proxima_nova_ltlight"/>
                        </a:rPr>
                        <a:t>III B</a:t>
                      </a:r>
                    </a:p>
                  </a:txBody>
                  <a:tcPr marR="171450" marT="133350" marB="133350" anchor="ctr"/>
                </a:tc>
                <a:tc>
                  <a:txBody>
                    <a:bodyPr/>
                    <a:lstStyle/>
                    <a:p>
                      <a:r>
                        <a:rPr lang="en-US" dirty="0">
                          <a:latin typeface="proxima_nova_ltlight"/>
                        </a:rPr>
                        <a:t>T1, T2</a:t>
                      </a:r>
                    </a:p>
                  </a:txBody>
                  <a:tcPr marL="171450" marR="171450" marT="133350" marB="133350" anchor="ctr"/>
                </a:tc>
                <a:tc>
                  <a:txBody>
                    <a:bodyPr/>
                    <a:lstStyle/>
                    <a:p>
                      <a:r>
                        <a:rPr lang="en-US" dirty="0">
                          <a:latin typeface="proxima_nova_ltlight"/>
                        </a:rPr>
                        <a:t>N3b</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4"/>
                  </a:ext>
                </a:extLst>
              </a:tr>
              <a:tr h="602683">
                <a:tc vMerge="1">
                  <a:txBody>
                    <a:bodyPr/>
                    <a:lstStyle/>
                    <a:p>
                      <a:endParaRPr lang="en-US"/>
                    </a:p>
                  </a:txBody>
                  <a:tcPr/>
                </a:tc>
                <a:tc>
                  <a:txBody>
                    <a:bodyPr/>
                    <a:lstStyle/>
                    <a:p>
                      <a:r>
                        <a:rPr lang="en-US" dirty="0">
                          <a:latin typeface="proxima_nova_ltlight"/>
                        </a:rPr>
                        <a:t>T3</a:t>
                      </a:r>
                    </a:p>
                  </a:txBody>
                  <a:tcPr marR="171450" marT="133350" marB="133350" anchor="ctr"/>
                </a:tc>
                <a:tc>
                  <a:txBody>
                    <a:bodyPr/>
                    <a:lstStyle/>
                    <a:p>
                      <a:r>
                        <a:rPr lang="en-US" dirty="0">
                          <a:latin typeface="proxima_nova_ltlight"/>
                        </a:rPr>
                        <a:t>N3a</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5"/>
                  </a:ext>
                </a:extLst>
              </a:tr>
              <a:tr h="602683">
                <a:tc vMerge="1">
                  <a:txBody>
                    <a:bodyPr/>
                    <a:lstStyle/>
                    <a:p>
                      <a:endParaRPr lang="en-US"/>
                    </a:p>
                  </a:txBody>
                  <a:tcPr/>
                </a:tc>
                <a:tc>
                  <a:txBody>
                    <a:bodyPr/>
                    <a:lstStyle/>
                    <a:p>
                      <a:r>
                        <a:rPr lang="en-US" dirty="0">
                          <a:latin typeface="proxima_nova_ltlight"/>
                        </a:rPr>
                        <a:t>T4b</a:t>
                      </a:r>
                    </a:p>
                  </a:txBody>
                  <a:tcPr marR="171450" marT="133350" marB="133350" anchor="ctr"/>
                </a:tc>
                <a:tc>
                  <a:txBody>
                    <a:bodyPr/>
                    <a:lstStyle/>
                    <a:p>
                      <a:r>
                        <a:rPr lang="en-US" dirty="0">
                          <a:latin typeface="proxima_nova_ltlight"/>
                        </a:rPr>
                        <a:t>N1, N2</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6"/>
                  </a:ext>
                </a:extLst>
              </a:tr>
              <a:tr h="602683">
                <a:tc rowSpan="2">
                  <a:txBody>
                    <a:bodyPr/>
                    <a:lstStyle/>
                    <a:p>
                      <a:r>
                        <a:rPr lang="en-US" dirty="0">
                          <a:latin typeface="proxima_nova_ltlight"/>
                        </a:rPr>
                        <a:t>III C</a:t>
                      </a:r>
                    </a:p>
                  </a:txBody>
                  <a:tcPr marR="171450" marT="133350" marB="133350" anchor="ctr"/>
                </a:tc>
                <a:tc>
                  <a:txBody>
                    <a:bodyPr/>
                    <a:lstStyle/>
                    <a:p>
                      <a:r>
                        <a:rPr lang="en-US" dirty="0" smtClean="0">
                          <a:latin typeface="proxima_nova_ltlight"/>
                        </a:rPr>
                        <a:t>T3, T4a</a:t>
                      </a:r>
                      <a:endParaRPr lang="en-US" dirty="0">
                        <a:latin typeface="proxima_nova_ltlight"/>
                      </a:endParaRPr>
                    </a:p>
                  </a:txBody>
                  <a:tcPr marL="171450" marR="171450" marT="133350" marB="133350" anchor="ctr"/>
                </a:tc>
                <a:tc>
                  <a:txBody>
                    <a:bodyPr/>
                    <a:lstStyle/>
                    <a:p>
                      <a:r>
                        <a:rPr lang="en-US" dirty="0">
                          <a:latin typeface="proxima_nova_ltlight"/>
                        </a:rPr>
                        <a:t>N3b</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7"/>
                  </a:ext>
                </a:extLst>
              </a:tr>
              <a:tr h="602683">
                <a:tc vMerge="1">
                  <a:txBody>
                    <a:bodyPr/>
                    <a:lstStyle/>
                    <a:p>
                      <a:endParaRPr lang="en-US"/>
                    </a:p>
                  </a:txBody>
                  <a:tcPr/>
                </a:tc>
                <a:tc>
                  <a:txBody>
                    <a:bodyPr/>
                    <a:lstStyle/>
                    <a:p>
                      <a:r>
                        <a:rPr lang="en-US" dirty="0">
                          <a:latin typeface="proxima_nova_ltlight"/>
                        </a:rPr>
                        <a:t>T4b</a:t>
                      </a:r>
                    </a:p>
                  </a:txBody>
                  <a:tcPr marR="171450" marT="133350" marB="133350" anchor="ctr"/>
                </a:tc>
                <a:tc>
                  <a:txBody>
                    <a:bodyPr/>
                    <a:lstStyle/>
                    <a:p>
                      <a:r>
                        <a:rPr lang="en-US" dirty="0">
                          <a:latin typeface="proxima_nova_ltlight"/>
                        </a:rPr>
                        <a:t>N3a, N3b</a:t>
                      </a:r>
                    </a:p>
                  </a:txBody>
                  <a:tcPr marL="171450" marR="171450" marT="133350" marB="133350" anchor="ctr"/>
                </a:tc>
                <a:tc>
                  <a:txBody>
                    <a:bodyPr/>
                    <a:lstStyle/>
                    <a:p>
                      <a:r>
                        <a:rPr lang="en-US" dirty="0">
                          <a:latin typeface="proxima_nova_ltlight"/>
                        </a:rPr>
                        <a:t>M0</a:t>
                      </a:r>
                    </a:p>
                  </a:txBody>
                  <a:tcPr marL="171450" marR="171450" marT="133350" marB="133350" anchor="ctr"/>
                </a:tc>
                <a:extLst>
                  <a:ext uri="{0D108BD9-81ED-4DB2-BD59-A6C34878D82A}">
                    <a16:rowId xmlns:a16="http://schemas.microsoft.com/office/drawing/2014/main" xmlns="" val="10008"/>
                  </a:ext>
                </a:extLst>
              </a:tr>
              <a:tr h="602683">
                <a:tc>
                  <a:txBody>
                    <a:bodyPr/>
                    <a:lstStyle/>
                    <a:p>
                      <a:r>
                        <a:rPr lang="en-US" dirty="0">
                          <a:latin typeface="proxima_nova_ltlight"/>
                        </a:rPr>
                        <a:t>IV</a:t>
                      </a:r>
                    </a:p>
                  </a:txBody>
                  <a:tcPr marR="171450" marT="133350" marB="133350" anchor="ctr"/>
                </a:tc>
                <a:tc>
                  <a:txBody>
                    <a:bodyPr/>
                    <a:lstStyle/>
                    <a:p>
                      <a:r>
                        <a:rPr lang="en-US" dirty="0">
                          <a:latin typeface="proxima_nova_ltlight"/>
                        </a:rPr>
                        <a:t>Any T</a:t>
                      </a:r>
                    </a:p>
                  </a:txBody>
                  <a:tcPr marL="171450" marR="171450" marT="133350" marB="133350" anchor="ctr"/>
                </a:tc>
                <a:tc>
                  <a:txBody>
                    <a:bodyPr/>
                    <a:lstStyle/>
                    <a:p>
                      <a:r>
                        <a:rPr lang="en-US" dirty="0">
                          <a:latin typeface="proxima_nova_ltlight"/>
                        </a:rPr>
                        <a:t>Any N</a:t>
                      </a:r>
                    </a:p>
                  </a:txBody>
                  <a:tcPr marL="171450" marR="171450" marT="133350" marB="133350" anchor="ctr"/>
                </a:tc>
                <a:tc>
                  <a:txBody>
                    <a:bodyPr/>
                    <a:lstStyle/>
                    <a:p>
                      <a:r>
                        <a:rPr lang="en-US" dirty="0">
                          <a:latin typeface="proxima_nova_rgregular"/>
                        </a:rPr>
                        <a:t>M1</a:t>
                      </a:r>
                    </a:p>
                  </a:txBody>
                  <a:tcPr marL="171450" marR="171450" marT="133350" marB="133350" anchor="ctr"/>
                </a:tc>
                <a:extLst>
                  <a:ext uri="{0D108BD9-81ED-4DB2-BD59-A6C34878D82A}">
                    <a16:rowId xmlns:a16="http://schemas.microsoft.com/office/drawing/2014/main" xmlns="" val="10009"/>
                  </a:ext>
                </a:extLst>
              </a:tr>
              <a:tr h="41310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xmlns="" val="10010"/>
                  </a:ext>
                </a:extLst>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983" y="290944"/>
            <a:ext cx="10515600" cy="1018873"/>
          </a:xfrm>
        </p:spPr>
        <p:txBody>
          <a:bodyPr/>
          <a:lstStyle/>
          <a:p>
            <a:r>
              <a:rPr lang="en-US" dirty="0"/>
              <a:t>Early gastric carcinoma</a:t>
            </a:r>
          </a:p>
        </p:txBody>
      </p:sp>
      <p:sp>
        <p:nvSpPr>
          <p:cNvPr id="4" name="Rectangle 3"/>
          <p:cNvSpPr/>
          <p:nvPr/>
        </p:nvSpPr>
        <p:spPr>
          <a:xfrm>
            <a:off x="518983" y="1489927"/>
            <a:ext cx="11084011" cy="4401205"/>
          </a:xfrm>
          <a:prstGeom prst="rect">
            <a:avLst/>
          </a:prstGeom>
        </p:spPr>
        <p:txBody>
          <a:bodyPr wrap="square">
            <a:spAutoFit/>
          </a:bodyPr>
          <a:lstStyle/>
          <a:p>
            <a:pPr marL="457200" indent="-457200">
              <a:buFont typeface="Arial" panose="020B0604020202020204" pitchFamily="34" charset="0"/>
              <a:buChar char="•"/>
            </a:pPr>
            <a:r>
              <a:rPr lang="en-US" sz="2800" dirty="0" smtClean="0"/>
              <a:t>Early </a:t>
            </a:r>
            <a:r>
              <a:rPr lang="en-US" sz="2800" dirty="0"/>
              <a:t>gastric carcinoma (EGC) is defined as an invasive adenocarcinoma that involves only the mucosa or submucosa but not the muscularis propria, independent of lymph node status.</a:t>
            </a:r>
          </a:p>
          <a:p>
            <a:pPr marL="457200" indent="-457200">
              <a:buFont typeface="Arial" panose="020B0604020202020204" pitchFamily="34" charset="0"/>
              <a:buChar char="•"/>
            </a:pPr>
            <a:r>
              <a:rPr lang="en-US" sz="2800" dirty="0"/>
              <a:t>EGC represents approximately 20% of all newly diagnosed gastric cancers in Western countries, whereas in Northeast </a:t>
            </a:r>
            <a:r>
              <a:rPr lang="en-US" sz="2800" dirty="0" smtClean="0"/>
              <a:t>Asia </a:t>
            </a:r>
            <a:r>
              <a:rPr lang="en-US" sz="2800" dirty="0"/>
              <a:t>(Japan and Korea), it accounts for over 50% of </a:t>
            </a:r>
            <a:r>
              <a:rPr lang="en-US" sz="2800" dirty="0" smtClean="0"/>
              <a:t>cases. </a:t>
            </a:r>
            <a:endParaRPr lang="en-US" sz="2800" dirty="0"/>
          </a:p>
          <a:p>
            <a:pPr marL="457200" indent="-457200">
              <a:buFont typeface="Arial" panose="020B0604020202020204" pitchFamily="34" charset="0"/>
              <a:buChar char="•"/>
            </a:pPr>
            <a:r>
              <a:rPr lang="en-US" sz="2800" dirty="0"/>
              <a:t>The difference in incidence may be due to a higher prevalence of gastric cancer with mass screening test, and widely adapted use of magnifying upper endoscopy with high-resolution images and chromoendoscopy in Northeast Asia.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8927" y="1354570"/>
            <a:ext cx="10515600" cy="4351338"/>
          </a:xfrm>
        </p:spPr>
        <p:txBody>
          <a:bodyPr>
            <a:normAutofit/>
          </a:bodyPr>
          <a:lstStyle/>
          <a:p>
            <a:r>
              <a:rPr lang="en-US" dirty="0"/>
              <a:t>The majority of patients with EGC are asymptomatic.</a:t>
            </a:r>
          </a:p>
          <a:p>
            <a:r>
              <a:rPr lang="en-US" dirty="0" smtClean="0"/>
              <a:t>Some </a:t>
            </a:r>
            <a:r>
              <a:rPr lang="en-US" dirty="0"/>
              <a:t>may present with non-specific upper abdominal symptoms such as heartburn or epigastric pain, so-called dyspeptic symptoms. </a:t>
            </a:r>
          </a:p>
          <a:p>
            <a:r>
              <a:rPr lang="en-US" dirty="0"/>
              <a:t>Weight loss, anorexia, </a:t>
            </a:r>
            <a:r>
              <a:rPr lang="en-US" dirty="0" smtClean="0"/>
              <a:t>anemia </a:t>
            </a:r>
            <a:r>
              <a:rPr lang="en-US" dirty="0"/>
              <a:t>and hypoalbuminemia frequently found in patients with advanced gastric cancer are not commonly seen.</a:t>
            </a:r>
          </a:p>
          <a:p>
            <a:r>
              <a:rPr lang="en-US" dirty="0"/>
              <a:t>Dyspeptic symptoms may occur in up to 40% of the patients with EGC </a:t>
            </a:r>
          </a:p>
          <a:p>
            <a:r>
              <a:rPr lang="en-US" dirty="0"/>
              <a:t>Dyspeptic symptoms may </a:t>
            </a:r>
            <a:r>
              <a:rPr lang="en-US" dirty="0" smtClean="0"/>
              <a:t>be masked </a:t>
            </a:r>
            <a:r>
              <a:rPr lang="en-US" dirty="0"/>
              <a:t>by the use of anti-acid drugs and proton pump inhibitors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22218"/>
            <a:ext cx="10515600" cy="5154640"/>
          </a:xfrm>
        </p:spPr>
        <p:txBody>
          <a:bodyPr/>
          <a:lstStyle/>
          <a:p>
            <a:r>
              <a:rPr lang="en-US" dirty="0"/>
              <a:t>Most of Japanese series have reported more than 90% of 5 and 10 year survival rates for the patients with EGC. </a:t>
            </a:r>
          </a:p>
          <a:p>
            <a:r>
              <a:rPr lang="en-US" dirty="0"/>
              <a:t>In the Western, 5-year survival rates range from 68% to 92</a:t>
            </a:r>
            <a:r>
              <a:rPr lang="en-US" dirty="0" smtClean="0"/>
              <a:t>%. Diagnosis </a:t>
            </a:r>
            <a:r>
              <a:rPr lang="en-US" dirty="0"/>
              <a:t>by ENDOSCOPY/ENDOSCOPIC </a:t>
            </a:r>
            <a:r>
              <a:rPr lang="en-US" dirty="0" smtClean="0"/>
              <a:t>US.</a:t>
            </a:r>
            <a:endParaRPr lang="en-US" dirty="0"/>
          </a:p>
        </p:txBody>
      </p:sp>
      <p:pic>
        <p:nvPicPr>
          <p:cNvPr id="3074" name="Picture 2" descr="C:\Users\Doctors\Pictures\image3.jpeg"/>
          <p:cNvPicPr>
            <a:picLocks noChangeAspect="1" noChangeArrowheads="1"/>
          </p:cNvPicPr>
          <p:nvPr/>
        </p:nvPicPr>
        <p:blipFill>
          <a:blip r:embed="rId2"/>
          <a:srcRect/>
          <a:stretch>
            <a:fillRect/>
          </a:stretch>
        </p:blipFill>
        <p:spPr bwMode="auto">
          <a:xfrm>
            <a:off x="4145267" y="2989586"/>
            <a:ext cx="3901465" cy="294090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346" y="0"/>
            <a:ext cx="10515600" cy="978429"/>
          </a:xfrm>
        </p:spPr>
        <p:txBody>
          <a:bodyPr/>
          <a:lstStyle/>
          <a:p>
            <a:r>
              <a:rPr lang="en-US" dirty="0"/>
              <a:t>Bormann`s classification of gastric cancer</a:t>
            </a:r>
          </a:p>
        </p:txBody>
      </p:sp>
      <p:pic>
        <p:nvPicPr>
          <p:cNvPr id="4100" name="Picture 4" descr="C:\Users\Doctors\Pictures\fig4.png"/>
          <p:cNvPicPr>
            <a:picLocks noGrp="1" noChangeAspect="1" noChangeArrowheads="1"/>
          </p:cNvPicPr>
          <p:nvPr>
            <p:ph idx="1"/>
          </p:nvPr>
        </p:nvPicPr>
        <p:blipFill>
          <a:blip r:embed="rId2" cstate="print"/>
          <a:srcRect/>
          <a:stretch>
            <a:fillRect/>
          </a:stretch>
        </p:blipFill>
        <p:spPr bwMode="auto">
          <a:xfrm>
            <a:off x="3311237" y="734291"/>
            <a:ext cx="5541818" cy="6123709"/>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2E37C80B-E51F-496D-BC68-A6B32392C6C4}"/>
              </a:ext>
            </a:extLst>
          </p:cNvPr>
          <p:cNvPicPr>
            <a:picLocks noGrp="1" noChangeAspect="1"/>
          </p:cNvPicPr>
          <p:nvPr>
            <p:ph idx="1"/>
          </p:nvPr>
        </p:nvPicPr>
        <p:blipFill>
          <a:blip r:embed="rId2"/>
          <a:stretch>
            <a:fillRect/>
          </a:stretch>
        </p:blipFill>
        <p:spPr>
          <a:xfrm>
            <a:off x="2199190" y="706583"/>
            <a:ext cx="8635874" cy="5430982"/>
          </a:xfrm>
          <a:prstGeom prst="rect">
            <a:avLst/>
          </a:prstGeom>
        </p:spPr>
      </p:pic>
    </p:spTree>
    <p:extLst>
      <p:ext uri="{BB962C8B-B14F-4D97-AF65-F5344CB8AC3E}">
        <p14:creationId xmlns:p14="http://schemas.microsoft.com/office/powerpoint/2010/main" val="5603056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0215EBC2-5BF0-45E4-AA6A-6F11E4C53BB3}"/>
              </a:ext>
            </a:extLst>
          </p:cNvPr>
          <p:cNvPicPr>
            <a:picLocks noGrp="1" noChangeAspect="1"/>
          </p:cNvPicPr>
          <p:nvPr>
            <p:ph idx="1"/>
          </p:nvPr>
        </p:nvPicPr>
        <p:blipFill>
          <a:blip r:embed="rId2"/>
          <a:stretch>
            <a:fillRect/>
          </a:stretch>
        </p:blipFill>
        <p:spPr>
          <a:xfrm>
            <a:off x="1384220" y="1074692"/>
            <a:ext cx="8951088" cy="5034987"/>
          </a:xfrm>
          <a:prstGeom prst="rect">
            <a:avLst/>
          </a:prstGeom>
        </p:spPr>
      </p:pic>
    </p:spTree>
    <p:extLst>
      <p:ext uri="{BB962C8B-B14F-4D97-AF65-F5344CB8AC3E}">
        <p14:creationId xmlns:p14="http://schemas.microsoft.com/office/powerpoint/2010/main" val="41991047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F4767F66-FBE9-4C7F-A692-32D6D44B6FA2}"/>
              </a:ext>
            </a:extLst>
          </p:cNvPr>
          <p:cNvPicPr>
            <a:picLocks noGrp="1" noChangeAspect="1"/>
          </p:cNvPicPr>
          <p:nvPr>
            <p:ph idx="1"/>
          </p:nvPr>
        </p:nvPicPr>
        <p:blipFill>
          <a:blip r:embed="rId2"/>
          <a:stretch>
            <a:fillRect/>
          </a:stretch>
        </p:blipFill>
        <p:spPr>
          <a:xfrm>
            <a:off x="2059066" y="709611"/>
            <a:ext cx="9178600" cy="5162962"/>
          </a:xfrm>
          <a:prstGeom prst="rect">
            <a:avLst/>
          </a:prstGeom>
        </p:spPr>
      </p:pic>
    </p:spTree>
    <p:extLst>
      <p:ext uri="{BB962C8B-B14F-4D97-AF65-F5344CB8AC3E}">
        <p14:creationId xmlns:p14="http://schemas.microsoft.com/office/powerpoint/2010/main" val="5936246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A5FD7593-1522-407E-BF0B-48A0BEC03461}"/>
              </a:ext>
            </a:extLst>
          </p:cNvPr>
          <p:cNvPicPr>
            <a:picLocks noGrp="1" noChangeAspect="1"/>
          </p:cNvPicPr>
          <p:nvPr>
            <p:ph idx="1"/>
          </p:nvPr>
        </p:nvPicPr>
        <p:blipFill>
          <a:blip r:embed="rId2"/>
          <a:stretch>
            <a:fillRect/>
          </a:stretch>
        </p:blipFill>
        <p:spPr>
          <a:xfrm>
            <a:off x="2327565" y="969818"/>
            <a:ext cx="7643258" cy="5141790"/>
          </a:xfrm>
          <a:prstGeom prst="rect">
            <a:avLst/>
          </a:prstGeom>
        </p:spPr>
      </p:pic>
    </p:spTree>
    <p:extLst>
      <p:ext uri="{BB962C8B-B14F-4D97-AF65-F5344CB8AC3E}">
        <p14:creationId xmlns:p14="http://schemas.microsoft.com/office/powerpoint/2010/main" val="25442568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00439"/>
          </a:xfrm>
        </p:spPr>
        <p:txBody>
          <a:bodyPr/>
          <a:lstStyle/>
          <a:p>
            <a:r>
              <a:rPr lang="en-US" dirty="0"/>
              <a:t>Management </a:t>
            </a:r>
          </a:p>
        </p:txBody>
      </p:sp>
      <p:sp>
        <p:nvSpPr>
          <p:cNvPr id="3" name="Content Placeholder 2"/>
          <p:cNvSpPr>
            <a:spLocks noGrp="1"/>
          </p:cNvSpPr>
          <p:nvPr>
            <p:ph idx="1"/>
          </p:nvPr>
        </p:nvSpPr>
        <p:spPr>
          <a:xfrm>
            <a:off x="838200" y="1704110"/>
            <a:ext cx="10515600" cy="4472854"/>
          </a:xfrm>
        </p:spPr>
        <p:txBody>
          <a:bodyPr/>
          <a:lstStyle/>
          <a:p>
            <a:r>
              <a:rPr lang="en-US" dirty="0"/>
              <a:t>Gastrectomy and lymphadenectomy</a:t>
            </a:r>
          </a:p>
          <a:p>
            <a:r>
              <a:rPr lang="en-US" dirty="0"/>
              <a:t>Endoscopic mucosal </a:t>
            </a:r>
            <a:r>
              <a:rPr lang="en-US" dirty="0" smtClean="0"/>
              <a:t>resection (EMR)</a:t>
            </a:r>
            <a:endParaRPr lang="en-US" dirty="0"/>
          </a:p>
          <a:p>
            <a:r>
              <a:rPr lang="en-US" dirty="0"/>
              <a:t>Indications for </a:t>
            </a:r>
            <a:r>
              <a:rPr lang="en-US" dirty="0" smtClean="0"/>
              <a:t>EMR;-</a:t>
            </a:r>
          </a:p>
          <a:p>
            <a:pPr marL="0" indent="0">
              <a:buNone/>
            </a:pPr>
            <a:r>
              <a:rPr lang="en-US" dirty="0" smtClean="0"/>
              <a:t>1. The </a:t>
            </a:r>
            <a:r>
              <a:rPr lang="en-US" dirty="0"/>
              <a:t>lesions must be confined to the mucosa.</a:t>
            </a:r>
          </a:p>
          <a:p>
            <a:pPr>
              <a:buNone/>
            </a:pPr>
            <a:r>
              <a:rPr lang="en-US" dirty="0" smtClean="0"/>
              <a:t>2</a:t>
            </a:r>
            <a:r>
              <a:rPr lang="en-US" dirty="0"/>
              <a:t>. Smaller than or equal to 2 cm for superficially elevated type </a:t>
            </a:r>
            <a:r>
              <a:rPr lang="en-US" dirty="0" smtClean="0"/>
              <a:t>lesions.</a:t>
            </a:r>
            <a:endParaRPr lang="en-US" dirty="0"/>
          </a:p>
          <a:p>
            <a:pPr>
              <a:buNone/>
            </a:pPr>
            <a:r>
              <a:rPr lang="en-US" dirty="0" smtClean="0"/>
              <a:t>3. Smaller </a:t>
            </a:r>
            <a:r>
              <a:rPr lang="en-US" dirty="0"/>
              <a:t>than or equal to 1 cm for the flat and depressed type </a:t>
            </a:r>
            <a:r>
              <a:rPr lang="en-US" dirty="0" smtClean="0"/>
              <a:t>lesions.</a:t>
            </a:r>
            <a:endParaRPr lang="en-US" dirty="0"/>
          </a:p>
          <a:p>
            <a:pPr>
              <a:buNone/>
            </a:pPr>
            <a:r>
              <a:rPr lang="en-US" dirty="0" smtClean="0"/>
              <a:t>4</a:t>
            </a:r>
            <a:r>
              <a:rPr lang="en-US" dirty="0"/>
              <a:t>. </a:t>
            </a:r>
            <a:r>
              <a:rPr lang="en-US" dirty="0" smtClean="0"/>
              <a:t>No </a:t>
            </a:r>
            <a:r>
              <a:rPr lang="en-US" dirty="0"/>
              <a:t>ulcer or ulcer </a:t>
            </a:r>
            <a:r>
              <a:rPr lang="en-US" dirty="0" smtClean="0"/>
              <a:t>scar.</a:t>
            </a:r>
          </a:p>
          <a:p>
            <a:pPr>
              <a:buNone/>
            </a:pPr>
            <a:r>
              <a:rPr lang="en-US" dirty="0" smtClean="0"/>
              <a:t>5</a:t>
            </a:r>
            <a:r>
              <a:rPr lang="en-US" dirty="0"/>
              <a:t>. No venous or lymphatic </a:t>
            </a:r>
            <a:r>
              <a:rPr lang="en-US" dirty="0" smtClean="0"/>
              <a:t>involvement.</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86584"/>
          </a:xfrm>
        </p:spPr>
        <p:txBody>
          <a:bodyPr/>
          <a:lstStyle/>
          <a:p>
            <a:r>
              <a:rPr lang="en-US" dirty="0"/>
              <a:t>Advanced gastric </a:t>
            </a:r>
            <a:r>
              <a:rPr lang="en-US" dirty="0" smtClean="0"/>
              <a:t>carcinoma</a:t>
            </a:r>
            <a:endParaRPr lang="en-US" dirty="0"/>
          </a:p>
        </p:txBody>
      </p:sp>
      <p:sp>
        <p:nvSpPr>
          <p:cNvPr id="3" name="Content Placeholder 2"/>
          <p:cNvSpPr>
            <a:spLocks noGrp="1"/>
          </p:cNvSpPr>
          <p:nvPr>
            <p:ph idx="1"/>
          </p:nvPr>
        </p:nvSpPr>
        <p:spPr>
          <a:xfrm>
            <a:off x="838200" y="1690688"/>
            <a:ext cx="10515600" cy="4351338"/>
          </a:xfrm>
        </p:spPr>
        <p:txBody>
          <a:bodyPr>
            <a:normAutofit lnSpcReduction="10000"/>
          </a:bodyPr>
          <a:lstStyle/>
          <a:p>
            <a:r>
              <a:rPr lang="en-US" dirty="0"/>
              <a:t>Men are more frequently affected than women (male: female ratio; 2:1</a:t>
            </a:r>
            <a:r>
              <a:rPr lang="en-US" dirty="0" smtClean="0"/>
              <a:t>).</a:t>
            </a:r>
            <a:endParaRPr lang="en-US" dirty="0"/>
          </a:p>
          <a:p>
            <a:r>
              <a:rPr lang="en-US" dirty="0"/>
              <a:t>The median age at diagnosis is 70 years of age. </a:t>
            </a:r>
          </a:p>
          <a:p>
            <a:r>
              <a:rPr lang="en-US" dirty="0"/>
              <a:t>The overall prognosis of AGCs is poor, with 5-year survival rate of 20%. </a:t>
            </a:r>
          </a:p>
          <a:p>
            <a:r>
              <a:rPr lang="en-US" dirty="0"/>
              <a:t>Median survival for metastatic or unresectable disease is approximately 8 to 10 </a:t>
            </a:r>
            <a:r>
              <a:rPr lang="en-US" dirty="0" smtClean="0"/>
              <a:t>months.</a:t>
            </a:r>
          </a:p>
          <a:p>
            <a:r>
              <a:rPr lang="en-US" dirty="0" smtClean="0"/>
              <a:t>Management by adjuvant chemotherapy with cisplatin, 5-FU; neoadjuvant chemotherapy; HER-2 receptor (</a:t>
            </a:r>
            <a:r>
              <a:rPr lang="en-US" dirty="0" err="1" smtClean="0"/>
              <a:t>Trastuzumab</a:t>
            </a:r>
            <a:r>
              <a:rPr lang="en-US" dirty="0" smtClean="0"/>
              <a:t>/Herceptin); VEGF (bevacizumab/</a:t>
            </a:r>
            <a:r>
              <a:rPr lang="en-US" dirty="0" err="1" smtClean="0"/>
              <a:t>avastin</a:t>
            </a:r>
            <a:r>
              <a:rPr lang="en-US" dirty="0" smtClean="0"/>
              <a:t>)</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1327" y="1188315"/>
            <a:ext cx="10515600" cy="4351338"/>
          </a:xfrm>
        </p:spPr>
        <p:txBody>
          <a:bodyPr/>
          <a:lstStyle/>
          <a:p>
            <a:endParaRPr lang="en-US" dirty="0"/>
          </a:p>
          <a:p>
            <a:endParaRPr lang="en-US" dirty="0"/>
          </a:p>
          <a:p>
            <a:endParaRPr lang="en-US" dirty="0"/>
          </a:p>
          <a:p>
            <a:endParaRPr lang="en-US" dirty="0"/>
          </a:p>
          <a:p>
            <a:r>
              <a:rPr lang="en-US" dirty="0" smtClean="0"/>
              <a:t>THANK </a:t>
            </a:r>
            <a:r>
              <a:rPr lang="en-US" dirty="0"/>
              <a:t>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416</TotalTime>
  <Words>1138</Words>
  <Application>Microsoft Office PowerPoint</Application>
  <PresentationFormat>Widescreen</PresentationFormat>
  <Paragraphs>221</Paragraphs>
  <Slides>32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Calibri</vt:lpstr>
      <vt:lpstr>Calibri Light</vt:lpstr>
      <vt:lpstr>proxima_nova_ltlight</vt:lpstr>
      <vt:lpstr>proxima_nova_rgbold</vt:lpstr>
      <vt:lpstr>proxima_nova_rgregular</vt:lpstr>
      <vt:lpstr>Wingdings</vt:lpstr>
      <vt:lpstr>Office Theme</vt:lpstr>
      <vt:lpstr>Gastric cancer</vt:lpstr>
      <vt:lpstr>PowerPoint Presentation</vt:lpstr>
      <vt:lpstr>PowerPoint Presentation</vt:lpstr>
      <vt:lpstr>Signs and Symptoms</vt:lpstr>
      <vt:lpstr>PowerPoint Presentation</vt:lpstr>
      <vt:lpstr>Aetiology</vt:lpstr>
      <vt:lpstr>PowerPoint Presentation</vt:lpstr>
      <vt:lpstr>Diagnosis</vt:lpstr>
      <vt:lpstr>PowerPoint Presentation</vt:lpstr>
      <vt:lpstr>Pathology</vt:lpstr>
      <vt:lpstr>PowerPoint Presentation</vt:lpstr>
      <vt:lpstr>PowerPoint Presentation</vt:lpstr>
      <vt:lpstr>PowerPoint Presentation</vt:lpstr>
      <vt:lpstr>Signet cell gastric cancer</vt:lpstr>
      <vt:lpstr>Staging-TNM(AJCC)</vt:lpstr>
      <vt:lpstr>Primary tumor (T)</vt:lpstr>
      <vt:lpstr>PowerPoint Presentation</vt:lpstr>
      <vt:lpstr>Regional lymph nodes (N)</vt:lpstr>
      <vt:lpstr>Distant metastasis (M)</vt:lpstr>
      <vt:lpstr>PowerPoint Presentation</vt:lpstr>
      <vt:lpstr>PowerPoint Presentation</vt:lpstr>
      <vt:lpstr>Early gastric carcinoma</vt:lpstr>
      <vt:lpstr>PowerPoint Presentation</vt:lpstr>
      <vt:lpstr>PowerPoint Presentation</vt:lpstr>
      <vt:lpstr>Bormann`s classification of gastric cancer</vt:lpstr>
      <vt:lpstr>PowerPoint Presentation</vt:lpstr>
      <vt:lpstr>PowerPoint Presentation</vt:lpstr>
      <vt:lpstr>PowerPoint Presentation</vt:lpstr>
      <vt:lpstr>PowerPoint Presentation</vt:lpstr>
      <vt:lpstr>Management </vt:lpstr>
      <vt:lpstr>Advanced gastric carcinoma</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Gastric cancer</dc:title>
  <dc:creator>HP</dc:creator>
  <cp:lastModifiedBy>Shabir</cp:lastModifiedBy>
  <cp:revision>43</cp:revision>
  <dcterms:created xsi:type="dcterms:W3CDTF">2019-04-02T07:43:58Z</dcterms:created>
  <dcterms:modified xsi:type="dcterms:W3CDTF">2021-04-05T19:32:27Z</dcterms:modified>
</cp:coreProperties>
</file>