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57" r:id="rId4"/>
    <p:sldId id="258" r:id="rId5"/>
    <p:sldId id="266" r:id="rId6"/>
    <p:sldId id="267" r:id="rId7"/>
    <p:sldId id="273" r:id="rId8"/>
    <p:sldId id="275" r:id="rId9"/>
    <p:sldId id="289" r:id="rId10"/>
    <p:sldId id="276" r:id="rId11"/>
    <p:sldId id="260" r:id="rId12"/>
    <p:sldId id="261" r:id="rId13"/>
    <p:sldId id="268" r:id="rId14"/>
    <p:sldId id="271" r:id="rId15"/>
    <p:sldId id="269" r:id="rId16"/>
    <p:sldId id="270" r:id="rId17"/>
    <p:sldId id="262" r:id="rId18"/>
    <p:sldId id="263" r:id="rId19"/>
    <p:sldId id="285" r:id="rId20"/>
    <p:sldId id="283" r:id="rId21"/>
    <p:sldId id="282" r:id="rId22"/>
    <p:sldId id="264" r:id="rId23"/>
    <p:sldId id="29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08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23D5D75-4652-4AEC-9668-496B3EB8D792}" type="datetimeFigureOut">
              <a:rPr lang="en-US" smtClean="0"/>
              <a:pPr/>
              <a:t>01-Jun-21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60D023C-687D-4560-828E-A40822290DF9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Cholelithiasis/cholecystitis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Githaiga J.W. </a:t>
            </a:r>
          </a:p>
          <a:p>
            <a:r>
              <a:rPr lang="en-US" dirty="0" smtClean="0"/>
              <a:t>Consultant Surgeon and Thematic Head General Surgery U.O.N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 of Cholelithiasis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Presence of stones in the gallbladder.</a:t>
            </a:r>
          </a:p>
          <a:p>
            <a:r>
              <a:rPr lang="en-US" b="1" dirty="0" smtClean="0"/>
              <a:t>Choledocholithiasis is the presence of stones in the ducts of the biliary system.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Definition Chole</a:t>
            </a:r>
            <a:r>
              <a:rPr lang="en-US" b="1" dirty="0"/>
              <a:t>c</a:t>
            </a:r>
            <a:r>
              <a:rPr lang="en-US" b="1" dirty="0" smtClean="0"/>
              <a:t>ystitis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Cholecystitis is defined as inflammation of the gallbladder that occurs most commonly because of an obstruction of the cystic duct from gallstones( cholelithiasis).</a:t>
            </a:r>
          </a:p>
          <a:p>
            <a:r>
              <a:rPr lang="en-US" b="1" dirty="0" smtClean="0"/>
              <a:t> 90% of cases involve stones in the cystic duct (ie, calculous cholecystitis).</a:t>
            </a:r>
          </a:p>
          <a:p>
            <a:r>
              <a:rPr lang="en-US" b="1" dirty="0" smtClean="0"/>
              <a:t>10% of cases representing acalculous cholecystitis.</a:t>
            </a:r>
            <a:r>
              <a:rPr lang="en-US" b="1" baseline="30000" dirty="0" smtClean="0"/>
              <a:t>[1]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Risk factors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 Age,.</a:t>
            </a:r>
          </a:p>
          <a:p>
            <a:r>
              <a:rPr lang="en-US" b="1" dirty="0" smtClean="0"/>
              <a:t>Females. M;F Ratio 1:3.</a:t>
            </a:r>
          </a:p>
          <a:p>
            <a:r>
              <a:rPr lang="en-US" b="1" dirty="0" smtClean="0"/>
              <a:t>Ethnicity.</a:t>
            </a:r>
          </a:p>
          <a:p>
            <a:r>
              <a:rPr lang="en-US" b="1" dirty="0" smtClean="0"/>
              <a:t>Obesity or rapid weight loss. </a:t>
            </a:r>
          </a:p>
          <a:p>
            <a:r>
              <a:rPr lang="en-US" b="1" dirty="0" smtClean="0"/>
              <a:t>Drugs.</a:t>
            </a:r>
          </a:p>
          <a:p>
            <a:r>
              <a:rPr lang="en-US" b="1" dirty="0"/>
              <a:t>P</a:t>
            </a:r>
            <a:r>
              <a:rPr lang="en-US" b="1" dirty="0" smtClean="0"/>
              <a:t>regnancy.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b="1" dirty="0" smtClean="0"/>
              <a:t>Acalculous cholecystitis is related to conditions associated with biliary stasis, and include the following:</a:t>
            </a:r>
          </a:p>
          <a:p>
            <a:pPr lvl="1">
              <a:buNone/>
            </a:pPr>
            <a:r>
              <a:rPr lang="en-US" b="1" dirty="0" smtClean="0"/>
              <a:t>-Critical illness</a:t>
            </a:r>
          </a:p>
          <a:p>
            <a:pPr lvl="1">
              <a:buNone/>
            </a:pPr>
            <a:r>
              <a:rPr lang="en-US" b="1" dirty="0" smtClean="0"/>
              <a:t>-Major surgery or severe trauma/burns</a:t>
            </a:r>
          </a:p>
          <a:p>
            <a:pPr lvl="1">
              <a:buNone/>
            </a:pPr>
            <a:r>
              <a:rPr lang="en-US" b="1" dirty="0" smtClean="0"/>
              <a:t>-Sepsis</a:t>
            </a:r>
          </a:p>
          <a:p>
            <a:pPr lvl="1">
              <a:buNone/>
            </a:pPr>
            <a:r>
              <a:rPr lang="en-US" b="1" dirty="0" smtClean="0"/>
              <a:t>-Long-term total parenteral nutrition (TPN)</a:t>
            </a:r>
          </a:p>
          <a:p>
            <a:pPr lvl="1">
              <a:buNone/>
            </a:pPr>
            <a:r>
              <a:rPr lang="en-US" b="1" dirty="0" smtClean="0"/>
              <a:t>-Prolonged fasting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46608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Other causes of acalculous cholecystitis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Cardiac events, including myocardial infarction</a:t>
            </a:r>
          </a:p>
          <a:p>
            <a:r>
              <a:rPr lang="en-US" b="1" dirty="0" smtClean="0"/>
              <a:t>Sickle cell disease</a:t>
            </a:r>
          </a:p>
          <a:p>
            <a:r>
              <a:rPr lang="en-US" b="1" i="1" dirty="0" smtClean="0"/>
              <a:t>Salmonella</a:t>
            </a:r>
            <a:r>
              <a:rPr lang="en-US" b="1" dirty="0" smtClean="0"/>
              <a:t> infections</a:t>
            </a:r>
          </a:p>
          <a:p>
            <a:r>
              <a:rPr lang="en-US" b="1" dirty="0" smtClean="0"/>
              <a:t>Diabetes mellitus</a:t>
            </a:r>
          </a:p>
          <a:p>
            <a:r>
              <a:rPr lang="en-US" b="1" dirty="0" smtClean="0"/>
              <a:t>Patients with AIDS who have cytomegalovirus, cryptosporidiosis or microsporidiosis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3748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Types and composition of gallstones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Composition affected by primary disease, gender, age, diet and ethnicity.</a:t>
            </a:r>
          </a:p>
          <a:p>
            <a:r>
              <a:rPr lang="en-US" b="1" dirty="0" smtClean="0"/>
              <a:t>Thick secretions within gallbladder called sludge may exist alone or with gall stones.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r>
              <a:rPr lang="en-US" b="1" dirty="0" smtClean="0"/>
              <a:t>Types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Cholesterol stones; composed of 80% cholesterol. Soft and yellow brown in colour.</a:t>
            </a:r>
          </a:p>
          <a:p>
            <a:r>
              <a:rPr lang="en-US" b="1" dirty="0" smtClean="0"/>
              <a:t>Pigment stones; small and dark and comprise bilirubin and calcium salts. </a:t>
            </a:r>
            <a:r>
              <a:rPr lang="en-US" b="1" dirty="0"/>
              <a:t>C</a:t>
            </a:r>
            <a:r>
              <a:rPr lang="en-US" b="1" dirty="0" smtClean="0"/>
              <a:t>ontain less than 20% of cholesterol.</a:t>
            </a:r>
          </a:p>
          <a:p>
            <a:r>
              <a:rPr lang="en-US" b="1" dirty="0" smtClean="0"/>
              <a:t>Mixed stones; typically contain 20–80% cholesterol. Other common constituents are calcium carbonate, palmitate phosphate, bilirubin and other bile pigments. Because of their calcium content, they are often radiographically visible.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R Githiga\Pictures\Gallston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066800" y="1524000"/>
            <a:ext cx="7195798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R Githiga\Pictures\724px-StonesXray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81200" y="1524000"/>
            <a:ext cx="5486400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Presenting symptoms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Right upper abdominal pain.</a:t>
            </a:r>
          </a:p>
          <a:p>
            <a:r>
              <a:rPr lang="en-US" b="1" dirty="0" smtClean="0"/>
              <a:t>Fever.</a:t>
            </a:r>
          </a:p>
          <a:p>
            <a:r>
              <a:rPr lang="en-US" b="1" dirty="0" smtClean="0"/>
              <a:t>Tachycardia.</a:t>
            </a:r>
          </a:p>
          <a:p>
            <a:r>
              <a:rPr lang="en-US" b="1" dirty="0" smtClean="0"/>
              <a:t>Tenderness in the RUQ or epigastric region. Often with guarding or rebound (positive Murphy's sign). </a:t>
            </a:r>
          </a:p>
          <a:p>
            <a:r>
              <a:rPr lang="en-US" b="1" dirty="0" smtClean="0"/>
              <a:t>Fat intolerance and nausea/vomiting.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r>
              <a:rPr lang="en-US" b="1" dirty="0" smtClean="0"/>
              <a:t>Initial treatment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495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Nil per oral (bowel rest).</a:t>
            </a:r>
          </a:p>
          <a:p>
            <a:r>
              <a:rPr lang="en-US" b="1" dirty="0" smtClean="0"/>
              <a:t>Intravenous fluids.</a:t>
            </a:r>
          </a:p>
          <a:p>
            <a:r>
              <a:rPr lang="en-US" b="1" dirty="0" smtClean="0"/>
              <a:t>Correction of electrolyte abnormalities.</a:t>
            </a:r>
          </a:p>
          <a:p>
            <a:r>
              <a:rPr lang="en-US" b="1" dirty="0" smtClean="0"/>
              <a:t>Analgesia.</a:t>
            </a:r>
          </a:p>
          <a:p>
            <a:r>
              <a:rPr lang="en-US" b="1" dirty="0" smtClean="0"/>
              <a:t>Intravenous antibiotics.</a:t>
            </a:r>
          </a:p>
          <a:p>
            <a:r>
              <a:rPr lang="en-US" b="1" dirty="0" smtClean="0"/>
              <a:t>For mild cases of acute cholecystitis, antibiotic therapy with a single broad-spectrum antibiotic is adequate. </a:t>
            </a:r>
          </a:p>
          <a:p>
            <a:r>
              <a:rPr lang="en-US" b="1" dirty="0" smtClean="0"/>
              <a:t>Outpatient treatment may be appropriate for cases of uncomplicated cholecystitis. </a:t>
            </a:r>
          </a:p>
          <a:p>
            <a:r>
              <a:rPr lang="en-US" b="1" dirty="0" smtClean="0"/>
              <a:t>If surgical treatment is indicated, laparoscopic cholecystectomy represents the standard of care.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/>
          <a:lstStyle/>
          <a:p>
            <a:r>
              <a:rPr lang="en-US" b="1" dirty="0" smtClean="0"/>
              <a:t>INVESTIGATIONS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FBC.</a:t>
            </a:r>
          </a:p>
          <a:p>
            <a:r>
              <a:rPr lang="en-US" b="1" dirty="0" smtClean="0"/>
              <a:t>CRP.</a:t>
            </a:r>
          </a:p>
          <a:p>
            <a:r>
              <a:rPr lang="en-US" b="1" dirty="0" smtClean="0"/>
              <a:t>Blood cultures.</a:t>
            </a:r>
          </a:p>
          <a:p>
            <a:r>
              <a:rPr lang="en-US" b="1" dirty="0" smtClean="0"/>
              <a:t>LFTS.</a:t>
            </a:r>
          </a:p>
          <a:p>
            <a:r>
              <a:rPr lang="en-US" b="1" dirty="0" smtClean="0"/>
              <a:t>Abdominal US</a:t>
            </a:r>
            <a:r>
              <a:rPr lang="en-US" b="1" dirty="0" smtClean="0"/>
              <a:t>.</a:t>
            </a:r>
          </a:p>
          <a:p>
            <a:r>
              <a:rPr lang="en-US" b="1" dirty="0" smtClean="0"/>
              <a:t>Plain Xray.</a:t>
            </a:r>
            <a:endParaRPr lang="en-US" b="1" dirty="0" smtClean="0"/>
          </a:p>
          <a:p>
            <a:r>
              <a:rPr lang="en-US" b="1" dirty="0" smtClean="0"/>
              <a:t>CT Scan.</a:t>
            </a:r>
          </a:p>
          <a:p>
            <a:r>
              <a:rPr lang="en-US" b="1" dirty="0" smtClean="0"/>
              <a:t>MRCP.</a:t>
            </a:r>
          </a:p>
          <a:p>
            <a:r>
              <a:rPr lang="en-US" b="1" dirty="0" smtClean="0"/>
              <a:t>ERCP.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86301"/>
          </a:xfrm>
        </p:spPr>
        <p:txBody>
          <a:bodyPr>
            <a:normAutofit/>
          </a:bodyPr>
          <a:lstStyle/>
          <a:p>
            <a:r>
              <a:rPr lang="en-US" dirty="0" smtClean="0"/>
              <a:t>US</a:t>
            </a:r>
            <a:endParaRPr lang="en-US" dirty="0"/>
          </a:p>
        </p:txBody>
      </p:sp>
      <p:pic>
        <p:nvPicPr>
          <p:cNvPr id="1026" name="Picture 2" descr="C:\Users\DR Githiga\Pictures\Gallstones 2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419701"/>
            <a:ext cx="5943600" cy="5151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/>
          <a:lstStyle/>
          <a:p>
            <a:r>
              <a:rPr lang="en-US" b="1" dirty="0" smtClean="0"/>
              <a:t>Indications for surgery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3581400"/>
          </a:xfrm>
        </p:spPr>
        <p:txBody>
          <a:bodyPr/>
          <a:lstStyle/>
          <a:p>
            <a:r>
              <a:rPr lang="en-US" b="1" dirty="0" smtClean="0"/>
              <a:t>Symptomatic cholelithiasis.</a:t>
            </a:r>
          </a:p>
          <a:p>
            <a:r>
              <a:rPr lang="en-US" b="1" dirty="0" smtClean="0"/>
              <a:t>Diabetics. </a:t>
            </a:r>
          </a:p>
          <a:p>
            <a:r>
              <a:rPr lang="en-US" b="1" dirty="0" smtClean="0"/>
              <a:t>Immunocompromised patients.</a:t>
            </a:r>
          </a:p>
          <a:p>
            <a:r>
              <a:rPr lang="en-US" b="1" dirty="0" smtClean="0"/>
              <a:t>Complications; choledocholithiasis, perforation, gangrene, sepsis.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r>
              <a:rPr lang="en-US" b="1" dirty="0" smtClean="0"/>
              <a:t>Management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2819400"/>
          </a:xfrm>
        </p:spPr>
        <p:txBody>
          <a:bodyPr/>
          <a:lstStyle/>
          <a:p>
            <a:r>
              <a:rPr lang="en-US" b="1" dirty="0" smtClean="0"/>
              <a:t>Follow up.</a:t>
            </a:r>
          </a:p>
          <a:p>
            <a:r>
              <a:rPr lang="en-US" b="1" dirty="0" smtClean="0"/>
              <a:t>Surgery – laparoscopy/open surgery.</a:t>
            </a:r>
          </a:p>
          <a:p>
            <a:r>
              <a:rPr lang="en-US" b="1" dirty="0" smtClean="0"/>
              <a:t>Cholecystostomy.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764" y="609600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Uncomplicated cholecystitis has an excellent prognosis, with very low mortality. Most patients with acute cholecystitis have a complete remission within 1-4 days. </a:t>
            </a:r>
            <a:endParaRPr lang="en-US" b="1" dirty="0"/>
          </a:p>
          <a:p>
            <a:r>
              <a:rPr lang="en-US" b="1" dirty="0" smtClean="0"/>
              <a:t>25-30% of patients either require surgery or develop some complication. </a:t>
            </a:r>
          </a:p>
          <a:p>
            <a:r>
              <a:rPr lang="en-US" b="1" dirty="0" smtClean="0"/>
              <a:t>Once complications such as perforation/gangrene develop, the prognosis becomes less favorable. Perforation occurs in 10-15% of cases.</a:t>
            </a:r>
          </a:p>
          <a:p>
            <a:r>
              <a:rPr lang="en-US" b="1" dirty="0" smtClean="0"/>
              <a:t>Patients with acalculous cholecystitis have a mortality ranging from 10-50%, which far exceeds the expected 4% mortality observed in patients with calculous cholecystitis. </a:t>
            </a:r>
          </a:p>
          <a:p>
            <a:r>
              <a:rPr lang="en-US" b="1" dirty="0" smtClean="0"/>
              <a:t>In patients who are critically ill with acalculous cholecystitis and perforation or gangrene, mortality can be as high as 50-60%.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>
            <a:normAutofit/>
          </a:bodyPr>
          <a:lstStyle/>
          <a:p>
            <a:r>
              <a:rPr lang="en-US" b="1" dirty="0" smtClean="0"/>
              <a:t>Choledocholithiasis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Choledocholithiasis is the presence of gallstones in the common bile duct. </a:t>
            </a:r>
          </a:p>
          <a:p>
            <a:r>
              <a:rPr lang="en-US" b="1" dirty="0" smtClean="0"/>
              <a:t>This condition causes jaundice and liver cell damage, and requires treatment by cholecystectomy and/or ERCP.</a:t>
            </a:r>
          </a:p>
          <a:p>
            <a:r>
              <a:rPr lang="en-US" b="1" dirty="0" smtClean="0"/>
              <a:t>Exploration of CBD done and T tube left in situ.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smtClean="0"/>
              <a:t>Signs and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47500" lnSpcReduction="20000"/>
          </a:bodyPr>
          <a:lstStyle/>
          <a:p>
            <a:r>
              <a:rPr lang="en-US" sz="5100" b="1" dirty="0" smtClean="0"/>
              <a:t>Murphy's sign is commonly negative on physical examination in choledocholithiasis, helping to distinguish it from cholecystitis. </a:t>
            </a:r>
          </a:p>
          <a:p>
            <a:r>
              <a:rPr lang="en-US" sz="5100" b="1" dirty="0" smtClean="0"/>
              <a:t>Jaundice is an important physical finding in biliary obstruction.</a:t>
            </a:r>
          </a:p>
          <a:p>
            <a:r>
              <a:rPr lang="en-US" sz="5100" b="1" dirty="0" smtClean="0"/>
              <a:t>Jaundice and/or pale stool may raise suspicion of choledocholithiasis or even gallstone pancreatitis.  </a:t>
            </a:r>
          </a:p>
          <a:p>
            <a:r>
              <a:rPr lang="en-US" sz="5100" b="1" dirty="0" smtClean="0"/>
              <a:t>Jaundice ,pale stools , fever and chills, may be due to ascending cholangitis.</a:t>
            </a:r>
          </a:p>
          <a:p>
            <a:r>
              <a:rPr lang="en-US" sz="5100" b="1" dirty="0" smtClean="0"/>
              <a:t>Greater than 70% of people with gallstones are asymptomatic and are found incidentally on ultrasound. Studies have shown that 10% of those people will develop symptoms within five years of diagnosis and 20% within 20 years.</a:t>
            </a:r>
          </a:p>
          <a:p>
            <a:pPr>
              <a:buNone/>
            </a:pPr>
            <a:endParaRPr lang="en-US" sz="51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r>
              <a:rPr lang="en-US" dirty="0" smtClean="0"/>
              <a:t>ERCP</a:t>
            </a:r>
            <a:endParaRPr lang="en-US" dirty="0"/>
          </a:p>
        </p:txBody>
      </p:sp>
      <p:pic>
        <p:nvPicPr>
          <p:cNvPr id="4098" name="Picture 2" descr="C:\Users\DR Githiga\Pictures\ERCP_Roentge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360235" y="1828800"/>
            <a:ext cx="4423530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r>
              <a:rPr lang="en-US" dirty="0" smtClean="0"/>
              <a:t>MRCP</a:t>
            </a:r>
            <a:endParaRPr lang="en-US" dirty="0"/>
          </a:p>
        </p:txBody>
      </p:sp>
      <p:pic>
        <p:nvPicPr>
          <p:cNvPr id="3074" name="Picture 2" descr="C:\Users\DR Githiga\Pictures\CBD_stone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09787" y="1905000"/>
            <a:ext cx="4924425" cy="3987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 tube 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Day seven T tube cholangiogram then clump T tube for one hour.</a:t>
            </a:r>
          </a:p>
          <a:p>
            <a:r>
              <a:rPr lang="en-US" b="1" dirty="0" smtClean="0"/>
              <a:t>Day 8 - clump T tube for 2 hours.</a:t>
            </a:r>
          </a:p>
          <a:p>
            <a:r>
              <a:rPr lang="en-US" b="1" dirty="0" smtClean="0"/>
              <a:t>Day 9 to 12 increase clumping by an hour.</a:t>
            </a:r>
          </a:p>
          <a:p>
            <a:r>
              <a:rPr lang="en-US" b="1" dirty="0" smtClean="0"/>
              <a:t>Remove T tube from day 12 to 14.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6600" b="1" i="1" dirty="0" smtClean="0"/>
          </a:p>
          <a:p>
            <a:pPr>
              <a:buNone/>
            </a:pPr>
            <a:r>
              <a:rPr lang="en-US" sz="6600" b="1" i="1" dirty="0" smtClean="0"/>
              <a:t>      THANK YOU</a:t>
            </a:r>
            <a:endParaRPr lang="en-US" sz="66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</TotalTime>
  <Words>741</Words>
  <Application>Microsoft Office PowerPoint</Application>
  <PresentationFormat>On-screen Show (4:3)</PresentationFormat>
  <Paragraphs>97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Constantia</vt:lpstr>
      <vt:lpstr>Wingdings 2</vt:lpstr>
      <vt:lpstr>Flow</vt:lpstr>
      <vt:lpstr>Cholelithiasis/cholecystitis</vt:lpstr>
      <vt:lpstr>Definition of Cholelithiasis</vt:lpstr>
      <vt:lpstr>Definition Cholecystitis </vt:lpstr>
      <vt:lpstr>Risk factors</vt:lpstr>
      <vt:lpstr>PowerPoint Presentation</vt:lpstr>
      <vt:lpstr>Other causes of acalculous cholecystitis</vt:lpstr>
      <vt:lpstr>Types and composition of gallstones</vt:lpstr>
      <vt:lpstr>Types</vt:lpstr>
      <vt:lpstr>PowerPoint Presentation</vt:lpstr>
      <vt:lpstr>PowerPoint Presentation</vt:lpstr>
      <vt:lpstr>Presenting symptoms</vt:lpstr>
      <vt:lpstr>Initial treatment</vt:lpstr>
      <vt:lpstr>INVESTIGATIONS</vt:lpstr>
      <vt:lpstr>US</vt:lpstr>
      <vt:lpstr>Indications for surgery</vt:lpstr>
      <vt:lpstr>Management </vt:lpstr>
      <vt:lpstr>Prognosis </vt:lpstr>
      <vt:lpstr>Choledocholithiasis</vt:lpstr>
      <vt:lpstr>Signs and Symptoms</vt:lpstr>
      <vt:lpstr>ERCP</vt:lpstr>
      <vt:lpstr>MRCP</vt:lpstr>
      <vt:lpstr>T tube management</vt:lpstr>
      <vt:lpstr>PowerPoint Presentation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 Githiga</dc:creator>
  <cp:lastModifiedBy>Shabir</cp:lastModifiedBy>
  <cp:revision>19</cp:revision>
  <dcterms:created xsi:type="dcterms:W3CDTF">2013-04-17T12:21:34Z</dcterms:created>
  <dcterms:modified xsi:type="dcterms:W3CDTF">2021-06-01T20:30:31Z</dcterms:modified>
</cp:coreProperties>
</file>