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6"/>
  </p:notesMasterIdLst>
  <p:sldIdLst>
    <p:sldId id="256" r:id="rId2"/>
    <p:sldId id="257" r:id="rId3"/>
    <p:sldId id="355" r:id="rId4"/>
    <p:sldId id="258" r:id="rId5"/>
    <p:sldId id="306" r:id="rId6"/>
    <p:sldId id="320" r:id="rId7"/>
    <p:sldId id="312" r:id="rId8"/>
    <p:sldId id="314" r:id="rId9"/>
    <p:sldId id="322" r:id="rId10"/>
    <p:sldId id="324" r:id="rId11"/>
    <p:sldId id="304" r:id="rId12"/>
    <p:sldId id="308" r:id="rId13"/>
    <p:sldId id="310" r:id="rId14"/>
    <p:sldId id="327" r:id="rId15"/>
    <p:sldId id="328" r:id="rId16"/>
    <p:sldId id="331" r:id="rId17"/>
    <p:sldId id="339" r:id="rId18"/>
    <p:sldId id="340" r:id="rId19"/>
    <p:sldId id="342" r:id="rId20"/>
    <p:sldId id="341" r:id="rId21"/>
    <p:sldId id="335" r:id="rId22"/>
    <p:sldId id="336" r:id="rId23"/>
    <p:sldId id="316" r:id="rId24"/>
    <p:sldId id="347" r:id="rId25"/>
    <p:sldId id="343" r:id="rId26"/>
    <p:sldId id="344" r:id="rId27"/>
    <p:sldId id="263" r:id="rId28"/>
    <p:sldId id="357" r:id="rId29"/>
    <p:sldId id="351" r:id="rId30"/>
    <p:sldId id="353" r:id="rId31"/>
    <p:sldId id="349" r:id="rId32"/>
    <p:sldId id="358" r:id="rId33"/>
    <p:sldId id="359" r:id="rId34"/>
    <p:sldId id="345" r:id="rId35"/>
    <p:sldId id="360" r:id="rId36"/>
    <p:sldId id="361" r:id="rId37"/>
    <p:sldId id="362" r:id="rId38"/>
    <p:sldId id="266" r:id="rId39"/>
    <p:sldId id="378" r:id="rId40"/>
    <p:sldId id="380" r:id="rId41"/>
    <p:sldId id="382" r:id="rId42"/>
    <p:sldId id="386" r:id="rId43"/>
    <p:sldId id="388" r:id="rId44"/>
    <p:sldId id="389" r:id="rId45"/>
    <p:sldId id="390" r:id="rId46"/>
    <p:sldId id="392" r:id="rId47"/>
    <p:sldId id="394" r:id="rId48"/>
    <p:sldId id="395" r:id="rId49"/>
    <p:sldId id="396" r:id="rId50"/>
    <p:sldId id="398" r:id="rId51"/>
    <p:sldId id="399" r:id="rId52"/>
    <p:sldId id="400" r:id="rId53"/>
    <p:sldId id="402" r:id="rId54"/>
    <p:sldId id="404" r:id="rId55"/>
    <p:sldId id="406" r:id="rId56"/>
    <p:sldId id="408" r:id="rId57"/>
    <p:sldId id="411" r:id="rId58"/>
    <p:sldId id="412" r:id="rId59"/>
    <p:sldId id="413" r:id="rId60"/>
    <p:sldId id="415" r:id="rId61"/>
    <p:sldId id="416" r:id="rId62"/>
    <p:sldId id="417" r:id="rId63"/>
    <p:sldId id="419" r:id="rId64"/>
    <p:sldId id="422" r:id="rId65"/>
    <p:sldId id="363" r:id="rId66"/>
    <p:sldId id="364" r:id="rId67"/>
    <p:sldId id="366" r:id="rId68"/>
    <p:sldId id="367" r:id="rId69"/>
    <p:sldId id="368" r:id="rId70"/>
    <p:sldId id="369" r:id="rId71"/>
    <p:sldId id="370" r:id="rId72"/>
    <p:sldId id="275" r:id="rId73"/>
    <p:sldId id="423" r:id="rId74"/>
    <p:sldId id="374" r:id="rId7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1" d="100"/>
          <a:sy n="81" d="100"/>
        </p:scale>
        <p:origin x="1086"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D6D80AF-988F-404B-BC94-3D1E6C90CBE7}" type="doc">
      <dgm:prSet loTypeId="urn:microsoft.com/office/officeart/2005/8/layout/process4" loCatId="" qsTypeId="urn:microsoft.com/office/officeart/2005/8/quickstyle/simple4" qsCatId="simple" csTypeId="urn:microsoft.com/office/officeart/2005/8/colors/colorful1#1" csCatId="colorful" phldr="1"/>
      <dgm:spPr/>
      <dgm:t>
        <a:bodyPr/>
        <a:lstStyle/>
        <a:p>
          <a:endParaRPr lang="en-US"/>
        </a:p>
      </dgm:t>
    </dgm:pt>
    <dgm:pt modelId="{92CDF774-D013-9046-A51E-ADC24D9FAB19}">
      <dgm:prSet phldrT="[Text]" custT="1"/>
      <dgm:spPr/>
      <dgm:t>
        <a:bodyPr/>
        <a:lstStyle/>
        <a:p>
          <a:pPr>
            <a:lnSpc>
              <a:spcPct val="60000"/>
            </a:lnSpc>
          </a:pPr>
          <a:endParaRPr lang="en-US" sz="1600" b="1" dirty="0" smtClean="0">
            <a:solidFill>
              <a:schemeClr val="bg1"/>
            </a:solidFill>
          </a:endParaRPr>
        </a:p>
        <a:p>
          <a:pPr>
            <a:lnSpc>
              <a:spcPct val="50000"/>
            </a:lnSpc>
          </a:pPr>
          <a:r>
            <a:rPr lang="en-US" sz="3200" b="1" dirty="0" smtClean="0">
              <a:solidFill>
                <a:schemeClr val="bg1"/>
              </a:solidFill>
            </a:rPr>
            <a:t>Vomiting –loss of HCl</a:t>
          </a:r>
          <a:endParaRPr lang="en-US" sz="3200" b="1" dirty="0">
            <a:solidFill>
              <a:schemeClr val="bg1"/>
            </a:solidFill>
          </a:endParaRPr>
        </a:p>
      </dgm:t>
    </dgm:pt>
    <dgm:pt modelId="{B4A5BC4B-39B3-E842-B452-6F596ACB1A76}" type="parTrans" cxnId="{0BD09095-688F-984C-85D3-C99A26959658}">
      <dgm:prSet/>
      <dgm:spPr/>
      <dgm:t>
        <a:bodyPr/>
        <a:lstStyle/>
        <a:p>
          <a:endParaRPr lang="en-US"/>
        </a:p>
      </dgm:t>
    </dgm:pt>
    <dgm:pt modelId="{DEE8EEDC-F0AF-0747-ADD2-FC4413416978}" type="sibTrans" cxnId="{0BD09095-688F-984C-85D3-C99A26959658}">
      <dgm:prSet/>
      <dgm:spPr/>
      <dgm:t>
        <a:bodyPr/>
        <a:lstStyle/>
        <a:p>
          <a:endParaRPr lang="en-US"/>
        </a:p>
      </dgm:t>
    </dgm:pt>
    <dgm:pt modelId="{D01644CB-B699-0C40-B04F-2851E2AA350E}">
      <dgm:prSet phldrT="[Text]" custT="1"/>
      <dgm:spPr>
        <a:solidFill>
          <a:schemeClr val="tx1"/>
        </a:solidFill>
      </dgm:spPr>
      <dgm:t>
        <a:bodyPr/>
        <a:lstStyle/>
        <a:p>
          <a:r>
            <a:rPr lang="en-US" sz="4000" b="1" dirty="0" smtClean="0">
              <a:ln>
                <a:solidFill>
                  <a:schemeClr val="accent1"/>
                </a:solidFill>
              </a:ln>
              <a:solidFill>
                <a:schemeClr val="bg1"/>
              </a:solidFill>
            </a:rPr>
            <a:t>HYPOCHLORAEMIC</a:t>
          </a:r>
          <a:r>
            <a:rPr lang="en-US" sz="4000" b="1" dirty="0" smtClean="0">
              <a:solidFill>
                <a:srgbClr val="000000"/>
              </a:solidFill>
            </a:rPr>
            <a:t> </a:t>
          </a:r>
          <a:r>
            <a:rPr lang="en-US" sz="4000" b="1" dirty="0" smtClean="0">
              <a:ln>
                <a:solidFill>
                  <a:schemeClr val="accent1"/>
                </a:solidFill>
              </a:ln>
              <a:solidFill>
                <a:schemeClr val="bg1"/>
              </a:solidFill>
            </a:rPr>
            <a:t>ALKALOSIS</a:t>
          </a:r>
          <a:endParaRPr lang="en-US" sz="4000" b="1" dirty="0">
            <a:ln>
              <a:solidFill>
                <a:schemeClr val="accent1"/>
              </a:solidFill>
            </a:ln>
            <a:solidFill>
              <a:schemeClr val="bg1"/>
            </a:solidFill>
          </a:endParaRPr>
        </a:p>
      </dgm:t>
    </dgm:pt>
    <dgm:pt modelId="{C375A3B3-708B-FB48-99DA-C4322114CD54}" type="parTrans" cxnId="{A2D8FF16-8542-1249-B49F-069D4825A136}">
      <dgm:prSet/>
      <dgm:spPr/>
      <dgm:t>
        <a:bodyPr/>
        <a:lstStyle/>
        <a:p>
          <a:endParaRPr lang="en-US"/>
        </a:p>
      </dgm:t>
    </dgm:pt>
    <dgm:pt modelId="{7EE0D0A4-62B0-7C4D-8F26-A5F55C0070B8}" type="sibTrans" cxnId="{A2D8FF16-8542-1249-B49F-069D4825A136}">
      <dgm:prSet/>
      <dgm:spPr/>
      <dgm:t>
        <a:bodyPr/>
        <a:lstStyle/>
        <a:p>
          <a:endParaRPr lang="en-US"/>
        </a:p>
      </dgm:t>
    </dgm:pt>
    <dgm:pt modelId="{8A3E209A-2449-CD4E-9411-1A24AD4F477C}">
      <dgm:prSet phldrT="[Text]" custT="1"/>
      <dgm:spPr/>
      <dgm:t>
        <a:bodyPr/>
        <a:lstStyle/>
        <a:p>
          <a:r>
            <a:rPr lang="en-US" sz="3200" b="1" dirty="0" smtClean="0">
              <a:solidFill>
                <a:srgbClr val="000000"/>
              </a:solidFill>
            </a:rPr>
            <a:t>Renal Excretion of HCO</a:t>
          </a:r>
          <a:r>
            <a:rPr lang="en-US" sz="3200" b="1" baseline="-25000" dirty="0" smtClean="0">
              <a:solidFill>
                <a:srgbClr val="000000"/>
              </a:solidFill>
            </a:rPr>
            <a:t>3 </a:t>
          </a:r>
          <a:r>
            <a:rPr lang="en-US" sz="3200" b="1" baseline="0" dirty="0" smtClean="0">
              <a:solidFill>
                <a:srgbClr val="000000"/>
              </a:solidFill>
            </a:rPr>
            <a:t>with Na</a:t>
          </a:r>
          <a:r>
            <a:rPr lang="en-US" sz="3200" b="1" baseline="30000" dirty="0" smtClean="0">
              <a:solidFill>
                <a:srgbClr val="000000"/>
              </a:solidFill>
            </a:rPr>
            <a:t>+ </a:t>
          </a:r>
          <a:r>
            <a:rPr lang="en-US" sz="3200" b="1" baseline="0" dirty="0" smtClean="0">
              <a:solidFill>
                <a:srgbClr val="000000"/>
              </a:solidFill>
            </a:rPr>
            <a:t>deficit</a:t>
          </a:r>
          <a:endParaRPr lang="en-US" sz="3200" b="1" dirty="0">
            <a:solidFill>
              <a:srgbClr val="000000"/>
            </a:solidFill>
          </a:endParaRPr>
        </a:p>
      </dgm:t>
    </dgm:pt>
    <dgm:pt modelId="{5DC1DCD1-4BC1-3B48-A5B6-D969FFA096AD}" type="parTrans" cxnId="{AC0B60A0-0B04-BE45-8855-D241FC6FDE1B}">
      <dgm:prSet/>
      <dgm:spPr/>
      <dgm:t>
        <a:bodyPr/>
        <a:lstStyle/>
        <a:p>
          <a:endParaRPr lang="en-US"/>
        </a:p>
      </dgm:t>
    </dgm:pt>
    <dgm:pt modelId="{9ECAFCF6-03C6-4C4E-BCA2-4606FE4BB1DA}" type="sibTrans" cxnId="{AC0B60A0-0B04-BE45-8855-D241FC6FDE1B}">
      <dgm:prSet/>
      <dgm:spPr/>
      <dgm:t>
        <a:bodyPr/>
        <a:lstStyle/>
        <a:p>
          <a:endParaRPr lang="en-US"/>
        </a:p>
      </dgm:t>
    </dgm:pt>
    <dgm:pt modelId="{D8E762FA-EDD3-1F4D-B371-A54A0239C62D}">
      <dgm:prSet phldrT="[Text]" custT="1"/>
      <dgm:spPr/>
      <dgm:t>
        <a:bodyPr/>
        <a:lstStyle/>
        <a:p>
          <a:pPr>
            <a:lnSpc>
              <a:spcPct val="80000"/>
            </a:lnSpc>
          </a:pPr>
          <a:r>
            <a:rPr lang="en-US" sz="3200" b="1" dirty="0" smtClean="0">
              <a:solidFill>
                <a:srgbClr val="000000"/>
              </a:solidFill>
            </a:rPr>
            <a:t>Aldosterone secretion &amp; Na</a:t>
          </a:r>
          <a:r>
            <a:rPr lang="en-US" sz="3200" b="1" baseline="30000" dirty="0" smtClean="0">
              <a:solidFill>
                <a:srgbClr val="000000"/>
              </a:solidFill>
            </a:rPr>
            <a:t>+ </a:t>
          </a:r>
          <a:r>
            <a:rPr lang="en-US" sz="3200" b="1" baseline="0" dirty="0" smtClean="0">
              <a:solidFill>
                <a:srgbClr val="000000"/>
              </a:solidFill>
            </a:rPr>
            <a:t>conservation</a:t>
          </a:r>
          <a:endParaRPr lang="en-US" sz="2000" b="1" dirty="0">
            <a:solidFill>
              <a:srgbClr val="000000"/>
            </a:solidFill>
          </a:endParaRPr>
        </a:p>
      </dgm:t>
    </dgm:pt>
    <dgm:pt modelId="{461CA9DC-9B4E-3146-83CA-D86D04FEE6D6}" type="parTrans" cxnId="{CE9D0B99-0BB6-0349-85EC-7A698039A528}">
      <dgm:prSet/>
      <dgm:spPr/>
      <dgm:t>
        <a:bodyPr/>
        <a:lstStyle/>
        <a:p>
          <a:endParaRPr lang="en-US"/>
        </a:p>
      </dgm:t>
    </dgm:pt>
    <dgm:pt modelId="{AF180278-099C-6547-8B48-367626E17D16}" type="sibTrans" cxnId="{CE9D0B99-0BB6-0349-85EC-7A698039A528}">
      <dgm:prSet/>
      <dgm:spPr/>
      <dgm:t>
        <a:bodyPr/>
        <a:lstStyle/>
        <a:p>
          <a:endParaRPr lang="en-US"/>
        </a:p>
      </dgm:t>
    </dgm:pt>
    <dgm:pt modelId="{FA310F89-F715-634E-B8B0-2B250CF44C1F}">
      <dgm:prSet phldrT="[Text]" custT="1"/>
      <dgm:spPr/>
      <dgm:t>
        <a:bodyPr/>
        <a:lstStyle/>
        <a:p>
          <a:pPr>
            <a:lnSpc>
              <a:spcPct val="80000"/>
            </a:lnSpc>
          </a:pPr>
          <a:r>
            <a:rPr lang="en-US" sz="3200" b="1" dirty="0" smtClean="0">
              <a:solidFill>
                <a:srgbClr val="000000"/>
              </a:solidFill>
            </a:rPr>
            <a:t>Renal loss of K</a:t>
          </a:r>
          <a:r>
            <a:rPr lang="en-US" sz="3200" b="1" baseline="30000" dirty="0" smtClean="0">
              <a:solidFill>
                <a:srgbClr val="000000"/>
              </a:solidFill>
            </a:rPr>
            <a:t>+ </a:t>
          </a:r>
          <a:r>
            <a:rPr lang="en-US" sz="3200" b="1" baseline="0" dirty="0" smtClean="0">
              <a:solidFill>
                <a:srgbClr val="000000"/>
              </a:solidFill>
            </a:rPr>
            <a:t>and H</a:t>
          </a:r>
          <a:r>
            <a:rPr lang="en-US" sz="3200" b="1" baseline="30000" dirty="0" smtClean="0">
              <a:solidFill>
                <a:srgbClr val="000000"/>
              </a:solidFill>
            </a:rPr>
            <a:t>+</a:t>
          </a:r>
          <a:endParaRPr lang="en-US" sz="3200" b="1" dirty="0">
            <a:solidFill>
              <a:srgbClr val="000000"/>
            </a:solidFill>
          </a:endParaRPr>
        </a:p>
      </dgm:t>
    </dgm:pt>
    <dgm:pt modelId="{95E43857-CBC2-C24B-BFDD-4E2CDCD8A5CA}" type="parTrans" cxnId="{4F4C131C-DC0D-284D-A862-C909D19E54A9}">
      <dgm:prSet/>
      <dgm:spPr/>
      <dgm:t>
        <a:bodyPr/>
        <a:lstStyle/>
        <a:p>
          <a:endParaRPr lang="en-US"/>
        </a:p>
      </dgm:t>
    </dgm:pt>
    <dgm:pt modelId="{3475BBF8-19BB-0C44-98F7-893268049D46}" type="sibTrans" cxnId="{4F4C131C-DC0D-284D-A862-C909D19E54A9}">
      <dgm:prSet/>
      <dgm:spPr/>
      <dgm:t>
        <a:bodyPr/>
        <a:lstStyle/>
        <a:p>
          <a:endParaRPr lang="en-US"/>
        </a:p>
      </dgm:t>
    </dgm:pt>
    <dgm:pt modelId="{E7C715FE-CD3F-2B4F-8E55-EFB3E6720345}">
      <dgm:prSet phldrT="[Text]" custT="1"/>
      <dgm:spPr>
        <a:solidFill>
          <a:schemeClr val="tx1"/>
        </a:solidFill>
      </dgm:spPr>
      <dgm:t>
        <a:bodyPr/>
        <a:lstStyle/>
        <a:p>
          <a:pPr>
            <a:lnSpc>
              <a:spcPct val="80000"/>
            </a:lnSpc>
          </a:pPr>
          <a:r>
            <a:rPr lang="en-US" sz="4400" b="1" dirty="0" smtClean="0">
              <a:ln>
                <a:solidFill>
                  <a:schemeClr val="accent1"/>
                </a:solidFill>
              </a:ln>
              <a:solidFill>
                <a:schemeClr val="bg1"/>
              </a:solidFill>
            </a:rPr>
            <a:t>PARADOXICAL</a:t>
          </a:r>
          <a:r>
            <a:rPr lang="en-US" sz="4400" b="1" dirty="0" smtClean="0">
              <a:solidFill>
                <a:schemeClr val="bg1"/>
              </a:solidFill>
            </a:rPr>
            <a:t> </a:t>
          </a:r>
          <a:r>
            <a:rPr lang="en-US" sz="4400" b="1" dirty="0" smtClean="0">
              <a:ln>
                <a:solidFill>
                  <a:schemeClr val="accent1"/>
                </a:solidFill>
              </a:ln>
              <a:solidFill>
                <a:schemeClr val="bg1"/>
              </a:solidFill>
            </a:rPr>
            <a:t>ACIDURIA</a:t>
          </a:r>
          <a:endParaRPr lang="en-US" sz="4400" b="1" dirty="0">
            <a:ln>
              <a:solidFill>
                <a:schemeClr val="accent1"/>
              </a:solidFill>
            </a:ln>
            <a:solidFill>
              <a:schemeClr val="bg1"/>
            </a:solidFill>
          </a:endParaRPr>
        </a:p>
      </dgm:t>
    </dgm:pt>
    <dgm:pt modelId="{903B8EAD-3EA7-364E-AB3B-0F131BAFDE8E}" type="parTrans" cxnId="{596D0C64-9912-7F4F-821F-A1CA70C3B505}">
      <dgm:prSet/>
      <dgm:spPr/>
      <dgm:t>
        <a:bodyPr/>
        <a:lstStyle/>
        <a:p>
          <a:endParaRPr lang="en-US"/>
        </a:p>
      </dgm:t>
    </dgm:pt>
    <dgm:pt modelId="{9880BB0A-5F12-C04A-96B7-EAAD3D21E6C9}" type="sibTrans" cxnId="{596D0C64-9912-7F4F-821F-A1CA70C3B505}">
      <dgm:prSet/>
      <dgm:spPr/>
      <dgm:t>
        <a:bodyPr/>
        <a:lstStyle/>
        <a:p>
          <a:endParaRPr lang="en-US"/>
        </a:p>
      </dgm:t>
    </dgm:pt>
    <dgm:pt modelId="{7010B603-3657-B441-AAD0-52E7635E2217}" type="pres">
      <dgm:prSet presAssocID="{8D6D80AF-988F-404B-BC94-3D1E6C90CBE7}" presName="Name0" presStyleCnt="0">
        <dgm:presLayoutVars>
          <dgm:dir/>
          <dgm:animLvl val="lvl"/>
          <dgm:resizeHandles val="exact"/>
        </dgm:presLayoutVars>
      </dgm:prSet>
      <dgm:spPr/>
      <dgm:t>
        <a:bodyPr/>
        <a:lstStyle/>
        <a:p>
          <a:endParaRPr lang="en-US"/>
        </a:p>
      </dgm:t>
    </dgm:pt>
    <dgm:pt modelId="{92FD6C10-6723-9C4B-8330-1EB029032153}" type="pres">
      <dgm:prSet presAssocID="{E7C715FE-CD3F-2B4F-8E55-EFB3E6720345}" presName="boxAndChildren" presStyleCnt="0"/>
      <dgm:spPr/>
    </dgm:pt>
    <dgm:pt modelId="{285ADDED-4DDD-EC42-80CB-9F51673669D6}" type="pres">
      <dgm:prSet presAssocID="{E7C715FE-CD3F-2B4F-8E55-EFB3E6720345}" presName="parentTextBox" presStyleLbl="node1" presStyleIdx="0" presStyleCnt="6"/>
      <dgm:spPr/>
      <dgm:t>
        <a:bodyPr/>
        <a:lstStyle/>
        <a:p>
          <a:endParaRPr lang="en-US"/>
        </a:p>
      </dgm:t>
    </dgm:pt>
    <dgm:pt modelId="{A0E5A025-F78F-DF4F-8389-16E7E497C76A}" type="pres">
      <dgm:prSet presAssocID="{3475BBF8-19BB-0C44-98F7-893268049D46}" presName="sp" presStyleCnt="0"/>
      <dgm:spPr/>
    </dgm:pt>
    <dgm:pt modelId="{615A8542-7E48-F944-96FD-D675D3DC2519}" type="pres">
      <dgm:prSet presAssocID="{FA310F89-F715-634E-B8B0-2B250CF44C1F}" presName="arrowAndChildren" presStyleCnt="0"/>
      <dgm:spPr/>
    </dgm:pt>
    <dgm:pt modelId="{C9E0862B-4ABC-6A48-956E-CB76E4C87B07}" type="pres">
      <dgm:prSet presAssocID="{FA310F89-F715-634E-B8B0-2B250CF44C1F}" presName="parentTextArrow" presStyleLbl="node1" presStyleIdx="1" presStyleCnt="6"/>
      <dgm:spPr/>
      <dgm:t>
        <a:bodyPr/>
        <a:lstStyle/>
        <a:p>
          <a:endParaRPr lang="en-US"/>
        </a:p>
      </dgm:t>
    </dgm:pt>
    <dgm:pt modelId="{0E599B5D-C6D4-174D-88FC-0BFBD53737D9}" type="pres">
      <dgm:prSet presAssocID="{AF180278-099C-6547-8B48-367626E17D16}" presName="sp" presStyleCnt="0"/>
      <dgm:spPr/>
    </dgm:pt>
    <dgm:pt modelId="{0C8E4F3D-C4EF-154F-89CA-83B7E5D066B9}" type="pres">
      <dgm:prSet presAssocID="{D8E762FA-EDD3-1F4D-B371-A54A0239C62D}" presName="arrowAndChildren" presStyleCnt="0"/>
      <dgm:spPr/>
    </dgm:pt>
    <dgm:pt modelId="{59456AA7-5269-8349-85CF-B5721D4E4171}" type="pres">
      <dgm:prSet presAssocID="{D8E762FA-EDD3-1F4D-B371-A54A0239C62D}" presName="parentTextArrow" presStyleLbl="node1" presStyleIdx="2" presStyleCnt="6"/>
      <dgm:spPr/>
      <dgm:t>
        <a:bodyPr/>
        <a:lstStyle/>
        <a:p>
          <a:endParaRPr lang="en-US"/>
        </a:p>
      </dgm:t>
    </dgm:pt>
    <dgm:pt modelId="{7ED50F00-38AB-644F-B7F1-5F7BC446B171}" type="pres">
      <dgm:prSet presAssocID="{9ECAFCF6-03C6-4C4E-BCA2-4606FE4BB1DA}" presName="sp" presStyleCnt="0"/>
      <dgm:spPr/>
    </dgm:pt>
    <dgm:pt modelId="{7715C24A-748F-4340-91D3-4B2381869D9C}" type="pres">
      <dgm:prSet presAssocID="{8A3E209A-2449-CD4E-9411-1A24AD4F477C}" presName="arrowAndChildren" presStyleCnt="0"/>
      <dgm:spPr/>
    </dgm:pt>
    <dgm:pt modelId="{5553B5D2-0EC6-7E4D-9401-28CFC3802841}" type="pres">
      <dgm:prSet presAssocID="{8A3E209A-2449-CD4E-9411-1A24AD4F477C}" presName="parentTextArrow" presStyleLbl="node1" presStyleIdx="3" presStyleCnt="6"/>
      <dgm:spPr/>
      <dgm:t>
        <a:bodyPr/>
        <a:lstStyle/>
        <a:p>
          <a:endParaRPr lang="en-US"/>
        </a:p>
      </dgm:t>
    </dgm:pt>
    <dgm:pt modelId="{FFC931EC-056C-9743-9DD9-03A0072B6E9D}" type="pres">
      <dgm:prSet presAssocID="{7EE0D0A4-62B0-7C4D-8F26-A5F55C0070B8}" presName="sp" presStyleCnt="0"/>
      <dgm:spPr/>
    </dgm:pt>
    <dgm:pt modelId="{ACC872E5-7543-2C4A-9FE3-90141E566240}" type="pres">
      <dgm:prSet presAssocID="{D01644CB-B699-0C40-B04F-2851E2AA350E}" presName="arrowAndChildren" presStyleCnt="0"/>
      <dgm:spPr/>
    </dgm:pt>
    <dgm:pt modelId="{34DDB0A1-0EA3-5C49-875A-A54C5DA67B5A}" type="pres">
      <dgm:prSet presAssocID="{D01644CB-B699-0C40-B04F-2851E2AA350E}" presName="parentTextArrow" presStyleLbl="node1" presStyleIdx="4" presStyleCnt="6"/>
      <dgm:spPr/>
      <dgm:t>
        <a:bodyPr/>
        <a:lstStyle/>
        <a:p>
          <a:endParaRPr lang="en-US"/>
        </a:p>
      </dgm:t>
    </dgm:pt>
    <dgm:pt modelId="{9D09047C-AA00-754D-B012-91728B6AD208}" type="pres">
      <dgm:prSet presAssocID="{DEE8EEDC-F0AF-0747-ADD2-FC4413416978}" presName="sp" presStyleCnt="0"/>
      <dgm:spPr/>
    </dgm:pt>
    <dgm:pt modelId="{E081DD7A-FF9F-6143-88D8-EBB3282ADE0A}" type="pres">
      <dgm:prSet presAssocID="{92CDF774-D013-9046-A51E-ADC24D9FAB19}" presName="arrowAndChildren" presStyleCnt="0"/>
      <dgm:spPr/>
    </dgm:pt>
    <dgm:pt modelId="{E72205A0-DDA7-F140-BE90-99CB9CE882B3}" type="pres">
      <dgm:prSet presAssocID="{92CDF774-D013-9046-A51E-ADC24D9FAB19}" presName="parentTextArrow" presStyleLbl="node1" presStyleIdx="5" presStyleCnt="6"/>
      <dgm:spPr/>
      <dgm:t>
        <a:bodyPr/>
        <a:lstStyle/>
        <a:p>
          <a:endParaRPr lang="en-US"/>
        </a:p>
      </dgm:t>
    </dgm:pt>
  </dgm:ptLst>
  <dgm:cxnLst>
    <dgm:cxn modelId="{0BD09095-688F-984C-85D3-C99A26959658}" srcId="{8D6D80AF-988F-404B-BC94-3D1E6C90CBE7}" destId="{92CDF774-D013-9046-A51E-ADC24D9FAB19}" srcOrd="0" destOrd="0" parTransId="{B4A5BC4B-39B3-E842-B452-6F596ACB1A76}" sibTransId="{DEE8EEDC-F0AF-0747-ADD2-FC4413416978}"/>
    <dgm:cxn modelId="{4F4C131C-DC0D-284D-A862-C909D19E54A9}" srcId="{8D6D80AF-988F-404B-BC94-3D1E6C90CBE7}" destId="{FA310F89-F715-634E-B8B0-2B250CF44C1F}" srcOrd="4" destOrd="0" parTransId="{95E43857-CBC2-C24B-BFDD-4E2CDCD8A5CA}" sibTransId="{3475BBF8-19BB-0C44-98F7-893268049D46}"/>
    <dgm:cxn modelId="{AC0B60A0-0B04-BE45-8855-D241FC6FDE1B}" srcId="{8D6D80AF-988F-404B-BC94-3D1E6C90CBE7}" destId="{8A3E209A-2449-CD4E-9411-1A24AD4F477C}" srcOrd="2" destOrd="0" parTransId="{5DC1DCD1-4BC1-3B48-A5B6-D969FFA096AD}" sibTransId="{9ECAFCF6-03C6-4C4E-BCA2-4606FE4BB1DA}"/>
    <dgm:cxn modelId="{583DCBEA-CD3D-4CF4-9127-0493313C02D5}" type="presOf" srcId="{8A3E209A-2449-CD4E-9411-1A24AD4F477C}" destId="{5553B5D2-0EC6-7E4D-9401-28CFC3802841}" srcOrd="0" destOrd="0" presId="urn:microsoft.com/office/officeart/2005/8/layout/process4"/>
    <dgm:cxn modelId="{CE9D0B99-0BB6-0349-85EC-7A698039A528}" srcId="{8D6D80AF-988F-404B-BC94-3D1E6C90CBE7}" destId="{D8E762FA-EDD3-1F4D-B371-A54A0239C62D}" srcOrd="3" destOrd="0" parTransId="{461CA9DC-9B4E-3146-83CA-D86D04FEE6D6}" sibTransId="{AF180278-099C-6547-8B48-367626E17D16}"/>
    <dgm:cxn modelId="{596D0C64-9912-7F4F-821F-A1CA70C3B505}" srcId="{8D6D80AF-988F-404B-BC94-3D1E6C90CBE7}" destId="{E7C715FE-CD3F-2B4F-8E55-EFB3E6720345}" srcOrd="5" destOrd="0" parTransId="{903B8EAD-3EA7-364E-AB3B-0F131BAFDE8E}" sibTransId="{9880BB0A-5F12-C04A-96B7-EAAD3D21E6C9}"/>
    <dgm:cxn modelId="{810E2E93-FD74-4AAC-B149-5CCE03D676F6}" type="presOf" srcId="{D01644CB-B699-0C40-B04F-2851E2AA350E}" destId="{34DDB0A1-0EA3-5C49-875A-A54C5DA67B5A}" srcOrd="0" destOrd="0" presId="urn:microsoft.com/office/officeart/2005/8/layout/process4"/>
    <dgm:cxn modelId="{A2D8FF16-8542-1249-B49F-069D4825A136}" srcId="{8D6D80AF-988F-404B-BC94-3D1E6C90CBE7}" destId="{D01644CB-B699-0C40-B04F-2851E2AA350E}" srcOrd="1" destOrd="0" parTransId="{C375A3B3-708B-FB48-99DA-C4322114CD54}" sibTransId="{7EE0D0A4-62B0-7C4D-8F26-A5F55C0070B8}"/>
    <dgm:cxn modelId="{EB6882FB-A1F0-4E7D-830A-17A1F942E7DD}" type="presOf" srcId="{FA310F89-F715-634E-B8B0-2B250CF44C1F}" destId="{C9E0862B-4ABC-6A48-956E-CB76E4C87B07}" srcOrd="0" destOrd="0" presId="urn:microsoft.com/office/officeart/2005/8/layout/process4"/>
    <dgm:cxn modelId="{6941BAFE-1C01-497C-9F25-4FEECA4A3452}" type="presOf" srcId="{8D6D80AF-988F-404B-BC94-3D1E6C90CBE7}" destId="{7010B603-3657-B441-AAD0-52E7635E2217}" srcOrd="0" destOrd="0" presId="urn:microsoft.com/office/officeart/2005/8/layout/process4"/>
    <dgm:cxn modelId="{3D56155E-FCD8-4A5C-A61A-73366494F3C0}" type="presOf" srcId="{92CDF774-D013-9046-A51E-ADC24D9FAB19}" destId="{E72205A0-DDA7-F140-BE90-99CB9CE882B3}" srcOrd="0" destOrd="0" presId="urn:microsoft.com/office/officeart/2005/8/layout/process4"/>
    <dgm:cxn modelId="{767DF672-3759-4659-8585-49332596360D}" type="presOf" srcId="{E7C715FE-CD3F-2B4F-8E55-EFB3E6720345}" destId="{285ADDED-4DDD-EC42-80CB-9F51673669D6}" srcOrd="0" destOrd="0" presId="urn:microsoft.com/office/officeart/2005/8/layout/process4"/>
    <dgm:cxn modelId="{99072D26-1216-45E9-B148-E0F819717CB4}" type="presOf" srcId="{D8E762FA-EDD3-1F4D-B371-A54A0239C62D}" destId="{59456AA7-5269-8349-85CF-B5721D4E4171}" srcOrd="0" destOrd="0" presId="urn:microsoft.com/office/officeart/2005/8/layout/process4"/>
    <dgm:cxn modelId="{FAF75D42-49F2-4CAA-8F19-C459A1631D18}" type="presParOf" srcId="{7010B603-3657-B441-AAD0-52E7635E2217}" destId="{92FD6C10-6723-9C4B-8330-1EB029032153}" srcOrd="0" destOrd="0" presId="urn:microsoft.com/office/officeart/2005/8/layout/process4"/>
    <dgm:cxn modelId="{C6A54AC2-3C4D-460A-AC71-CA6B98E666BB}" type="presParOf" srcId="{92FD6C10-6723-9C4B-8330-1EB029032153}" destId="{285ADDED-4DDD-EC42-80CB-9F51673669D6}" srcOrd="0" destOrd="0" presId="urn:microsoft.com/office/officeart/2005/8/layout/process4"/>
    <dgm:cxn modelId="{C14FD74D-A013-4DA4-B5D8-CEE52EB0DFB4}" type="presParOf" srcId="{7010B603-3657-B441-AAD0-52E7635E2217}" destId="{A0E5A025-F78F-DF4F-8389-16E7E497C76A}" srcOrd="1" destOrd="0" presId="urn:microsoft.com/office/officeart/2005/8/layout/process4"/>
    <dgm:cxn modelId="{B603C120-5B0D-4050-9A67-B934AFF96A09}" type="presParOf" srcId="{7010B603-3657-B441-AAD0-52E7635E2217}" destId="{615A8542-7E48-F944-96FD-D675D3DC2519}" srcOrd="2" destOrd="0" presId="urn:microsoft.com/office/officeart/2005/8/layout/process4"/>
    <dgm:cxn modelId="{0328D181-4A79-4E15-A902-3F5FD3F86878}" type="presParOf" srcId="{615A8542-7E48-F944-96FD-D675D3DC2519}" destId="{C9E0862B-4ABC-6A48-956E-CB76E4C87B07}" srcOrd="0" destOrd="0" presId="urn:microsoft.com/office/officeart/2005/8/layout/process4"/>
    <dgm:cxn modelId="{2F9D5049-1483-4181-83C9-ADF97AA57ACB}" type="presParOf" srcId="{7010B603-3657-B441-AAD0-52E7635E2217}" destId="{0E599B5D-C6D4-174D-88FC-0BFBD53737D9}" srcOrd="3" destOrd="0" presId="urn:microsoft.com/office/officeart/2005/8/layout/process4"/>
    <dgm:cxn modelId="{0F625313-0FCD-413C-BC2C-8A6047CEF4AB}" type="presParOf" srcId="{7010B603-3657-B441-AAD0-52E7635E2217}" destId="{0C8E4F3D-C4EF-154F-89CA-83B7E5D066B9}" srcOrd="4" destOrd="0" presId="urn:microsoft.com/office/officeart/2005/8/layout/process4"/>
    <dgm:cxn modelId="{B33F0F7D-8FF4-4865-8EDD-7389957C6036}" type="presParOf" srcId="{0C8E4F3D-C4EF-154F-89CA-83B7E5D066B9}" destId="{59456AA7-5269-8349-85CF-B5721D4E4171}" srcOrd="0" destOrd="0" presId="urn:microsoft.com/office/officeart/2005/8/layout/process4"/>
    <dgm:cxn modelId="{C190A36F-5FE7-4310-8F02-EBD0FB0A9E97}" type="presParOf" srcId="{7010B603-3657-B441-AAD0-52E7635E2217}" destId="{7ED50F00-38AB-644F-B7F1-5F7BC446B171}" srcOrd="5" destOrd="0" presId="urn:microsoft.com/office/officeart/2005/8/layout/process4"/>
    <dgm:cxn modelId="{9FE362EC-DA71-4886-86AA-701BE334FF6D}" type="presParOf" srcId="{7010B603-3657-B441-AAD0-52E7635E2217}" destId="{7715C24A-748F-4340-91D3-4B2381869D9C}" srcOrd="6" destOrd="0" presId="urn:microsoft.com/office/officeart/2005/8/layout/process4"/>
    <dgm:cxn modelId="{5D2FFF19-5D1B-4702-81E4-8E852368D674}" type="presParOf" srcId="{7715C24A-748F-4340-91D3-4B2381869D9C}" destId="{5553B5D2-0EC6-7E4D-9401-28CFC3802841}" srcOrd="0" destOrd="0" presId="urn:microsoft.com/office/officeart/2005/8/layout/process4"/>
    <dgm:cxn modelId="{BB9C1000-8353-4308-AD0A-76C3C19672FE}" type="presParOf" srcId="{7010B603-3657-B441-AAD0-52E7635E2217}" destId="{FFC931EC-056C-9743-9DD9-03A0072B6E9D}" srcOrd="7" destOrd="0" presId="urn:microsoft.com/office/officeart/2005/8/layout/process4"/>
    <dgm:cxn modelId="{686DDEF2-97C1-4E39-87C2-9AAC260719D9}" type="presParOf" srcId="{7010B603-3657-B441-AAD0-52E7635E2217}" destId="{ACC872E5-7543-2C4A-9FE3-90141E566240}" srcOrd="8" destOrd="0" presId="urn:microsoft.com/office/officeart/2005/8/layout/process4"/>
    <dgm:cxn modelId="{2EF3A3BB-7EAA-4774-8A90-598A3E14AA06}" type="presParOf" srcId="{ACC872E5-7543-2C4A-9FE3-90141E566240}" destId="{34DDB0A1-0EA3-5C49-875A-A54C5DA67B5A}" srcOrd="0" destOrd="0" presId="urn:microsoft.com/office/officeart/2005/8/layout/process4"/>
    <dgm:cxn modelId="{459F42A6-F3DF-4E9D-A0D5-02EF0429A12F}" type="presParOf" srcId="{7010B603-3657-B441-AAD0-52E7635E2217}" destId="{9D09047C-AA00-754D-B012-91728B6AD208}" srcOrd="9" destOrd="0" presId="urn:microsoft.com/office/officeart/2005/8/layout/process4"/>
    <dgm:cxn modelId="{72530D22-CD5F-4708-9556-7EAC6B39FD59}" type="presParOf" srcId="{7010B603-3657-B441-AAD0-52E7635E2217}" destId="{E081DD7A-FF9F-6143-88D8-EBB3282ADE0A}" srcOrd="10" destOrd="0" presId="urn:microsoft.com/office/officeart/2005/8/layout/process4"/>
    <dgm:cxn modelId="{ABA26F8D-E4D5-4F0C-A548-42F5B02A4669}" type="presParOf" srcId="{E081DD7A-FF9F-6143-88D8-EBB3282ADE0A}" destId="{E72205A0-DDA7-F140-BE90-99CB9CE882B3}" srcOrd="0"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A720579-8723-F348-8EFE-72DD2328947A}" type="doc">
      <dgm:prSet loTypeId="urn:microsoft.com/office/officeart/2005/8/layout/venn1" loCatId="" qsTypeId="urn:microsoft.com/office/officeart/2005/8/quickstyle/simple4" qsCatId="simple" csTypeId="urn:microsoft.com/office/officeart/2005/8/colors/colorful3" csCatId="colorful" phldr="1"/>
      <dgm:spPr/>
    </dgm:pt>
    <dgm:pt modelId="{BA89D71E-751C-5949-9616-A539CF60267D}">
      <dgm:prSet phldrT="[Text]"/>
      <dgm:spPr/>
      <dgm:t>
        <a:bodyPr/>
        <a:lstStyle/>
        <a:p>
          <a:r>
            <a:rPr lang="en-US" dirty="0" smtClean="0"/>
            <a:t>Correction of metabolic abnormalities</a:t>
          </a:r>
          <a:endParaRPr lang="en-US" dirty="0"/>
        </a:p>
      </dgm:t>
    </dgm:pt>
    <dgm:pt modelId="{343D1266-3B91-DA41-A5AD-649801958A05}" type="parTrans" cxnId="{B7D78941-9FB7-9542-8005-C1750A17497D}">
      <dgm:prSet/>
      <dgm:spPr/>
      <dgm:t>
        <a:bodyPr/>
        <a:lstStyle/>
        <a:p>
          <a:endParaRPr lang="en-US"/>
        </a:p>
      </dgm:t>
    </dgm:pt>
    <dgm:pt modelId="{AF9F1CF2-22BB-2447-A0A7-2B9C59311E47}" type="sibTrans" cxnId="{B7D78941-9FB7-9542-8005-C1750A17497D}">
      <dgm:prSet/>
      <dgm:spPr/>
      <dgm:t>
        <a:bodyPr/>
        <a:lstStyle/>
        <a:p>
          <a:endParaRPr lang="en-US"/>
        </a:p>
      </dgm:t>
    </dgm:pt>
    <dgm:pt modelId="{E9CA9AF0-946C-7742-BA52-155B86F8B136}">
      <dgm:prSet phldrT="[Text]"/>
      <dgm:spPr/>
      <dgm:t>
        <a:bodyPr/>
        <a:lstStyle/>
        <a:p>
          <a:r>
            <a:rPr lang="en-US" dirty="0" smtClean="0"/>
            <a:t>Dealing with the mechanical problem</a:t>
          </a:r>
          <a:endParaRPr lang="en-US" dirty="0"/>
        </a:p>
      </dgm:t>
    </dgm:pt>
    <dgm:pt modelId="{4315CE81-176C-C045-BCCA-54D108A060C2}" type="parTrans" cxnId="{5A11D570-E238-D748-8D5F-DB146C48E29C}">
      <dgm:prSet/>
      <dgm:spPr/>
      <dgm:t>
        <a:bodyPr/>
        <a:lstStyle/>
        <a:p>
          <a:endParaRPr lang="en-US"/>
        </a:p>
      </dgm:t>
    </dgm:pt>
    <dgm:pt modelId="{05A965A8-3DF6-F44F-A7B6-87F9602A76CF}" type="sibTrans" cxnId="{5A11D570-E238-D748-8D5F-DB146C48E29C}">
      <dgm:prSet/>
      <dgm:spPr/>
      <dgm:t>
        <a:bodyPr/>
        <a:lstStyle/>
        <a:p>
          <a:endParaRPr lang="en-US"/>
        </a:p>
      </dgm:t>
    </dgm:pt>
    <dgm:pt modelId="{DCE6B447-F779-D247-B684-6267E00B54C9}" type="pres">
      <dgm:prSet presAssocID="{5A720579-8723-F348-8EFE-72DD2328947A}" presName="compositeShape" presStyleCnt="0">
        <dgm:presLayoutVars>
          <dgm:chMax val="7"/>
          <dgm:dir/>
          <dgm:resizeHandles val="exact"/>
        </dgm:presLayoutVars>
      </dgm:prSet>
      <dgm:spPr/>
    </dgm:pt>
    <dgm:pt modelId="{054F67CE-2677-904B-92F7-2D0CF0AA65D6}" type="pres">
      <dgm:prSet presAssocID="{BA89D71E-751C-5949-9616-A539CF60267D}" presName="circ1" presStyleLbl="vennNode1" presStyleIdx="0" presStyleCnt="2"/>
      <dgm:spPr/>
      <dgm:t>
        <a:bodyPr/>
        <a:lstStyle/>
        <a:p>
          <a:endParaRPr lang="en-US"/>
        </a:p>
      </dgm:t>
    </dgm:pt>
    <dgm:pt modelId="{BB4D6AC4-768F-4A4B-8B60-B9393C53775D}" type="pres">
      <dgm:prSet presAssocID="{BA89D71E-751C-5949-9616-A539CF60267D}" presName="circ1Tx" presStyleLbl="revTx" presStyleIdx="0" presStyleCnt="0">
        <dgm:presLayoutVars>
          <dgm:chMax val="0"/>
          <dgm:chPref val="0"/>
          <dgm:bulletEnabled val="1"/>
        </dgm:presLayoutVars>
      </dgm:prSet>
      <dgm:spPr/>
      <dgm:t>
        <a:bodyPr/>
        <a:lstStyle/>
        <a:p>
          <a:endParaRPr lang="en-US"/>
        </a:p>
      </dgm:t>
    </dgm:pt>
    <dgm:pt modelId="{ECA4CA6A-3133-0E4F-B36E-384AA0E8FA68}" type="pres">
      <dgm:prSet presAssocID="{E9CA9AF0-946C-7742-BA52-155B86F8B136}" presName="circ2" presStyleLbl="vennNode1" presStyleIdx="1" presStyleCnt="2"/>
      <dgm:spPr/>
      <dgm:t>
        <a:bodyPr/>
        <a:lstStyle/>
        <a:p>
          <a:endParaRPr lang="en-US"/>
        </a:p>
      </dgm:t>
    </dgm:pt>
    <dgm:pt modelId="{A8A30BB2-A65B-A14C-9D88-FEBEE223095E}" type="pres">
      <dgm:prSet presAssocID="{E9CA9AF0-946C-7742-BA52-155B86F8B136}" presName="circ2Tx" presStyleLbl="revTx" presStyleIdx="0" presStyleCnt="0">
        <dgm:presLayoutVars>
          <dgm:chMax val="0"/>
          <dgm:chPref val="0"/>
          <dgm:bulletEnabled val="1"/>
        </dgm:presLayoutVars>
      </dgm:prSet>
      <dgm:spPr/>
      <dgm:t>
        <a:bodyPr/>
        <a:lstStyle/>
        <a:p>
          <a:endParaRPr lang="en-US"/>
        </a:p>
      </dgm:t>
    </dgm:pt>
  </dgm:ptLst>
  <dgm:cxnLst>
    <dgm:cxn modelId="{B7D78941-9FB7-9542-8005-C1750A17497D}" srcId="{5A720579-8723-F348-8EFE-72DD2328947A}" destId="{BA89D71E-751C-5949-9616-A539CF60267D}" srcOrd="0" destOrd="0" parTransId="{343D1266-3B91-DA41-A5AD-649801958A05}" sibTransId="{AF9F1CF2-22BB-2447-A0A7-2B9C59311E47}"/>
    <dgm:cxn modelId="{3CDD5CB5-590B-4747-AF6F-EE39729FFD8E}" type="presOf" srcId="{BA89D71E-751C-5949-9616-A539CF60267D}" destId="{054F67CE-2677-904B-92F7-2D0CF0AA65D6}" srcOrd="0" destOrd="0" presId="urn:microsoft.com/office/officeart/2005/8/layout/venn1"/>
    <dgm:cxn modelId="{852D38D5-FCC9-443B-89F0-0E7FC9E4FE9D}" type="presOf" srcId="{E9CA9AF0-946C-7742-BA52-155B86F8B136}" destId="{ECA4CA6A-3133-0E4F-B36E-384AA0E8FA68}" srcOrd="0" destOrd="0" presId="urn:microsoft.com/office/officeart/2005/8/layout/venn1"/>
    <dgm:cxn modelId="{0664F4F9-B780-4EAC-B93C-3C487C9A9CA7}" type="presOf" srcId="{BA89D71E-751C-5949-9616-A539CF60267D}" destId="{BB4D6AC4-768F-4A4B-8B60-B9393C53775D}" srcOrd="1" destOrd="0" presId="urn:microsoft.com/office/officeart/2005/8/layout/venn1"/>
    <dgm:cxn modelId="{5A11D570-E238-D748-8D5F-DB146C48E29C}" srcId="{5A720579-8723-F348-8EFE-72DD2328947A}" destId="{E9CA9AF0-946C-7742-BA52-155B86F8B136}" srcOrd="1" destOrd="0" parTransId="{4315CE81-176C-C045-BCCA-54D108A060C2}" sibTransId="{05A965A8-3DF6-F44F-A7B6-87F9602A76CF}"/>
    <dgm:cxn modelId="{C8DC9FD5-894A-4518-9B70-FE1295E0C9F5}" type="presOf" srcId="{5A720579-8723-F348-8EFE-72DD2328947A}" destId="{DCE6B447-F779-D247-B684-6267E00B54C9}" srcOrd="0" destOrd="0" presId="urn:microsoft.com/office/officeart/2005/8/layout/venn1"/>
    <dgm:cxn modelId="{52BEBE56-D38F-484D-8F0A-8315A5856121}" type="presOf" srcId="{E9CA9AF0-946C-7742-BA52-155B86F8B136}" destId="{A8A30BB2-A65B-A14C-9D88-FEBEE223095E}" srcOrd="1" destOrd="0" presId="urn:microsoft.com/office/officeart/2005/8/layout/venn1"/>
    <dgm:cxn modelId="{6A22368B-2DDF-4A61-8B71-EA6764CFC244}" type="presParOf" srcId="{DCE6B447-F779-D247-B684-6267E00B54C9}" destId="{054F67CE-2677-904B-92F7-2D0CF0AA65D6}" srcOrd="0" destOrd="0" presId="urn:microsoft.com/office/officeart/2005/8/layout/venn1"/>
    <dgm:cxn modelId="{CD352247-AD20-413A-A58E-940E0DA45050}" type="presParOf" srcId="{DCE6B447-F779-D247-B684-6267E00B54C9}" destId="{BB4D6AC4-768F-4A4B-8B60-B9393C53775D}" srcOrd="1" destOrd="0" presId="urn:microsoft.com/office/officeart/2005/8/layout/venn1"/>
    <dgm:cxn modelId="{6F87550B-1D78-40E3-A43C-06493F59F886}" type="presParOf" srcId="{DCE6B447-F779-D247-B684-6267E00B54C9}" destId="{ECA4CA6A-3133-0E4F-B36E-384AA0E8FA68}" srcOrd="2" destOrd="0" presId="urn:microsoft.com/office/officeart/2005/8/layout/venn1"/>
    <dgm:cxn modelId="{4E2C2DBA-1145-4700-841D-4351DA2414FA}" type="presParOf" srcId="{DCE6B447-F779-D247-B684-6267E00B54C9}" destId="{A8A30BB2-A65B-A14C-9D88-FEBEE223095E}" srcOrd="3"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D6D80AF-988F-404B-BC94-3D1E6C90CBE7}" type="doc">
      <dgm:prSet loTypeId="urn:microsoft.com/office/officeart/2005/8/layout/process4" loCatId="" qsTypeId="urn:microsoft.com/office/officeart/2005/8/quickstyle/simple4" qsCatId="simple" csTypeId="urn:microsoft.com/office/officeart/2005/8/colors/colorful1#2" csCatId="colorful" phldr="1"/>
      <dgm:spPr/>
      <dgm:t>
        <a:bodyPr/>
        <a:lstStyle/>
        <a:p>
          <a:endParaRPr lang="en-US"/>
        </a:p>
      </dgm:t>
    </dgm:pt>
    <dgm:pt modelId="{92CDF774-D013-9046-A51E-ADC24D9FAB19}">
      <dgm:prSet phldrT="[Text]" custT="1"/>
      <dgm:spPr/>
      <dgm:t>
        <a:bodyPr/>
        <a:lstStyle/>
        <a:p>
          <a:pPr algn="ctr">
            <a:lnSpc>
              <a:spcPct val="60000"/>
            </a:lnSpc>
            <a:spcAft>
              <a:spcPct val="35000"/>
            </a:spcAft>
          </a:pPr>
          <a:endParaRPr lang="en-US" sz="1600" b="1" dirty="0" smtClean="0">
            <a:solidFill>
              <a:schemeClr val="bg1"/>
            </a:solidFill>
          </a:endParaRPr>
        </a:p>
        <a:p>
          <a:pPr algn="ctr">
            <a:lnSpc>
              <a:spcPct val="50000"/>
            </a:lnSpc>
            <a:spcAft>
              <a:spcPct val="35000"/>
            </a:spcAft>
          </a:pPr>
          <a:endParaRPr lang="en-US" sz="4000" b="1" dirty="0" smtClean="0">
            <a:solidFill>
              <a:schemeClr val="bg1"/>
            </a:solidFill>
          </a:endParaRPr>
        </a:p>
        <a:p>
          <a:pPr algn="ctr">
            <a:lnSpc>
              <a:spcPct val="50000"/>
            </a:lnSpc>
            <a:spcAft>
              <a:spcPts val="600"/>
            </a:spcAft>
          </a:pPr>
          <a:r>
            <a:rPr lang="en-US" sz="4000" b="1" dirty="0" smtClean="0">
              <a:solidFill>
                <a:schemeClr val="bg1"/>
              </a:solidFill>
            </a:rPr>
            <a:t>Assess shock &amp; replace blood loss</a:t>
          </a:r>
        </a:p>
        <a:p>
          <a:pPr algn="ctr">
            <a:lnSpc>
              <a:spcPct val="50000"/>
            </a:lnSpc>
            <a:spcAft>
              <a:spcPts val="600"/>
            </a:spcAft>
          </a:pPr>
          <a:r>
            <a:rPr lang="en-US" sz="2000" b="1" dirty="0" smtClean="0">
              <a:solidFill>
                <a:schemeClr val="bg1"/>
              </a:solidFill>
            </a:rPr>
            <a:t>Pulse | BP | Urine output | Haematocrit | Blood aspirated</a:t>
          </a:r>
        </a:p>
        <a:p>
          <a:pPr algn="ctr">
            <a:lnSpc>
              <a:spcPct val="50000"/>
            </a:lnSpc>
            <a:spcAft>
              <a:spcPct val="35000"/>
            </a:spcAft>
          </a:pPr>
          <a:endParaRPr lang="en-US" sz="3200" b="1" dirty="0">
            <a:solidFill>
              <a:schemeClr val="bg1"/>
            </a:solidFill>
          </a:endParaRPr>
        </a:p>
      </dgm:t>
    </dgm:pt>
    <dgm:pt modelId="{B4A5BC4B-39B3-E842-B452-6F596ACB1A76}" type="parTrans" cxnId="{0BD09095-688F-984C-85D3-C99A26959658}">
      <dgm:prSet/>
      <dgm:spPr/>
      <dgm:t>
        <a:bodyPr/>
        <a:lstStyle/>
        <a:p>
          <a:endParaRPr lang="en-US"/>
        </a:p>
      </dgm:t>
    </dgm:pt>
    <dgm:pt modelId="{DEE8EEDC-F0AF-0747-ADD2-FC4413416978}" type="sibTrans" cxnId="{0BD09095-688F-984C-85D3-C99A26959658}">
      <dgm:prSet/>
      <dgm:spPr/>
      <dgm:t>
        <a:bodyPr/>
        <a:lstStyle/>
        <a:p>
          <a:endParaRPr lang="en-US"/>
        </a:p>
      </dgm:t>
    </dgm:pt>
    <dgm:pt modelId="{D01644CB-B699-0C40-B04F-2851E2AA350E}">
      <dgm:prSet phldrT="[Text]" custT="1"/>
      <dgm:spPr/>
      <dgm:t>
        <a:bodyPr/>
        <a:lstStyle/>
        <a:p>
          <a:r>
            <a:rPr lang="en-US" sz="4000" b="1" dirty="0" smtClean="0">
              <a:solidFill>
                <a:srgbClr val="000000"/>
              </a:solidFill>
            </a:rPr>
            <a:t>Stop bleeding by ice-water lavage</a:t>
          </a:r>
          <a:endParaRPr lang="en-US" sz="4000" b="1" dirty="0">
            <a:solidFill>
              <a:srgbClr val="000000"/>
            </a:solidFill>
          </a:endParaRPr>
        </a:p>
      </dgm:t>
    </dgm:pt>
    <dgm:pt modelId="{C375A3B3-708B-FB48-99DA-C4322114CD54}" type="parTrans" cxnId="{A2D8FF16-8542-1249-B49F-069D4825A136}">
      <dgm:prSet/>
      <dgm:spPr/>
      <dgm:t>
        <a:bodyPr/>
        <a:lstStyle/>
        <a:p>
          <a:endParaRPr lang="en-US"/>
        </a:p>
      </dgm:t>
    </dgm:pt>
    <dgm:pt modelId="{7EE0D0A4-62B0-7C4D-8F26-A5F55C0070B8}" type="sibTrans" cxnId="{A2D8FF16-8542-1249-B49F-069D4825A136}">
      <dgm:prSet/>
      <dgm:spPr/>
      <dgm:t>
        <a:bodyPr/>
        <a:lstStyle/>
        <a:p>
          <a:endParaRPr lang="en-US"/>
        </a:p>
      </dgm:t>
    </dgm:pt>
    <dgm:pt modelId="{8A3E209A-2449-CD4E-9411-1A24AD4F477C}">
      <dgm:prSet phldrT="[Text]" custT="1"/>
      <dgm:spPr/>
      <dgm:t>
        <a:bodyPr/>
        <a:lstStyle/>
        <a:p>
          <a:r>
            <a:rPr lang="en-US" sz="4000" b="1" dirty="0" smtClean="0">
              <a:solidFill>
                <a:srgbClr val="000000"/>
              </a:solidFill>
            </a:rPr>
            <a:t>History &amp; physical examination</a:t>
          </a:r>
          <a:endParaRPr lang="en-US" sz="4000" b="1" dirty="0">
            <a:solidFill>
              <a:srgbClr val="000000"/>
            </a:solidFill>
          </a:endParaRPr>
        </a:p>
      </dgm:t>
    </dgm:pt>
    <dgm:pt modelId="{5DC1DCD1-4BC1-3B48-A5B6-D969FFA096AD}" type="parTrans" cxnId="{AC0B60A0-0B04-BE45-8855-D241FC6FDE1B}">
      <dgm:prSet/>
      <dgm:spPr/>
      <dgm:t>
        <a:bodyPr/>
        <a:lstStyle/>
        <a:p>
          <a:endParaRPr lang="en-US"/>
        </a:p>
      </dgm:t>
    </dgm:pt>
    <dgm:pt modelId="{9ECAFCF6-03C6-4C4E-BCA2-4606FE4BB1DA}" type="sibTrans" cxnId="{AC0B60A0-0B04-BE45-8855-D241FC6FDE1B}">
      <dgm:prSet/>
      <dgm:spPr/>
      <dgm:t>
        <a:bodyPr/>
        <a:lstStyle/>
        <a:p>
          <a:endParaRPr lang="en-US"/>
        </a:p>
      </dgm:t>
    </dgm:pt>
    <dgm:pt modelId="{D8E762FA-EDD3-1F4D-B371-A54A0239C62D}">
      <dgm:prSet phldrT="[Text]" custT="1"/>
      <dgm:spPr/>
      <dgm:t>
        <a:bodyPr/>
        <a:lstStyle/>
        <a:p>
          <a:pPr>
            <a:lnSpc>
              <a:spcPct val="60000"/>
            </a:lnSpc>
            <a:spcAft>
              <a:spcPts val="1200"/>
            </a:spcAft>
          </a:pPr>
          <a:r>
            <a:rPr lang="en-US" sz="4000" b="1" dirty="0" smtClean="0">
              <a:solidFill>
                <a:srgbClr val="000000"/>
              </a:solidFill>
            </a:rPr>
            <a:t>Upper </a:t>
          </a:r>
          <a:r>
            <a:rPr lang="en-US" sz="3600" b="1" dirty="0" smtClean="0">
              <a:solidFill>
                <a:srgbClr val="000000"/>
              </a:solidFill>
            </a:rPr>
            <a:t>GI Endoscopy </a:t>
          </a:r>
        </a:p>
        <a:p>
          <a:pPr>
            <a:lnSpc>
              <a:spcPct val="60000"/>
            </a:lnSpc>
            <a:spcAft>
              <a:spcPts val="1200"/>
            </a:spcAft>
          </a:pPr>
          <a:r>
            <a:rPr lang="en-US" sz="2400" b="1" dirty="0" smtClean="0">
              <a:solidFill>
                <a:srgbClr val="000000"/>
              </a:solidFill>
            </a:rPr>
            <a:t>(within 1-2 hours of admission)</a:t>
          </a:r>
          <a:endParaRPr lang="en-US" sz="2400" b="1" dirty="0">
            <a:solidFill>
              <a:srgbClr val="000000"/>
            </a:solidFill>
          </a:endParaRPr>
        </a:p>
      </dgm:t>
    </dgm:pt>
    <dgm:pt modelId="{461CA9DC-9B4E-3146-83CA-D86D04FEE6D6}" type="parTrans" cxnId="{CE9D0B99-0BB6-0349-85EC-7A698039A528}">
      <dgm:prSet/>
      <dgm:spPr/>
      <dgm:t>
        <a:bodyPr/>
        <a:lstStyle/>
        <a:p>
          <a:endParaRPr lang="en-US"/>
        </a:p>
      </dgm:t>
    </dgm:pt>
    <dgm:pt modelId="{AF180278-099C-6547-8B48-367626E17D16}" type="sibTrans" cxnId="{CE9D0B99-0BB6-0349-85EC-7A698039A528}">
      <dgm:prSet/>
      <dgm:spPr/>
      <dgm:t>
        <a:bodyPr/>
        <a:lstStyle/>
        <a:p>
          <a:endParaRPr lang="en-US"/>
        </a:p>
      </dgm:t>
    </dgm:pt>
    <dgm:pt modelId="{7010B603-3657-B441-AAD0-52E7635E2217}" type="pres">
      <dgm:prSet presAssocID="{8D6D80AF-988F-404B-BC94-3D1E6C90CBE7}" presName="Name0" presStyleCnt="0">
        <dgm:presLayoutVars>
          <dgm:dir/>
          <dgm:animLvl val="lvl"/>
          <dgm:resizeHandles val="exact"/>
        </dgm:presLayoutVars>
      </dgm:prSet>
      <dgm:spPr/>
      <dgm:t>
        <a:bodyPr/>
        <a:lstStyle/>
        <a:p>
          <a:endParaRPr lang="en-US"/>
        </a:p>
      </dgm:t>
    </dgm:pt>
    <dgm:pt modelId="{F5282530-619B-F04E-BF60-694897114994}" type="pres">
      <dgm:prSet presAssocID="{D8E762FA-EDD3-1F4D-B371-A54A0239C62D}" presName="boxAndChildren" presStyleCnt="0"/>
      <dgm:spPr/>
    </dgm:pt>
    <dgm:pt modelId="{80532355-9322-5741-B5A4-3FD140040B78}" type="pres">
      <dgm:prSet presAssocID="{D8E762FA-EDD3-1F4D-B371-A54A0239C62D}" presName="parentTextBox" presStyleLbl="node1" presStyleIdx="0" presStyleCnt="4"/>
      <dgm:spPr/>
      <dgm:t>
        <a:bodyPr/>
        <a:lstStyle/>
        <a:p>
          <a:endParaRPr lang="en-US"/>
        </a:p>
      </dgm:t>
    </dgm:pt>
    <dgm:pt modelId="{7ED50F00-38AB-644F-B7F1-5F7BC446B171}" type="pres">
      <dgm:prSet presAssocID="{9ECAFCF6-03C6-4C4E-BCA2-4606FE4BB1DA}" presName="sp" presStyleCnt="0"/>
      <dgm:spPr/>
    </dgm:pt>
    <dgm:pt modelId="{7715C24A-748F-4340-91D3-4B2381869D9C}" type="pres">
      <dgm:prSet presAssocID="{8A3E209A-2449-CD4E-9411-1A24AD4F477C}" presName="arrowAndChildren" presStyleCnt="0"/>
      <dgm:spPr/>
    </dgm:pt>
    <dgm:pt modelId="{5553B5D2-0EC6-7E4D-9401-28CFC3802841}" type="pres">
      <dgm:prSet presAssocID="{8A3E209A-2449-CD4E-9411-1A24AD4F477C}" presName="parentTextArrow" presStyleLbl="node1" presStyleIdx="1" presStyleCnt="4"/>
      <dgm:spPr/>
      <dgm:t>
        <a:bodyPr/>
        <a:lstStyle/>
        <a:p>
          <a:endParaRPr lang="en-US"/>
        </a:p>
      </dgm:t>
    </dgm:pt>
    <dgm:pt modelId="{FFC931EC-056C-9743-9DD9-03A0072B6E9D}" type="pres">
      <dgm:prSet presAssocID="{7EE0D0A4-62B0-7C4D-8F26-A5F55C0070B8}" presName="sp" presStyleCnt="0"/>
      <dgm:spPr/>
    </dgm:pt>
    <dgm:pt modelId="{ACC872E5-7543-2C4A-9FE3-90141E566240}" type="pres">
      <dgm:prSet presAssocID="{D01644CB-B699-0C40-B04F-2851E2AA350E}" presName="arrowAndChildren" presStyleCnt="0"/>
      <dgm:spPr/>
    </dgm:pt>
    <dgm:pt modelId="{34DDB0A1-0EA3-5C49-875A-A54C5DA67B5A}" type="pres">
      <dgm:prSet presAssocID="{D01644CB-B699-0C40-B04F-2851E2AA350E}" presName="parentTextArrow" presStyleLbl="node1" presStyleIdx="2" presStyleCnt="4"/>
      <dgm:spPr/>
      <dgm:t>
        <a:bodyPr/>
        <a:lstStyle/>
        <a:p>
          <a:endParaRPr lang="en-US"/>
        </a:p>
      </dgm:t>
    </dgm:pt>
    <dgm:pt modelId="{9D09047C-AA00-754D-B012-91728B6AD208}" type="pres">
      <dgm:prSet presAssocID="{DEE8EEDC-F0AF-0747-ADD2-FC4413416978}" presName="sp" presStyleCnt="0"/>
      <dgm:spPr/>
    </dgm:pt>
    <dgm:pt modelId="{E081DD7A-FF9F-6143-88D8-EBB3282ADE0A}" type="pres">
      <dgm:prSet presAssocID="{92CDF774-D013-9046-A51E-ADC24D9FAB19}" presName="arrowAndChildren" presStyleCnt="0"/>
      <dgm:spPr/>
    </dgm:pt>
    <dgm:pt modelId="{E72205A0-DDA7-F140-BE90-99CB9CE882B3}" type="pres">
      <dgm:prSet presAssocID="{92CDF774-D013-9046-A51E-ADC24D9FAB19}" presName="parentTextArrow" presStyleLbl="node1" presStyleIdx="3" presStyleCnt="4"/>
      <dgm:spPr/>
      <dgm:t>
        <a:bodyPr/>
        <a:lstStyle/>
        <a:p>
          <a:endParaRPr lang="en-US"/>
        </a:p>
      </dgm:t>
    </dgm:pt>
  </dgm:ptLst>
  <dgm:cxnLst>
    <dgm:cxn modelId="{0BD09095-688F-984C-85D3-C99A26959658}" srcId="{8D6D80AF-988F-404B-BC94-3D1E6C90CBE7}" destId="{92CDF774-D013-9046-A51E-ADC24D9FAB19}" srcOrd="0" destOrd="0" parTransId="{B4A5BC4B-39B3-E842-B452-6F596ACB1A76}" sibTransId="{DEE8EEDC-F0AF-0747-ADD2-FC4413416978}"/>
    <dgm:cxn modelId="{AC0B60A0-0B04-BE45-8855-D241FC6FDE1B}" srcId="{8D6D80AF-988F-404B-BC94-3D1E6C90CBE7}" destId="{8A3E209A-2449-CD4E-9411-1A24AD4F477C}" srcOrd="2" destOrd="0" parTransId="{5DC1DCD1-4BC1-3B48-A5B6-D969FFA096AD}" sibTransId="{9ECAFCF6-03C6-4C4E-BCA2-4606FE4BB1DA}"/>
    <dgm:cxn modelId="{CE9D0B99-0BB6-0349-85EC-7A698039A528}" srcId="{8D6D80AF-988F-404B-BC94-3D1E6C90CBE7}" destId="{D8E762FA-EDD3-1F4D-B371-A54A0239C62D}" srcOrd="3" destOrd="0" parTransId="{461CA9DC-9B4E-3146-83CA-D86D04FEE6D6}" sibTransId="{AF180278-099C-6547-8B48-367626E17D16}"/>
    <dgm:cxn modelId="{05CAB65A-1AB7-4391-945D-0E61B143D312}" type="presOf" srcId="{D01644CB-B699-0C40-B04F-2851E2AA350E}" destId="{34DDB0A1-0EA3-5C49-875A-A54C5DA67B5A}" srcOrd="0" destOrd="0" presId="urn:microsoft.com/office/officeart/2005/8/layout/process4"/>
    <dgm:cxn modelId="{882F8DAE-D5F8-4A51-AEAF-0B53B5F2082D}" type="presOf" srcId="{8A3E209A-2449-CD4E-9411-1A24AD4F477C}" destId="{5553B5D2-0EC6-7E4D-9401-28CFC3802841}" srcOrd="0" destOrd="0" presId="urn:microsoft.com/office/officeart/2005/8/layout/process4"/>
    <dgm:cxn modelId="{A2D8FF16-8542-1249-B49F-069D4825A136}" srcId="{8D6D80AF-988F-404B-BC94-3D1E6C90CBE7}" destId="{D01644CB-B699-0C40-B04F-2851E2AA350E}" srcOrd="1" destOrd="0" parTransId="{C375A3B3-708B-FB48-99DA-C4322114CD54}" sibTransId="{7EE0D0A4-62B0-7C4D-8F26-A5F55C0070B8}"/>
    <dgm:cxn modelId="{2DB779C7-6A91-4C57-8F6A-B4657849F47C}" type="presOf" srcId="{92CDF774-D013-9046-A51E-ADC24D9FAB19}" destId="{E72205A0-DDA7-F140-BE90-99CB9CE882B3}" srcOrd="0" destOrd="0" presId="urn:microsoft.com/office/officeart/2005/8/layout/process4"/>
    <dgm:cxn modelId="{34B8E862-D43D-4930-987E-778FDA60DBE4}" type="presOf" srcId="{8D6D80AF-988F-404B-BC94-3D1E6C90CBE7}" destId="{7010B603-3657-B441-AAD0-52E7635E2217}" srcOrd="0" destOrd="0" presId="urn:microsoft.com/office/officeart/2005/8/layout/process4"/>
    <dgm:cxn modelId="{3FCC3D17-D3AB-4E93-8D86-5C7D9C849664}" type="presOf" srcId="{D8E762FA-EDD3-1F4D-B371-A54A0239C62D}" destId="{80532355-9322-5741-B5A4-3FD140040B78}" srcOrd="0" destOrd="0" presId="urn:microsoft.com/office/officeart/2005/8/layout/process4"/>
    <dgm:cxn modelId="{13D215FF-3AF8-43BA-8CD1-4F4E86B4B47D}" type="presParOf" srcId="{7010B603-3657-B441-AAD0-52E7635E2217}" destId="{F5282530-619B-F04E-BF60-694897114994}" srcOrd="0" destOrd="0" presId="urn:microsoft.com/office/officeart/2005/8/layout/process4"/>
    <dgm:cxn modelId="{6680D313-940F-457F-9F78-F7512C5D6452}" type="presParOf" srcId="{F5282530-619B-F04E-BF60-694897114994}" destId="{80532355-9322-5741-B5A4-3FD140040B78}" srcOrd="0" destOrd="0" presId="urn:microsoft.com/office/officeart/2005/8/layout/process4"/>
    <dgm:cxn modelId="{38C3995E-8B2D-4DE6-AF9B-86939A4FAD38}" type="presParOf" srcId="{7010B603-3657-B441-AAD0-52E7635E2217}" destId="{7ED50F00-38AB-644F-B7F1-5F7BC446B171}" srcOrd="1" destOrd="0" presId="urn:microsoft.com/office/officeart/2005/8/layout/process4"/>
    <dgm:cxn modelId="{7BA70C6C-5E13-4DE6-9151-8CE59BC71384}" type="presParOf" srcId="{7010B603-3657-B441-AAD0-52E7635E2217}" destId="{7715C24A-748F-4340-91D3-4B2381869D9C}" srcOrd="2" destOrd="0" presId="urn:microsoft.com/office/officeart/2005/8/layout/process4"/>
    <dgm:cxn modelId="{C6E6091E-7FB4-4BC3-BD91-705AB0925AF5}" type="presParOf" srcId="{7715C24A-748F-4340-91D3-4B2381869D9C}" destId="{5553B5D2-0EC6-7E4D-9401-28CFC3802841}" srcOrd="0" destOrd="0" presId="urn:microsoft.com/office/officeart/2005/8/layout/process4"/>
    <dgm:cxn modelId="{CCC6A75C-751C-4268-AAC6-0232C720DD09}" type="presParOf" srcId="{7010B603-3657-B441-AAD0-52E7635E2217}" destId="{FFC931EC-056C-9743-9DD9-03A0072B6E9D}" srcOrd="3" destOrd="0" presId="urn:microsoft.com/office/officeart/2005/8/layout/process4"/>
    <dgm:cxn modelId="{C1512B3D-759F-4991-BE4E-6B215FB9FB53}" type="presParOf" srcId="{7010B603-3657-B441-AAD0-52E7635E2217}" destId="{ACC872E5-7543-2C4A-9FE3-90141E566240}" srcOrd="4" destOrd="0" presId="urn:microsoft.com/office/officeart/2005/8/layout/process4"/>
    <dgm:cxn modelId="{A17DAAB4-EBEE-49FD-B955-7ADFF8E9E710}" type="presParOf" srcId="{ACC872E5-7543-2C4A-9FE3-90141E566240}" destId="{34DDB0A1-0EA3-5C49-875A-A54C5DA67B5A}" srcOrd="0" destOrd="0" presId="urn:microsoft.com/office/officeart/2005/8/layout/process4"/>
    <dgm:cxn modelId="{DC7F9BF4-E10D-41CD-9475-B8D746D0E038}" type="presParOf" srcId="{7010B603-3657-B441-AAD0-52E7635E2217}" destId="{9D09047C-AA00-754D-B012-91728B6AD208}" srcOrd="5" destOrd="0" presId="urn:microsoft.com/office/officeart/2005/8/layout/process4"/>
    <dgm:cxn modelId="{133D2DEB-A037-441C-8A74-83C1359ED981}" type="presParOf" srcId="{7010B603-3657-B441-AAD0-52E7635E2217}" destId="{E081DD7A-FF9F-6143-88D8-EBB3282ADE0A}" srcOrd="6" destOrd="0" presId="urn:microsoft.com/office/officeart/2005/8/layout/process4"/>
    <dgm:cxn modelId="{EEDC3D4C-50BA-4DDC-8B8B-8F49DF7FA214}" type="presParOf" srcId="{E081DD7A-FF9F-6143-88D8-EBB3282ADE0A}" destId="{E72205A0-DDA7-F140-BE90-99CB9CE882B3}" srcOrd="0"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5ADDED-4DDD-EC42-80CB-9F51673669D6}">
      <dsp:nvSpPr>
        <dsp:cNvPr id="0" name=""/>
        <dsp:cNvSpPr/>
      </dsp:nvSpPr>
      <dsp:spPr>
        <a:xfrm>
          <a:off x="0" y="5642667"/>
          <a:ext cx="8229600" cy="740597"/>
        </a:xfrm>
        <a:prstGeom prst="rect">
          <a:avLst/>
        </a:prstGeom>
        <a:solidFill>
          <a:schemeClr val="tx1"/>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12928" tIns="312928" rIns="312928" bIns="312928" numCol="1" spcCol="1270" anchor="ctr" anchorCtr="0">
          <a:noAutofit/>
        </a:bodyPr>
        <a:lstStyle/>
        <a:p>
          <a:pPr lvl="0" algn="ctr" defTabSz="1955800">
            <a:lnSpc>
              <a:spcPct val="80000"/>
            </a:lnSpc>
            <a:spcBef>
              <a:spcPct val="0"/>
            </a:spcBef>
            <a:spcAft>
              <a:spcPct val="35000"/>
            </a:spcAft>
          </a:pPr>
          <a:r>
            <a:rPr lang="en-US" sz="4400" b="1" kern="1200" dirty="0" smtClean="0">
              <a:ln>
                <a:solidFill>
                  <a:schemeClr val="accent1"/>
                </a:solidFill>
              </a:ln>
              <a:solidFill>
                <a:schemeClr val="bg1"/>
              </a:solidFill>
            </a:rPr>
            <a:t>PARADOXICAL</a:t>
          </a:r>
          <a:r>
            <a:rPr lang="en-US" sz="4400" b="1" kern="1200" dirty="0" smtClean="0">
              <a:solidFill>
                <a:schemeClr val="bg1"/>
              </a:solidFill>
            </a:rPr>
            <a:t> </a:t>
          </a:r>
          <a:r>
            <a:rPr lang="en-US" sz="4400" b="1" kern="1200" dirty="0" smtClean="0">
              <a:ln>
                <a:solidFill>
                  <a:schemeClr val="accent1"/>
                </a:solidFill>
              </a:ln>
              <a:solidFill>
                <a:schemeClr val="bg1"/>
              </a:solidFill>
            </a:rPr>
            <a:t>ACIDURIA</a:t>
          </a:r>
          <a:endParaRPr lang="en-US" sz="4400" b="1" kern="1200" dirty="0">
            <a:ln>
              <a:solidFill>
                <a:schemeClr val="accent1"/>
              </a:solidFill>
            </a:ln>
            <a:solidFill>
              <a:schemeClr val="bg1"/>
            </a:solidFill>
          </a:endParaRPr>
        </a:p>
      </dsp:txBody>
      <dsp:txXfrm>
        <a:off x="0" y="5642667"/>
        <a:ext cx="8229600" cy="740597"/>
      </dsp:txXfrm>
    </dsp:sp>
    <dsp:sp modelId="{C9E0862B-4ABC-6A48-956E-CB76E4C87B07}">
      <dsp:nvSpPr>
        <dsp:cNvPr id="0" name=""/>
        <dsp:cNvSpPr/>
      </dsp:nvSpPr>
      <dsp:spPr>
        <a:xfrm rot="10800000">
          <a:off x="0" y="4514737"/>
          <a:ext cx="8229600" cy="1139038"/>
        </a:xfrm>
        <a:prstGeom prst="upArrowCallout">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27584" tIns="227584" rIns="227584" bIns="227584" numCol="1" spcCol="1270" anchor="ctr" anchorCtr="0">
          <a:noAutofit/>
        </a:bodyPr>
        <a:lstStyle/>
        <a:p>
          <a:pPr lvl="0" algn="ctr" defTabSz="1422400">
            <a:lnSpc>
              <a:spcPct val="80000"/>
            </a:lnSpc>
            <a:spcBef>
              <a:spcPct val="0"/>
            </a:spcBef>
            <a:spcAft>
              <a:spcPct val="35000"/>
            </a:spcAft>
          </a:pPr>
          <a:r>
            <a:rPr lang="en-US" sz="3200" b="1" kern="1200" dirty="0" smtClean="0">
              <a:solidFill>
                <a:srgbClr val="000000"/>
              </a:solidFill>
            </a:rPr>
            <a:t>Renal loss of K</a:t>
          </a:r>
          <a:r>
            <a:rPr lang="en-US" sz="3200" b="1" kern="1200" baseline="30000" dirty="0" smtClean="0">
              <a:solidFill>
                <a:srgbClr val="000000"/>
              </a:solidFill>
            </a:rPr>
            <a:t>+ </a:t>
          </a:r>
          <a:r>
            <a:rPr lang="en-US" sz="3200" b="1" kern="1200" baseline="0" dirty="0" smtClean="0">
              <a:solidFill>
                <a:srgbClr val="000000"/>
              </a:solidFill>
            </a:rPr>
            <a:t>and H</a:t>
          </a:r>
          <a:r>
            <a:rPr lang="en-US" sz="3200" b="1" kern="1200" baseline="30000" dirty="0" smtClean="0">
              <a:solidFill>
                <a:srgbClr val="000000"/>
              </a:solidFill>
            </a:rPr>
            <a:t>+</a:t>
          </a:r>
          <a:endParaRPr lang="en-US" sz="3200" b="1" kern="1200" dirty="0">
            <a:solidFill>
              <a:srgbClr val="000000"/>
            </a:solidFill>
          </a:endParaRPr>
        </a:p>
      </dsp:txBody>
      <dsp:txXfrm rot="10800000">
        <a:off x="0" y="4514737"/>
        <a:ext cx="8229600" cy="740113"/>
      </dsp:txXfrm>
    </dsp:sp>
    <dsp:sp modelId="{59456AA7-5269-8349-85CF-B5721D4E4171}">
      <dsp:nvSpPr>
        <dsp:cNvPr id="0" name=""/>
        <dsp:cNvSpPr/>
      </dsp:nvSpPr>
      <dsp:spPr>
        <a:xfrm rot="10800000">
          <a:off x="0" y="3386808"/>
          <a:ext cx="8229600" cy="1139038"/>
        </a:xfrm>
        <a:prstGeom prst="upArrowCallout">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27584" tIns="227584" rIns="227584" bIns="227584" numCol="1" spcCol="1270" anchor="ctr" anchorCtr="0">
          <a:noAutofit/>
        </a:bodyPr>
        <a:lstStyle/>
        <a:p>
          <a:pPr lvl="0" algn="ctr" defTabSz="1422400">
            <a:lnSpc>
              <a:spcPct val="80000"/>
            </a:lnSpc>
            <a:spcBef>
              <a:spcPct val="0"/>
            </a:spcBef>
            <a:spcAft>
              <a:spcPct val="35000"/>
            </a:spcAft>
          </a:pPr>
          <a:r>
            <a:rPr lang="en-US" sz="3200" b="1" kern="1200" dirty="0" smtClean="0">
              <a:solidFill>
                <a:srgbClr val="000000"/>
              </a:solidFill>
            </a:rPr>
            <a:t>Aldosterone secretion &amp; Na</a:t>
          </a:r>
          <a:r>
            <a:rPr lang="en-US" sz="3200" b="1" kern="1200" baseline="30000" dirty="0" smtClean="0">
              <a:solidFill>
                <a:srgbClr val="000000"/>
              </a:solidFill>
            </a:rPr>
            <a:t>+ </a:t>
          </a:r>
          <a:r>
            <a:rPr lang="en-US" sz="3200" b="1" kern="1200" baseline="0" dirty="0" smtClean="0">
              <a:solidFill>
                <a:srgbClr val="000000"/>
              </a:solidFill>
            </a:rPr>
            <a:t>conservation</a:t>
          </a:r>
          <a:endParaRPr lang="en-US" sz="2000" b="1" kern="1200" dirty="0">
            <a:solidFill>
              <a:srgbClr val="000000"/>
            </a:solidFill>
          </a:endParaRPr>
        </a:p>
      </dsp:txBody>
      <dsp:txXfrm rot="10800000">
        <a:off x="0" y="3386808"/>
        <a:ext cx="8229600" cy="740113"/>
      </dsp:txXfrm>
    </dsp:sp>
    <dsp:sp modelId="{5553B5D2-0EC6-7E4D-9401-28CFC3802841}">
      <dsp:nvSpPr>
        <dsp:cNvPr id="0" name=""/>
        <dsp:cNvSpPr/>
      </dsp:nvSpPr>
      <dsp:spPr>
        <a:xfrm rot="10800000">
          <a:off x="0" y="2258879"/>
          <a:ext cx="8229600" cy="1139038"/>
        </a:xfrm>
        <a:prstGeom prst="upArrowCallout">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27584" tIns="227584" rIns="227584" bIns="227584" numCol="1" spcCol="1270" anchor="ctr" anchorCtr="0">
          <a:noAutofit/>
        </a:bodyPr>
        <a:lstStyle/>
        <a:p>
          <a:pPr lvl="0" algn="ctr" defTabSz="1422400">
            <a:lnSpc>
              <a:spcPct val="90000"/>
            </a:lnSpc>
            <a:spcBef>
              <a:spcPct val="0"/>
            </a:spcBef>
            <a:spcAft>
              <a:spcPct val="35000"/>
            </a:spcAft>
          </a:pPr>
          <a:r>
            <a:rPr lang="en-US" sz="3200" b="1" kern="1200" dirty="0" smtClean="0">
              <a:solidFill>
                <a:srgbClr val="000000"/>
              </a:solidFill>
            </a:rPr>
            <a:t>Renal Excretion of HCO</a:t>
          </a:r>
          <a:r>
            <a:rPr lang="en-US" sz="3200" b="1" kern="1200" baseline="-25000" dirty="0" smtClean="0">
              <a:solidFill>
                <a:srgbClr val="000000"/>
              </a:solidFill>
            </a:rPr>
            <a:t>3 </a:t>
          </a:r>
          <a:r>
            <a:rPr lang="en-US" sz="3200" b="1" kern="1200" baseline="0" dirty="0" smtClean="0">
              <a:solidFill>
                <a:srgbClr val="000000"/>
              </a:solidFill>
            </a:rPr>
            <a:t>with Na</a:t>
          </a:r>
          <a:r>
            <a:rPr lang="en-US" sz="3200" b="1" kern="1200" baseline="30000" dirty="0" smtClean="0">
              <a:solidFill>
                <a:srgbClr val="000000"/>
              </a:solidFill>
            </a:rPr>
            <a:t>+ </a:t>
          </a:r>
          <a:r>
            <a:rPr lang="en-US" sz="3200" b="1" kern="1200" baseline="0" dirty="0" smtClean="0">
              <a:solidFill>
                <a:srgbClr val="000000"/>
              </a:solidFill>
            </a:rPr>
            <a:t>deficit</a:t>
          </a:r>
          <a:endParaRPr lang="en-US" sz="3200" b="1" kern="1200" dirty="0">
            <a:solidFill>
              <a:srgbClr val="000000"/>
            </a:solidFill>
          </a:endParaRPr>
        </a:p>
      </dsp:txBody>
      <dsp:txXfrm rot="10800000">
        <a:off x="0" y="2258879"/>
        <a:ext cx="8229600" cy="740113"/>
      </dsp:txXfrm>
    </dsp:sp>
    <dsp:sp modelId="{34DDB0A1-0EA3-5C49-875A-A54C5DA67B5A}">
      <dsp:nvSpPr>
        <dsp:cNvPr id="0" name=""/>
        <dsp:cNvSpPr/>
      </dsp:nvSpPr>
      <dsp:spPr>
        <a:xfrm rot="10800000">
          <a:off x="0" y="1130950"/>
          <a:ext cx="8229600" cy="1139038"/>
        </a:xfrm>
        <a:prstGeom prst="upArrowCallout">
          <a:avLst/>
        </a:prstGeom>
        <a:solidFill>
          <a:schemeClr val="tx1"/>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84480" tIns="284480" rIns="284480" bIns="284480" numCol="1" spcCol="1270" anchor="ctr" anchorCtr="0">
          <a:noAutofit/>
        </a:bodyPr>
        <a:lstStyle/>
        <a:p>
          <a:pPr lvl="0" algn="ctr" defTabSz="1778000">
            <a:lnSpc>
              <a:spcPct val="90000"/>
            </a:lnSpc>
            <a:spcBef>
              <a:spcPct val="0"/>
            </a:spcBef>
            <a:spcAft>
              <a:spcPct val="35000"/>
            </a:spcAft>
          </a:pPr>
          <a:r>
            <a:rPr lang="en-US" sz="4000" b="1" kern="1200" dirty="0" smtClean="0">
              <a:ln>
                <a:solidFill>
                  <a:schemeClr val="accent1"/>
                </a:solidFill>
              </a:ln>
              <a:solidFill>
                <a:schemeClr val="bg1"/>
              </a:solidFill>
            </a:rPr>
            <a:t>HYPOCHLORAEMIC</a:t>
          </a:r>
          <a:r>
            <a:rPr lang="en-US" sz="4000" b="1" kern="1200" dirty="0" smtClean="0">
              <a:solidFill>
                <a:srgbClr val="000000"/>
              </a:solidFill>
            </a:rPr>
            <a:t> </a:t>
          </a:r>
          <a:r>
            <a:rPr lang="en-US" sz="4000" b="1" kern="1200" dirty="0" smtClean="0">
              <a:ln>
                <a:solidFill>
                  <a:schemeClr val="accent1"/>
                </a:solidFill>
              </a:ln>
              <a:solidFill>
                <a:schemeClr val="bg1"/>
              </a:solidFill>
            </a:rPr>
            <a:t>ALKALOSIS</a:t>
          </a:r>
          <a:endParaRPr lang="en-US" sz="4000" b="1" kern="1200" dirty="0">
            <a:ln>
              <a:solidFill>
                <a:schemeClr val="accent1"/>
              </a:solidFill>
            </a:ln>
            <a:solidFill>
              <a:schemeClr val="bg1"/>
            </a:solidFill>
          </a:endParaRPr>
        </a:p>
      </dsp:txBody>
      <dsp:txXfrm rot="10800000">
        <a:off x="0" y="1130950"/>
        <a:ext cx="8229600" cy="740113"/>
      </dsp:txXfrm>
    </dsp:sp>
    <dsp:sp modelId="{E72205A0-DDA7-F140-BE90-99CB9CE882B3}">
      <dsp:nvSpPr>
        <dsp:cNvPr id="0" name=""/>
        <dsp:cNvSpPr/>
      </dsp:nvSpPr>
      <dsp:spPr>
        <a:xfrm rot="10800000">
          <a:off x="0" y="3020"/>
          <a:ext cx="8229600" cy="1139038"/>
        </a:xfrm>
        <a:prstGeom prst="upArrowCallou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3792" tIns="113792" rIns="113792" bIns="113792" numCol="1" spcCol="1270" anchor="ctr" anchorCtr="0">
          <a:noAutofit/>
        </a:bodyPr>
        <a:lstStyle/>
        <a:p>
          <a:pPr lvl="0" algn="ctr" defTabSz="711200">
            <a:lnSpc>
              <a:spcPct val="60000"/>
            </a:lnSpc>
            <a:spcBef>
              <a:spcPct val="0"/>
            </a:spcBef>
            <a:spcAft>
              <a:spcPct val="35000"/>
            </a:spcAft>
          </a:pPr>
          <a:endParaRPr lang="en-US" sz="1600" b="1" kern="1200" dirty="0" smtClean="0">
            <a:solidFill>
              <a:schemeClr val="bg1"/>
            </a:solidFill>
          </a:endParaRPr>
        </a:p>
        <a:p>
          <a:pPr lvl="0" algn="ctr" defTabSz="711200">
            <a:lnSpc>
              <a:spcPct val="50000"/>
            </a:lnSpc>
            <a:spcBef>
              <a:spcPct val="0"/>
            </a:spcBef>
            <a:spcAft>
              <a:spcPct val="35000"/>
            </a:spcAft>
          </a:pPr>
          <a:r>
            <a:rPr lang="en-US" sz="3200" b="1" kern="1200" dirty="0" smtClean="0">
              <a:solidFill>
                <a:schemeClr val="bg1"/>
              </a:solidFill>
            </a:rPr>
            <a:t>Vomiting –loss of HCl</a:t>
          </a:r>
          <a:endParaRPr lang="en-US" sz="3200" b="1" kern="1200" dirty="0">
            <a:solidFill>
              <a:schemeClr val="bg1"/>
            </a:solidFill>
          </a:endParaRPr>
        </a:p>
      </dsp:txBody>
      <dsp:txXfrm rot="10800000">
        <a:off x="0" y="3020"/>
        <a:ext cx="8229600" cy="74011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54F67CE-2677-904B-92F7-2D0CF0AA65D6}">
      <dsp:nvSpPr>
        <dsp:cNvPr id="0" name=""/>
        <dsp:cNvSpPr/>
      </dsp:nvSpPr>
      <dsp:spPr>
        <a:xfrm>
          <a:off x="242023" y="12310"/>
          <a:ext cx="4501341" cy="4501341"/>
        </a:xfrm>
        <a:prstGeom prst="ellipse">
          <a:avLst/>
        </a:prstGeom>
        <a:gradFill rotWithShape="0">
          <a:gsLst>
            <a:gs pos="0">
              <a:schemeClr val="accent3">
                <a:alpha val="50000"/>
                <a:hueOff val="0"/>
                <a:satOff val="0"/>
                <a:lumOff val="0"/>
                <a:alphaOff val="0"/>
                <a:shade val="51000"/>
                <a:satMod val="130000"/>
              </a:schemeClr>
            </a:gs>
            <a:gs pos="80000">
              <a:schemeClr val="accent3">
                <a:alpha val="50000"/>
                <a:hueOff val="0"/>
                <a:satOff val="0"/>
                <a:lumOff val="0"/>
                <a:alphaOff val="0"/>
                <a:shade val="93000"/>
                <a:satMod val="130000"/>
              </a:schemeClr>
            </a:gs>
            <a:gs pos="100000">
              <a:schemeClr val="accent3">
                <a:alpha val="50000"/>
                <a:hueOff val="0"/>
                <a:satOff val="0"/>
                <a:lumOff val="0"/>
                <a:alphaOff val="0"/>
                <a:shade val="94000"/>
                <a:satMod val="135000"/>
              </a:schemeClr>
            </a:gs>
          </a:gsLst>
          <a:lin ang="16200000" scaled="0"/>
        </a:gradFill>
        <a:ln>
          <a:noFill/>
        </a:ln>
        <a:effectLst/>
      </dsp:spPr>
      <dsp:style>
        <a:lnRef idx="0">
          <a:scrgbClr r="0" g="0" b="0"/>
        </a:lnRef>
        <a:fillRef idx="3">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600200">
            <a:lnSpc>
              <a:spcPct val="90000"/>
            </a:lnSpc>
            <a:spcBef>
              <a:spcPct val="0"/>
            </a:spcBef>
            <a:spcAft>
              <a:spcPct val="35000"/>
            </a:spcAft>
          </a:pPr>
          <a:r>
            <a:rPr lang="en-US" sz="3600" kern="1200" dirty="0" smtClean="0"/>
            <a:t>Correction of metabolic abnormalities</a:t>
          </a:r>
          <a:endParaRPr lang="en-US" sz="3600" kern="1200" dirty="0"/>
        </a:p>
      </dsp:txBody>
      <dsp:txXfrm>
        <a:off x="870589" y="543115"/>
        <a:ext cx="2595368" cy="3439731"/>
      </dsp:txXfrm>
    </dsp:sp>
    <dsp:sp modelId="{ECA4CA6A-3133-0E4F-B36E-384AA0E8FA68}">
      <dsp:nvSpPr>
        <dsp:cNvPr id="0" name=""/>
        <dsp:cNvSpPr/>
      </dsp:nvSpPr>
      <dsp:spPr>
        <a:xfrm>
          <a:off x="3486234" y="12310"/>
          <a:ext cx="4501341" cy="4501341"/>
        </a:xfrm>
        <a:prstGeom prst="ellipse">
          <a:avLst/>
        </a:prstGeom>
        <a:gradFill rotWithShape="0">
          <a:gsLst>
            <a:gs pos="0">
              <a:schemeClr val="accent3">
                <a:alpha val="50000"/>
                <a:hueOff val="11250264"/>
                <a:satOff val="-16880"/>
                <a:lumOff val="-2745"/>
                <a:alphaOff val="0"/>
                <a:shade val="51000"/>
                <a:satMod val="130000"/>
              </a:schemeClr>
            </a:gs>
            <a:gs pos="80000">
              <a:schemeClr val="accent3">
                <a:alpha val="50000"/>
                <a:hueOff val="11250264"/>
                <a:satOff val="-16880"/>
                <a:lumOff val="-2745"/>
                <a:alphaOff val="0"/>
                <a:shade val="93000"/>
                <a:satMod val="130000"/>
              </a:schemeClr>
            </a:gs>
            <a:gs pos="100000">
              <a:schemeClr val="accent3">
                <a:alpha val="50000"/>
                <a:hueOff val="11250264"/>
                <a:satOff val="-16880"/>
                <a:lumOff val="-2745"/>
                <a:alphaOff val="0"/>
                <a:shade val="94000"/>
                <a:satMod val="135000"/>
              </a:schemeClr>
            </a:gs>
          </a:gsLst>
          <a:lin ang="16200000" scaled="0"/>
        </a:gradFill>
        <a:ln>
          <a:noFill/>
        </a:ln>
        <a:effectLst/>
      </dsp:spPr>
      <dsp:style>
        <a:lnRef idx="0">
          <a:scrgbClr r="0" g="0" b="0"/>
        </a:lnRef>
        <a:fillRef idx="3">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600200">
            <a:lnSpc>
              <a:spcPct val="90000"/>
            </a:lnSpc>
            <a:spcBef>
              <a:spcPct val="0"/>
            </a:spcBef>
            <a:spcAft>
              <a:spcPct val="35000"/>
            </a:spcAft>
          </a:pPr>
          <a:r>
            <a:rPr lang="en-US" sz="3600" kern="1200" dirty="0" smtClean="0"/>
            <a:t>Dealing with the mechanical problem</a:t>
          </a:r>
          <a:endParaRPr lang="en-US" sz="3600" kern="1200" dirty="0"/>
        </a:p>
      </dsp:txBody>
      <dsp:txXfrm>
        <a:off x="4763642" y="543115"/>
        <a:ext cx="2595368" cy="343973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0532355-9322-5741-B5A4-3FD140040B78}">
      <dsp:nvSpPr>
        <dsp:cNvPr id="0" name=""/>
        <dsp:cNvSpPr/>
      </dsp:nvSpPr>
      <dsp:spPr>
        <a:xfrm>
          <a:off x="0" y="4413681"/>
          <a:ext cx="8229600" cy="965605"/>
        </a:xfrm>
        <a:prstGeom prst="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84480" tIns="284480" rIns="284480" bIns="284480" numCol="1" spcCol="1270" anchor="ctr" anchorCtr="0">
          <a:noAutofit/>
        </a:bodyPr>
        <a:lstStyle/>
        <a:p>
          <a:pPr lvl="0" algn="ctr" defTabSz="1778000">
            <a:lnSpc>
              <a:spcPct val="60000"/>
            </a:lnSpc>
            <a:spcBef>
              <a:spcPct val="0"/>
            </a:spcBef>
            <a:spcAft>
              <a:spcPts val="1200"/>
            </a:spcAft>
          </a:pPr>
          <a:r>
            <a:rPr lang="en-US" sz="4000" b="1" kern="1200" dirty="0" smtClean="0">
              <a:solidFill>
                <a:srgbClr val="000000"/>
              </a:solidFill>
            </a:rPr>
            <a:t>Upper </a:t>
          </a:r>
          <a:r>
            <a:rPr lang="en-US" sz="3600" b="1" kern="1200" dirty="0" smtClean="0">
              <a:solidFill>
                <a:srgbClr val="000000"/>
              </a:solidFill>
            </a:rPr>
            <a:t>GI Endoscopy </a:t>
          </a:r>
        </a:p>
        <a:p>
          <a:pPr lvl="0" algn="ctr" defTabSz="1778000">
            <a:lnSpc>
              <a:spcPct val="60000"/>
            </a:lnSpc>
            <a:spcBef>
              <a:spcPct val="0"/>
            </a:spcBef>
            <a:spcAft>
              <a:spcPts val="1200"/>
            </a:spcAft>
          </a:pPr>
          <a:r>
            <a:rPr lang="en-US" sz="2400" b="1" kern="1200" dirty="0" smtClean="0">
              <a:solidFill>
                <a:srgbClr val="000000"/>
              </a:solidFill>
            </a:rPr>
            <a:t>(within 1-2 hours of admission)</a:t>
          </a:r>
          <a:endParaRPr lang="en-US" sz="2400" b="1" kern="1200" dirty="0">
            <a:solidFill>
              <a:srgbClr val="000000"/>
            </a:solidFill>
          </a:endParaRPr>
        </a:p>
      </dsp:txBody>
      <dsp:txXfrm>
        <a:off x="0" y="4413681"/>
        <a:ext cx="8229600" cy="965605"/>
      </dsp:txXfrm>
    </dsp:sp>
    <dsp:sp modelId="{5553B5D2-0EC6-7E4D-9401-28CFC3802841}">
      <dsp:nvSpPr>
        <dsp:cNvPr id="0" name=""/>
        <dsp:cNvSpPr/>
      </dsp:nvSpPr>
      <dsp:spPr>
        <a:xfrm rot="10800000">
          <a:off x="0" y="2943064"/>
          <a:ext cx="8229600" cy="1485101"/>
        </a:xfrm>
        <a:prstGeom prst="upArrowCallout">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84480" tIns="284480" rIns="284480" bIns="284480" numCol="1" spcCol="1270" anchor="ctr" anchorCtr="0">
          <a:noAutofit/>
        </a:bodyPr>
        <a:lstStyle/>
        <a:p>
          <a:pPr lvl="0" algn="ctr" defTabSz="1778000">
            <a:lnSpc>
              <a:spcPct val="90000"/>
            </a:lnSpc>
            <a:spcBef>
              <a:spcPct val="0"/>
            </a:spcBef>
            <a:spcAft>
              <a:spcPct val="35000"/>
            </a:spcAft>
          </a:pPr>
          <a:r>
            <a:rPr lang="en-US" sz="4000" b="1" kern="1200" dirty="0" smtClean="0">
              <a:solidFill>
                <a:srgbClr val="000000"/>
              </a:solidFill>
            </a:rPr>
            <a:t>History &amp; physical examination</a:t>
          </a:r>
          <a:endParaRPr lang="en-US" sz="4000" b="1" kern="1200" dirty="0">
            <a:solidFill>
              <a:srgbClr val="000000"/>
            </a:solidFill>
          </a:endParaRPr>
        </a:p>
      </dsp:txBody>
      <dsp:txXfrm rot="10800000">
        <a:off x="0" y="2943064"/>
        <a:ext cx="8229600" cy="964974"/>
      </dsp:txXfrm>
    </dsp:sp>
    <dsp:sp modelId="{34DDB0A1-0EA3-5C49-875A-A54C5DA67B5A}">
      <dsp:nvSpPr>
        <dsp:cNvPr id="0" name=""/>
        <dsp:cNvSpPr/>
      </dsp:nvSpPr>
      <dsp:spPr>
        <a:xfrm rot="10800000">
          <a:off x="0" y="1472446"/>
          <a:ext cx="8229600" cy="1485101"/>
        </a:xfrm>
        <a:prstGeom prst="upArrowCallout">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84480" tIns="284480" rIns="284480" bIns="284480" numCol="1" spcCol="1270" anchor="ctr" anchorCtr="0">
          <a:noAutofit/>
        </a:bodyPr>
        <a:lstStyle/>
        <a:p>
          <a:pPr lvl="0" algn="ctr" defTabSz="1778000">
            <a:lnSpc>
              <a:spcPct val="90000"/>
            </a:lnSpc>
            <a:spcBef>
              <a:spcPct val="0"/>
            </a:spcBef>
            <a:spcAft>
              <a:spcPct val="35000"/>
            </a:spcAft>
          </a:pPr>
          <a:r>
            <a:rPr lang="en-US" sz="4000" b="1" kern="1200" dirty="0" smtClean="0">
              <a:solidFill>
                <a:srgbClr val="000000"/>
              </a:solidFill>
            </a:rPr>
            <a:t>Stop bleeding by ice-water lavage</a:t>
          </a:r>
          <a:endParaRPr lang="en-US" sz="4000" b="1" kern="1200" dirty="0">
            <a:solidFill>
              <a:srgbClr val="000000"/>
            </a:solidFill>
          </a:endParaRPr>
        </a:p>
      </dsp:txBody>
      <dsp:txXfrm rot="10800000">
        <a:off x="0" y="1472446"/>
        <a:ext cx="8229600" cy="964974"/>
      </dsp:txXfrm>
    </dsp:sp>
    <dsp:sp modelId="{E72205A0-DDA7-F140-BE90-99CB9CE882B3}">
      <dsp:nvSpPr>
        <dsp:cNvPr id="0" name=""/>
        <dsp:cNvSpPr/>
      </dsp:nvSpPr>
      <dsp:spPr>
        <a:xfrm rot="10800000">
          <a:off x="0" y="1829"/>
          <a:ext cx="8229600" cy="1485101"/>
        </a:xfrm>
        <a:prstGeom prst="upArrowCallout">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3792" tIns="113792" rIns="113792" bIns="113792" numCol="1" spcCol="1270" anchor="ctr" anchorCtr="0">
          <a:noAutofit/>
        </a:bodyPr>
        <a:lstStyle/>
        <a:p>
          <a:pPr lvl="0" algn="ctr" defTabSz="711200">
            <a:lnSpc>
              <a:spcPct val="60000"/>
            </a:lnSpc>
            <a:spcBef>
              <a:spcPct val="0"/>
            </a:spcBef>
            <a:spcAft>
              <a:spcPct val="35000"/>
            </a:spcAft>
          </a:pPr>
          <a:endParaRPr lang="en-US" sz="1600" b="1" kern="1200" dirty="0" smtClean="0">
            <a:solidFill>
              <a:schemeClr val="bg1"/>
            </a:solidFill>
          </a:endParaRPr>
        </a:p>
        <a:p>
          <a:pPr lvl="0" algn="ctr" defTabSz="711200">
            <a:lnSpc>
              <a:spcPct val="50000"/>
            </a:lnSpc>
            <a:spcBef>
              <a:spcPct val="0"/>
            </a:spcBef>
            <a:spcAft>
              <a:spcPct val="35000"/>
            </a:spcAft>
          </a:pPr>
          <a:endParaRPr lang="en-US" sz="4000" b="1" kern="1200" dirty="0" smtClean="0">
            <a:solidFill>
              <a:schemeClr val="bg1"/>
            </a:solidFill>
          </a:endParaRPr>
        </a:p>
        <a:p>
          <a:pPr lvl="0" algn="ctr" defTabSz="711200">
            <a:lnSpc>
              <a:spcPct val="50000"/>
            </a:lnSpc>
            <a:spcBef>
              <a:spcPct val="0"/>
            </a:spcBef>
            <a:spcAft>
              <a:spcPts val="600"/>
            </a:spcAft>
          </a:pPr>
          <a:r>
            <a:rPr lang="en-US" sz="4000" b="1" kern="1200" dirty="0" smtClean="0">
              <a:solidFill>
                <a:schemeClr val="bg1"/>
              </a:solidFill>
            </a:rPr>
            <a:t>Assess shock &amp; replace blood loss</a:t>
          </a:r>
        </a:p>
        <a:p>
          <a:pPr lvl="0" algn="ctr" defTabSz="711200">
            <a:lnSpc>
              <a:spcPct val="50000"/>
            </a:lnSpc>
            <a:spcBef>
              <a:spcPct val="0"/>
            </a:spcBef>
            <a:spcAft>
              <a:spcPts val="600"/>
            </a:spcAft>
          </a:pPr>
          <a:r>
            <a:rPr lang="en-US" sz="2000" b="1" kern="1200" dirty="0" smtClean="0">
              <a:solidFill>
                <a:schemeClr val="bg1"/>
              </a:solidFill>
            </a:rPr>
            <a:t>Pulse | BP | Urine output | Haematocrit | Blood aspirated</a:t>
          </a:r>
        </a:p>
        <a:p>
          <a:pPr lvl="0" algn="ctr" defTabSz="711200">
            <a:lnSpc>
              <a:spcPct val="50000"/>
            </a:lnSpc>
            <a:spcBef>
              <a:spcPct val="0"/>
            </a:spcBef>
            <a:spcAft>
              <a:spcPct val="35000"/>
            </a:spcAft>
          </a:pPr>
          <a:endParaRPr lang="en-US" sz="3200" b="1" kern="1200" dirty="0">
            <a:solidFill>
              <a:schemeClr val="bg1"/>
            </a:solidFill>
          </a:endParaRPr>
        </a:p>
      </dsp:txBody>
      <dsp:txXfrm rot="10800000">
        <a:off x="0" y="1829"/>
        <a:ext cx="8229600" cy="964974"/>
      </dsp:txXfrm>
    </dsp:sp>
  </dsp:spTree>
</dsp:drawing>
</file>

<file path=ppt/diagrams/layout1.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89A092C-2B3E-4BDD-A3B4-8ED2D5758083}" type="datetimeFigureOut">
              <a:rPr lang="en-US" smtClean="0"/>
              <a:pPr/>
              <a:t>08-Jul-21</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3DC1D05-72DE-4302-B9CB-E97A71134F8A}" type="slidenum">
              <a:rPr lang="en-US" smtClean="0"/>
              <a:pPr/>
              <a:t>‹#›</a:t>
            </a:fld>
            <a:endParaRPr lang="en-US" dirty="0"/>
          </a:p>
        </p:txBody>
      </p:sp>
    </p:spTree>
    <p:extLst>
      <p:ext uri="{BB962C8B-B14F-4D97-AF65-F5344CB8AC3E}">
        <p14:creationId xmlns:p14="http://schemas.microsoft.com/office/powerpoint/2010/main" val="22106481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3DC1D05-72DE-4302-B9CB-E97A71134F8A}" type="slidenum">
              <a:rPr lang="en-US" smtClean="0"/>
              <a:pPr/>
              <a:t>1</a:t>
            </a:fld>
            <a:endParaRPr lang="en-US" dirty="0"/>
          </a:p>
        </p:txBody>
      </p:sp>
    </p:spTree>
    <p:extLst>
      <p:ext uri="{BB962C8B-B14F-4D97-AF65-F5344CB8AC3E}">
        <p14:creationId xmlns:p14="http://schemas.microsoft.com/office/powerpoint/2010/main" val="42689130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3DC1D05-72DE-4302-B9CB-E97A71134F8A}" type="slidenum">
              <a:rPr lang="en-US" smtClean="0"/>
              <a:pPr/>
              <a:t>2</a:t>
            </a:fld>
            <a:endParaRPr lang="en-US" dirty="0"/>
          </a:p>
        </p:txBody>
      </p:sp>
    </p:spTree>
    <p:extLst>
      <p:ext uri="{BB962C8B-B14F-4D97-AF65-F5344CB8AC3E}">
        <p14:creationId xmlns:p14="http://schemas.microsoft.com/office/powerpoint/2010/main" val="1355034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bwMode="auto">
          <a:noFill/>
          <a:ln>
            <a:solidFill>
              <a:srgbClr val="000000"/>
            </a:solidFill>
            <a:miter lim="800000"/>
            <a:headEnd/>
            <a:tailEnd/>
          </a:ln>
        </p:spPr>
      </p:sp>
      <p:sp>
        <p:nvSpPr>
          <p:cNvPr id="41987" name="Notes Placeholder 2"/>
          <p:cNvSpPr>
            <a:spLocks noGrp="1"/>
          </p:cNvSpPr>
          <p:nvPr>
            <p:ph type="body" idx="1"/>
          </p:nvPr>
        </p:nvSpPr>
        <p:spPr bwMode="auto">
          <a:xfrm>
            <a:off x="0" y="4343400"/>
            <a:ext cx="5486400" cy="4114800"/>
          </a:xfrm>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41988" name="Slide Number Placeholder 3"/>
          <p:cNvSpPr>
            <a:spLocks noGrp="1"/>
          </p:cNvSpPr>
          <p:nvPr>
            <p:ph type="sldNum" sz="quarter" idx="5"/>
          </p:nvPr>
        </p:nvSpPr>
        <p:spPr bwMode="auto">
          <a:noFill/>
          <a:ln>
            <a:miter lim="800000"/>
            <a:headEnd/>
            <a:tailEnd/>
          </a:ln>
        </p:spPr>
        <p:txBody>
          <a:bodyPr/>
          <a:lstStyle/>
          <a:p>
            <a:fld id="{F0BA9518-3CD6-475C-ADC7-791B4FAC5D35}" type="slidenum">
              <a:rPr lang="en-US"/>
              <a:pPr/>
              <a:t>3</a:t>
            </a:fld>
            <a:endParaRPr lang="en-US" dirty="0"/>
          </a:p>
        </p:txBody>
      </p:sp>
    </p:spTree>
    <p:extLst>
      <p:ext uri="{BB962C8B-B14F-4D97-AF65-F5344CB8AC3E}">
        <p14:creationId xmlns:p14="http://schemas.microsoft.com/office/powerpoint/2010/main" val="11038398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3DC1D05-72DE-4302-B9CB-E97A71134F8A}" type="slidenum">
              <a:rPr lang="en-US" smtClean="0"/>
              <a:pPr/>
              <a:t>4</a:t>
            </a:fld>
            <a:endParaRPr lang="en-US" dirty="0"/>
          </a:p>
        </p:txBody>
      </p:sp>
    </p:spTree>
    <p:extLst>
      <p:ext uri="{BB962C8B-B14F-4D97-AF65-F5344CB8AC3E}">
        <p14:creationId xmlns:p14="http://schemas.microsoft.com/office/powerpoint/2010/main" val="24221698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3DC1D05-72DE-4302-B9CB-E97A71134F8A}" type="slidenum">
              <a:rPr lang="en-US" smtClean="0"/>
              <a:pPr/>
              <a:t>5</a:t>
            </a:fld>
            <a:endParaRPr lang="en-US" dirty="0"/>
          </a:p>
        </p:txBody>
      </p:sp>
    </p:spTree>
    <p:extLst>
      <p:ext uri="{BB962C8B-B14F-4D97-AF65-F5344CB8AC3E}">
        <p14:creationId xmlns:p14="http://schemas.microsoft.com/office/powerpoint/2010/main" val="7576683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FCF747D-BC81-41F4-88A4-797318D51119}" type="slidenum">
              <a:rPr lang="en-US" smtClean="0"/>
              <a:pPr/>
              <a:t>6</a:t>
            </a:fld>
            <a:endParaRPr lang="en-US" dirty="0"/>
          </a:p>
        </p:txBody>
      </p:sp>
    </p:spTree>
    <p:extLst>
      <p:ext uri="{BB962C8B-B14F-4D97-AF65-F5344CB8AC3E}">
        <p14:creationId xmlns:p14="http://schemas.microsoft.com/office/powerpoint/2010/main" val="29115520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FCF747D-BC81-41F4-88A4-797318D51119}" type="slidenum">
              <a:rPr lang="en-US" smtClean="0"/>
              <a:pPr/>
              <a:t>7</a:t>
            </a:fld>
            <a:endParaRPr lang="en-US" dirty="0"/>
          </a:p>
        </p:txBody>
      </p:sp>
    </p:spTree>
    <p:extLst>
      <p:ext uri="{BB962C8B-B14F-4D97-AF65-F5344CB8AC3E}">
        <p14:creationId xmlns:p14="http://schemas.microsoft.com/office/powerpoint/2010/main" val="2116605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FCF747D-BC81-41F4-88A4-797318D51119}" type="slidenum">
              <a:rPr lang="en-US" smtClean="0"/>
              <a:pPr/>
              <a:t>8</a:t>
            </a:fld>
            <a:endParaRPr lang="en-US" dirty="0"/>
          </a:p>
        </p:txBody>
      </p:sp>
    </p:spTree>
    <p:extLst>
      <p:ext uri="{BB962C8B-B14F-4D97-AF65-F5344CB8AC3E}">
        <p14:creationId xmlns:p14="http://schemas.microsoft.com/office/powerpoint/2010/main" val="5196796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FCF747D-BC81-41F4-88A4-797318D51119}" type="slidenum">
              <a:rPr lang="en-US" smtClean="0"/>
              <a:pPr/>
              <a:t>9</a:t>
            </a:fld>
            <a:endParaRPr lang="en-US" dirty="0"/>
          </a:p>
        </p:txBody>
      </p:sp>
    </p:spTree>
    <p:extLst>
      <p:ext uri="{BB962C8B-B14F-4D97-AF65-F5344CB8AC3E}">
        <p14:creationId xmlns:p14="http://schemas.microsoft.com/office/powerpoint/2010/main" val="40630580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0DD5FEBB-0F0F-4E92-9FE9-83FDDA72FE46}" type="slidenum">
              <a:rPr lang="fa-IR" smtClean="0"/>
              <a:pPr>
                <a:defRPr/>
              </a:pPr>
              <a:t>10</a:t>
            </a:fld>
            <a:endParaRPr lang="fa-IR"/>
          </a:p>
        </p:txBody>
      </p:sp>
    </p:spTree>
    <p:extLst>
      <p:ext uri="{BB962C8B-B14F-4D97-AF65-F5344CB8AC3E}">
        <p14:creationId xmlns:p14="http://schemas.microsoft.com/office/powerpoint/2010/main" val="24198088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bwMode="auto">
          <a:noFill/>
          <a:ln>
            <a:solidFill>
              <a:srgbClr val="000000"/>
            </a:solidFill>
            <a:miter lim="800000"/>
            <a:headEnd/>
            <a:tailEnd/>
          </a:ln>
        </p:spPr>
      </p:sp>
      <p:sp>
        <p:nvSpPr>
          <p:cNvPr id="69635" name="Notes Placeholder 2"/>
          <p:cNvSpPr>
            <a:spLocks noGrp="1"/>
          </p:cNvSpPr>
          <p:nvPr>
            <p:ph type="body" idx="1"/>
          </p:nvPr>
        </p:nvSpPr>
        <p:spPr bwMode="auto">
          <a:noFill/>
        </p:spPr>
        <p:txBody>
          <a:bodyPr/>
          <a:lstStyle/>
          <a:p>
            <a:pPr eaLnBrk="1" hangingPunct="1"/>
            <a:endParaRPr lang="fa-IR" smtClean="0">
              <a:latin typeface="Arial" pitchFamily="34" charset="0"/>
            </a:endParaRPr>
          </a:p>
        </p:txBody>
      </p:sp>
      <p:sp>
        <p:nvSpPr>
          <p:cNvPr id="6963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1A634909-A6D4-405C-B91B-C438E29DDA72}" type="slidenum">
              <a:rPr lang="en-US" smtClean="0">
                <a:latin typeface="Arial" pitchFamily="34" charset="0"/>
              </a:rPr>
              <a:pPr/>
              <a:t>11</a:t>
            </a:fld>
            <a:endParaRPr lang="en-US" dirty="0" smtClean="0">
              <a:latin typeface="Arial" pitchFamily="34" charset="0"/>
            </a:endParaRPr>
          </a:p>
        </p:txBody>
      </p:sp>
    </p:spTree>
    <p:extLst>
      <p:ext uri="{BB962C8B-B14F-4D97-AF65-F5344CB8AC3E}">
        <p14:creationId xmlns:p14="http://schemas.microsoft.com/office/powerpoint/2010/main" val="4392176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0DD5FEBB-0F0F-4E92-9FE9-83FDDA72FE46}" type="slidenum">
              <a:rPr lang="fa-IR" smtClean="0"/>
              <a:pPr>
                <a:defRPr/>
              </a:pPr>
              <a:t>12</a:t>
            </a:fld>
            <a:endParaRPr lang="fa-IR"/>
          </a:p>
        </p:txBody>
      </p:sp>
    </p:spTree>
    <p:extLst>
      <p:ext uri="{BB962C8B-B14F-4D97-AF65-F5344CB8AC3E}">
        <p14:creationId xmlns:p14="http://schemas.microsoft.com/office/powerpoint/2010/main" val="4331791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0DD5FEBB-0F0F-4E92-9FE9-83FDDA72FE46}" type="slidenum">
              <a:rPr lang="fa-IR" smtClean="0"/>
              <a:pPr>
                <a:defRPr/>
              </a:pPr>
              <a:t>13</a:t>
            </a:fld>
            <a:endParaRPr lang="fa-IR"/>
          </a:p>
        </p:txBody>
      </p:sp>
    </p:spTree>
    <p:extLst>
      <p:ext uri="{BB962C8B-B14F-4D97-AF65-F5344CB8AC3E}">
        <p14:creationId xmlns:p14="http://schemas.microsoft.com/office/powerpoint/2010/main" val="37112239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FCF747D-BC81-41F4-88A4-797318D51119}" type="slidenum">
              <a:rPr lang="en-US" smtClean="0"/>
              <a:pPr/>
              <a:t>14</a:t>
            </a:fld>
            <a:endParaRPr lang="en-US" dirty="0"/>
          </a:p>
        </p:txBody>
      </p:sp>
    </p:spTree>
    <p:extLst>
      <p:ext uri="{BB962C8B-B14F-4D97-AF65-F5344CB8AC3E}">
        <p14:creationId xmlns:p14="http://schemas.microsoft.com/office/powerpoint/2010/main" val="816006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FCF747D-BC81-41F4-88A4-797318D51119}" type="slidenum">
              <a:rPr lang="en-US" smtClean="0"/>
              <a:pPr/>
              <a:t>15</a:t>
            </a:fld>
            <a:endParaRPr lang="en-US" dirty="0"/>
          </a:p>
        </p:txBody>
      </p:sp>
    </p:spTree>
    <p:extLst>
      <p:ext uri="{BB962C8B-B14F-4D97-AF65-F5344CB8AC3E}">
        <p14:creationId xmlns:p14="http://schemas.microsoft.com/office/powerpoint/2010/main" val="296565451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FCF747D-BC81-41F4-88A4-797318D51119}" type="slidenum">
              <a:rPr lang="en-US" smtClean="0"/>
              <a:pPr/>
              <a:t>16</a:t>
            </a:fld>
            <a:endParaRPr lang="en-US" dirty="0"/>
          </a:p>
        </p:txBody>
      </p:sp>
    </p:spTree>
    <p:extLst>
      <p:ext uri="{BB962C8B-B14F-4D97-AF65-F5344CB8AC3E}">
        <p14:creationId xmlns:p14="http://schemas.microsoft.com/office/powerpoint/2010/main" val="10946646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3DC1D05-72DE-4302-B9CB-E97A71134F8A}" type="slidenum">
              <a:rPr lang="en-US" smtClean="0"/>
              <a:pPr/>
              <a:t>17</a:t>
            </a:fld>
            <a:endParaRPr lang="en-US" dirty="0"/>
          </a:p>
        </p:txBody>
      </p:sp>
    </p:spTree>
    <p:extLst>
      <p:ext uri="{BB962C8B-B14F-4D97-AF65-F5344CB8AC3E}">
        <p14:creationId xmlns:p14="http://schemas.microsoft.com/office/powerpoint/2010/main" val="27258520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3DC1D05-72DE-4302-B9CB-E97A71134F8A}" type="slidenum">
              <a:rPr lang="en-US" smtClean="0"/>
              <a:pPr/>
              <a:t>18</a:t>
            </a:fld>
            <a:endParaRPr lang="en-US" dirty="0"/>
          </a:p>
        </p:txBody>
      </p:sp>
    </p:spTree>
    <p:extLst>
      <p:ext uri="{BB962C8B-B14F-4D97-AF65-F5344CB8AC3E}">
        <p14:creationId xmlns:p14="http://schemas.microsoft.com/office/powerpoint/2010/main" val="235133599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3DC1D05-72DE-4302-B9CB-E97A71134F8A}" type="slidenum">
              <a:rPr lang="en-US" smtClean="0"/>
              <a:pPr/>
              <a:t>19</a:t>
            </a:fld>
            <a:endParaRPr lang="en-US" dirty="0"/>
          </a:p>
        </p:txBody>
      </p:sp>
    </p:spTree>
    <p:extLst>
      <p:ext uri="{BB962C8B-B14F-4D97-AF65-F5344CB8AC3E}">
        <p14:creationId xmlns:p14="http://schemas.microsoft.com/office/powerpoint/2010/main" val="288338541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3DC1D05-72DE-4302-B9CB-E97A71134F8A}" type="slidenum">
              <a:rPr lang="en-US" smtClean="0"/>
              <a:pPr/>
              <a:t>20</a:t>
            </a:fld>
            <a:endParaRPr lang="en-US" dirty="0"/>
          </a:p>
        </p:txBody>
      </p:sp>
    </p:spTree>
    <p:extLst>
      <p:ext uri="{BB962C8B-B14F-4D97-AF65-F5344CB8AC3E}">
        <p14:creationId xmlns:p14="http://schemas.microsoft.com/office/powerpoint/2010/main" val="404122347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FCF747D-BC81-41F4-88A4-797318D51119}" type="slidenum">
              <a:rPr lang="en-US" smtClean="0"/>
              <a:pPr/>
              <a:t>21</a:t>
            </a:fld>
            <a:endParaRPr lang="en-US" dirty="0"/>
          </a:p>
        </p:txBody>
      </p:sp>
    </p:spTree>
    <p:extLst>
      <p:ext uri="{BB962C8B-B14F-4D97-AF65-F5344CB8AC3E}">
        <p14:creationId xmlns:p14="http://schemas.microsoft.com/office/powerpoint/2010/main" val="122353680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FCF747D-BC81-41F4-88A4-797318D51119}" type="slidenum">
              <a:rPr lang="en-US" smtClean="0"/>
              <a:pPr/>
              <a:t>22</a:t>
            </a:fld>
            <a:endParaRPr lang="en-US" dirty="0"/>
          </a:p>
        </p:txBody>
      </p:sp>
    </p:spTree>
    <p:extLst>
      <p:ext uri="{BB962C8B-B14F-4D97-AF65-F5344CB8AC3E}">
        <p14:creationId xmlns:p14="http://schemas.microsoft.com/office/powerpoint/2010/main" val="109122454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bwMode="auto">
          <a:noFill/>
          <a:ln>
            <a:solidFill>
              <a:srgbClr val="000000"/>
            </a:solidFill>
            <a:miter lim="800000"/>
            <a:headEnd/>
            <a:tailEnd/>
          </a:ln>
        </p:spPr>
      </p:sp>
      <p:sp>
        <p:nvSpPr>
          <p:cNvPr id="4710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a:p>
            <a:pPr eaLnBrk="1" hangingPunct="1">
              <a:spcBef>
                <a:spcPct val="0"/>
              </a:spcBef>
            </a:pPr>
            <a:endParaRPr lang="en-US" dirty="0" smtClean="0"/>
          </a:p>
        </p:txBody>
      </p:sp>
      <p:sp>
        <p:nvSpPr>
          <p:cNvPr id="47108" name="Slide Number Placeholder 3"/>
          <p:cNvSpPr>
            <a:spLocks noGrp="1"/>
          </p:cNvSpPr>
          <p:nvPr>
            <p:ph type="sldNum" sz="quarter" idx="5"/>
          </p:nvPr>
        </p:nvSpPr>
        <p:spPr bwMode="auto">
          <a:noFill/>
          <a:ln>
            <a:miter lim="800000"/>
            <a:headEnd/>
            <a:tailEnd/>
          </a:ln>
        </p:spPr>
        <p:txBody>
          <a:bodyPr/>
          <a:lstStyle/>
          <a:p>
            <a:fld id="{19B12476-61FE-4031-85D2-582FD2E4EAB6}" type="slidenum">
              <a:rPr lang="en-US"/>
              <a:pPr/>
              <a:t>23</a:t>
            </a:fld>
            <a:endParaRPr lang="en-US" dirty="0"/>
          </a:p>
        </p:txBody>
      </p:sp>
    </p:spTree>
    <p:extLst>
      <p:ext uri="{BB962C8B-B14F-4D97-AF65-F5344CB8AC3E}">
        <p14:creationId xmlns:p14="http://schemas.microsoft.com/office/powerpoint/2010/main" val="175687858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3DC1D05-72DE-4302-B9CB-E97A71134F8A}" type="slidenum">
              <a:rPr lang="en-US" smtClean="0"/>
              <a:pPr/>
              <a:t>24</a:t>
            </a:fld>
            <a:endParaRPr lang="en-US" dirty="0"/>
          </a:p>
        </p:txBody>
      </p:sp>
    </p:spTree>
    <p:extLst>
      <p:ext uri="{BB962C8B-B14F-4D97-AF65-F5344CB8AC3E}">
        <p14:creationId xmlns:p14="http://schemas.microsoft.com/office/powerpoint/2010/main" val="146289123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FCF747D-BC81-41F4-88A4-797318D51119}" type="slidenum">
              <a:rPr lang="en-US" smtClean="0"/>
              <a:pPr/>
              <a:t>25</a:t>
            </a:fld>
            <a:endParaRPr lang="en-US" dirty="0"/>
          </a:p>
        </p:txBody>
      </p:sp>
    </p:spTree>
    <p:extLst>
      <p:ext uri="{BB962C8B-B14F-4D97-AF65-F5344CB8AC3E}">
        <p14:creationId xmlns:p14="http://schemas.microsoft.com/office/powerpoint/2010/main" val="428562166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FCF747D-BC81-41F4-88A4-797318D51119}" type="slidenum">
              <a:rPr lang="en-US" smtClean="0"/>
              <a:pPr/>
              <a:t>26</a:t>
            </a:fld>
            <a:endParaRPr lang="en-US" dirty="0"/>
          </a:p>
        </p:txBody>
      </p:sp>
    </p:spTree>
    <p:extLst>
      <p:ext uri="{BB962C8B-B14F-4D97-AF65-F5344CB8AC3E}">
        <p14:creationId xmlns:p14="http://schemas.microsoft.com/office/powerpoint/2010/main" val="109393231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3DC1D05-72DE-4302-B9CB-E97A71134F8A}" type="slidenum">
              <a:rPr lang="en-US" smtClean="0"/>
              <a:pPr/>
              <a:t>27</a:t>
            </a:fld>
            <a:endParaRPr lang="en-US" dirty="0"/>
          </a:p>
        </p:txBody>
      </p:sp>
    </p:spTree>
    <p:extLst>
      <p:ext uri="{BB962C8B-B14F-4D97-AF65-F5344CB8AC3E}">
        <p14:creationId xmlns:p14="http://schemas.microsoft.com/office/powerpoint/2010/main" val="218145930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bwMode="auto">
          <a:noFill/>
          <a:ln>
            <a:solidFill>
              <a:srgbClr val="000000"/>
            </a:solidFill>
            <a:miter lim="800000"/>
            <a:headEnd/>
            <a:tailEnd/>
          </a:ln>
        </p:spPr>
      </p:sp>
      <p:sp>
        <p:nvSpPr>
          <p:cNvPr id="41987" name="Notes Placeholder 2"/>
          <p:cNvSpPr>
            <a:spLocks noGrp="1"/>
          </p:cNvSpPr>
          <p:nvPr>
            <p:ph type="body" idx="1"/>
          </p:nvPr>
        </p:nvSpPr>
        <p:spPr bwMode="auto">
          <a:xfrm>
            <a:off x="0" y="4343400"/>
            <a:ext cx="5486400" cy="4114800"/>
          </a:xfrm>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41988" name="Slide Number Placeholder 3"/>
          <p:cNvSpPr>
            <a:spLocks noGrp="1"/>
          </p:cNvSpPr>
          <p:nvPr>
            <p:ph type="sldNum" sz="quarter" idx="5"/>
          </p:nvPr>
        </p:nvSpPr>
        <p:spPr bwMode="auto">
          <a:noFill/>
          <a:ln>
            <a:miter lim="800000"/>
            <a:headEnd/>
            <a:tailEnd/>
          </a:ln>
        </p:spPr>
        <p:txBody>
          <a:bodyPr/>
          <a:lstStyle/>
          <a:p>
            <a:fld id="{F0BA9518-3CD6-475C-ADC7-791B4FAC5D35}" type="slidenum">
              <a:rPr lang="en-US"/>
              <a:pPr/>
              <a:t>28</a:t>
            </a:fld>
            <a:endParaRPr lang="en-US" dirty="0"/>
          </a:p>
        </p:txBody>
      </p:sp>
    </p:spTree>
    <p:extLst>
      <p:ext uri="{BB962C8B-B14F-4D97-AF65-F5344CB8AC3E}">
        <p14:creationId xmlns:p14="http://schemas.microsoft.com/office/powerpoint/2010/main" val="332201936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0DD5FEBB-0F0F-4E92-9FE9-83FDDA72FE46}" type="slidenum">
              <a:rPr lang="fa-IR" smtClean="0"/>
              <a:pPr>
                <a:defRPr/>
              </a:pPr>
              <a:t>29</a:t>
            </a:fld>
            <a:endParaRPr lang="fa-IR"/>
          </a:p>
        </p:txBody>
      </p:sp>
    </p:spTree>
    <p:extLst>
      <p:ext uri="{BB962C8B-B14F-4D97-AF65-F5344CB8AC3E}">
        <p14:creationId xmlns:p14="http://schemas.microsoft.com/office/powerpoint/2010/main" val="180665122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0DD5FEBB-0F0F-4E92-9FE9-83FDDA72FE46}" type="slidenum">
              <a:rPr lang="fa-IR" smtClean="0"/>
              <a:pPr>
                <a:defRPr/>
              </a:pPr>
              <a:t>30</a:t>
            </a:fld>
            <a:endParaRPr lang="fa-IR"/>
          </a:p>
        </p:txBody>
      </p:sp>
    </p:spTree>
    <p:extLst>
      <p:ext uri="{BB962C8B-B14F-4D97-AF65-F5344CB8AC3E}">
        <p14:creationId xmlns:p14="http://schemas.microsoft.com/office/powerpoint/2010/main" val="413636026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bwMode="auto">
          <a:noFill/>
          <a:ln>
            <a:solidFill>
              <a:srgbClr val="000000"/>
            </a:solidFill>
            <a:miter lim="800000"/>
            <a:headEnd/>
            <a:tailEnd/>
          </a:ln>
        </p:spPr>
      </p:sp>
      <p:sp>
        <p:nvSpPr>
          <p:cNvPr id="5325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53252" name="Slide Number Placeholder 3"/>
          <p:cNvSpPr>
            <a:spLocks noGrp="1"/>
          </p:cNvSpPr>
          <p:nvPr>
            <p:ph type="sldNum" sz="quarter" idx="5"/>
          </p:nvPr>
        </p:nvSpPr>
        <p:spPr bwMode="auto">
          <a:noFill/>
          <a:ln>
            <a:miter lim="800000"/>
            <a:headEnd/>
            <a:tailEnd/>
          </a:ln>
        </p:spPr>
        <p:txBody>
          <a:bodyPr/>
          <a:lstStyle/>
          <a:p>
            <a:fld id="{613624D4-AA7C-4E96-8173-C45BB050EFD2}" type="slidenum">
              <a:rPr lang="en-US"/>
              <a:pPr/>
              <a:t>31</a:t>
            </a:fld>
            <a:endParaRPr lang="en-US" dirty="0"/>
          </a:p>
        </p:txBody>
      </p:sp>
    </p:spTree>
    <p:extLst>
      <p:ext uri="{BB962C8B-B14F-4D97-AF65-F5344CB8AC3E}">
        <p14:creationId xmlns:p14="http://schemas.microsoft.com/office/powerpoint/2010/main" val="9820852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3DC1D05-72DE-4302-B9CB-E97A71134F8A}" type="slidenum">
              <a:rPr lang="en-US" smtClean="0"/>
              <a:pPr/>
              <a:t>32</a:t>
            </a:fld>
            <a:endParaRPr lang="en-US" dirty="0"/>
          </a:p>
        </p:txBody>
      </p:sp>
    </p:spTree>
    <p:extLst>
      <p:ext uri="{BB962C8B-B14F-4D97-AF65-F5344CB8AC3E}">
        <p14:creationId xmlns:p14="http://schemas.microsoft.com/office/powerpoint/2010/main" val="64875467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3DC1D05-72DE-4302-B9CB-E97A71134F8A}" type="slidenum">
              <a:rPr lang="en-US" smtClean="0"/>
              <a:pPr/>
              <a:t>33</a:t>
            </a:fld>
            <a:endParaRPr lang="en-US" dirty="0"/>
          </a:p>
        </p:txBody>
      </p:sp>
    </p:spTree>
    <p:extLst>
      <p:ext uri="{BB962C8B-B14F-4D97-AF65-F5344CB8AC3E}">
        <p14:creationId xmlns:p14="http://schemas.microsoft.com/office/powerpoint/2010/main" val="208389627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1031"/>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59CD8C54-33A3-4429-95F5-FEEA61112F65}" type="slidenum">
              <a:rPr lang="en-US" smtClean="0"/>
              <a:pPr/>
              <a:t>34</a:t>
            </a:fld>
            <a:endParaRPr lang="en-US" dirty="0" smtClean="0"/>
          </a:p>
        </p:txBody>
      </p:sp>
      <p:sp>
        <p:nvSpPr>
          <p:cNvPr id="71683" name="Rectangle 2050"/>
          <p:cNvSpPr>
            <a:spLocks noGrp="1" noRot="1" noChangeAspect="1" noChangeArrowheads="1" noTextEdit="1"/>
          </p:cNvSpPr>
          <p:nvPr>
            <p:ph type="sldImg"/>
          </p:nvPr>
        </p:nvSpPr>
        <p:spPr bwMode="auto">
          <a:noFill/>
          <a:ln>
            <a:solidFill>
              <a:srgbClr val="000000"/>
            </a:solidFill>
            <a:miter lim="800000"/>
            <a:headEnd/>
            <a:tailEnd/>
          </a:ln>
        </p:spPr>
      </p:sp>
      <p:sp>
        <p:nvSpPr>
          <p:cNvPr id="71684" name="Rectangle 2051"/>
          <p:cNvSpPr>
            <a:spLocks noGrp="1" noChangeArrowheads="1"/>
          </p:cNvSpPr>
          <p:nvPr>
            <p:ph type="body" idx="1"/>
          </p:nvPr>
        </p:nvSpPr>
        <p:spPr bwMode="auto">
          <a:noFill/>
        </p:spPr>
        <p:txBody>
          <a:bodyPr/>
          <a:lstStyle/>
          <a:p>
            <a:pPr eaLnBrk="1" hangingPunct="1">
              <a:spcBef>
                <a:spcPct val="0"/>
              </a:spcBef>
            </a:pPr>
            <a:r>
              <a:rPr lang="en-US" dirty="0" smtClean="0"/>
              <a:t>H pylori therapy fails in as many as 20% of patients</a:t>
            </a:r>
          </a:p>
        </p:txBody>
      </p:sp>
    </p:spTree>
    <p:extLst>
      <p:ext uri="{BB962C8B-B14F-4D97-AF65-F5344CB8AC3E}">
        <p14:creationId xmlns:p14="http://schemas.microsoft.com/office/powerpoint/2010/main" val="413041055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3DC1D05-72DE-4302-B9CB-E97A71134F8A}" type="slidenum">
              <a:rPr lang="en-US" smtClean="0"/>
              <a:pPr/>
              <a:t>35</a:t>
            </a:fld>
            <a:endParaRPr lang="en-US" dirty="0"/>
          </a:p>
        </p:txBody>
      </p:sp>
    </p:spTree>
    <p:extLst>
      <p:ext uri="{BB962C8B-B14F-4D97-AF65-F5344CB8AC3E}">
        <p14:creationId xmlns:p14="http://schemas.microsoft.com/office/powerpoint/2010/main" val="158204172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3DC1D05-72DE-4302-B9CB-E97A71134F8A}" type="slidenum">
              <a:rPr lang="en-US" smtClean="0"/>
              <a:pPr/>
              <a:t>36</a:t>
            </a:fld>
            <a:endParaRPr lang="en-US" dirty="0"/>
          </a:p>
        </p:txBody>
      </p:sp>
    </p:spTree>
    <p:extLst>
      <p:ext uri="{BB962C8B-B14F-4D97-AF65-F5344CB8AC3E}">
        <p14:creationId xmlns:p14="http://schemas.microsoft.com/office/powerpoint/2010/main" val="195971959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3DC1D05-72DE-4302-B9CB-E97A71134F8A}" type="slidenum">
              <a:rPr lang="en-US" smtClean="0"/>
              <a:pPr/>
              <a:t>37</a:t>
            </a:fld>
            <a:endParaRPr lang="en-US" dirty="0"/>
          </a:p>
        </p:txBody>
      </p:sp>
    </p:spTree>
    <p:extLst>
      <p:ext uri="{BB962C8B-B14F-4D97-AF65-F5344CB8AC3E}">
        <p14:creationId xmlns:p14="http://schemas.microsoft.com/office/powerpoint/2010/main" val="18669955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3DC1D05-72DE-4302-B9CB-E97A71134F8A}" type="slidenum">
              <a:rPr lang="en-US" smtClean="0"/>
              <a:pPr/>
              <a:t>38</a:t>
            </a:fld>
            <a:endParaRPr lang="en-US" dirty="0"/>
          </a:p>
        </p:txBody>
      </p:sp>
    </p:spTree>
    <p:extLst>
      <p:ext uri="{BB962C8B-B14F-4D97-AF65-F5344CB8AC3E}">
        <p14:creationId xmlns:p14="http://schemas.microsoft.com/office/powerpoint/2010/main" val="288465719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3DC1D05-72DE-4302-B9CB-E97A71134F8A}" type="slidenum">
              <a:rPr lang="en-US" smtClean="0"/>
              <a:pPr/>
              <a:t>39</a:t>
            </a:fld>
            <a:endParaRPr lang="en-US" dirty="0"/>
          </a:p>
        </p:txBody>
      </p:sp>
    </p:spTree>
    <p:extLst>
      <p:ext uri="{BB962C8B-B14F-4D97-AF65-F5344CB8AC3E}">
        <p14:creationId xmlns:p14="http://schemas.microsoft.com/office/powerpoint/2010/main" val="290752972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1E97676-CC65-428C-A6FF-2EBDF7378293}" type="slidenum">
              <a:rPr lang="en-US" smtClean="0"/>
              <a:pPr/>
              <a:t>40</a:t>
            </a:fld>
            <a:endParaRPr lang="en-US" dirty="0"/>
          </a:p>
        </p:txBody>
      </p:sp>
    </p:spTree>
    <p:extLst>
      <p:ext uri="{BB962C8B-B14F-4D97-AF65-F5344CB8AC3E}">
        <p14:creationId xmlns:p14="http://schemas.microsoft.com/office/powerpoint/2010/main" val="78355659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1E97676-CC65-428C-A6FF-2EBDF7378293}" type="slidenum">
              <a:rPr lang="en-US" smtClean="0"/>
              <a:pPr/>
              <a:t>41</a:t>
            </a:fld>
            <a:endParaRPr lang="en-US" dirty="0"/>
          </a:p>
        </p:txBody>
      </p:sp>
    </p:spTree>
    <p:extLst>
      <p:ext uri="{BB962C8B-B14F-4D97-AF65-F5344CB8AC3E}">
        <p14:creationId xmlns:p14="http://schemas.microsoft.com/office/powerpoint/2010/main" val="281168685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1E97676-CC65-428C-A6FF-2EBDF7378293}" type="slidenum">
              <a:rPr lang="en-US" smtClean="0"/>
              <a:pPr/>
              <a:t>42</a:t>
            </a:fld>
            <a:endParaRPr lang="en-US" dirty="0"/>
          </a:p>
        </p:txBody>
      </p:sp>
    </p:spTree>
    <p:extLst>
      <p:ext uri="{BB962C8B-B14F-4D97-AF65-F5344CB8AC3E}">
        <p14:creationId xmlns:p14="http://schemas.microsoft.com/office/powerpoint/2010/main" val="174840160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1E97676-CC65-428C-A6FF-2EBDF7378293}" type="slidenum">
              <a:rPr lang="en-US" smtClean="0"/>
              <a:pPr/>
              <a:t>43</a:t>
            </a:fld>
            <a:endParaRPr lang="en-US" dirty="0"/>
          </a:p>
        </p:txBody>
      </p:sp>
    </p:spTree>
    <p:extLst>
      <p:ext uri="{BB962C8B-B14F-4D97-AF65-F5344CB8AC3E}">
        <p14:creationId xmlns:p14="http://schemas.microsoft.com/office/powerpoint/2010/main" val="242056993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3DC1D05-72DE-4302-B9CB-E97A71134F8A}" type="slidenum">
              <a:rPr lang="en-US" smtClean="0"/>
              <a:pPr/>
              <a:t>44</a:t>
            </a:fld>
            <a:endParaRPr lang="en-US" dirty="0"/>
          </a:p>
        </p:txBody>
      </p:sp>
    </p:spTree>
    <p:extLst>
      <p:ext uri="{BB962C8B-B14F-4D97-AF65-F5344CB8AC3E}">
        <p14:creationId xmlns:p14="http://schemas.microsoft.com/office/powerpoint/2010/main" val="124586186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1E97676-CC65-428C-A6FF-2EBDF7378293}" type="slidenum">
              <a:rPr lang="en-US" smtClean="0"/>
              <a:pPr/>
              <a:t>45</a:t>
            </a:fld>
            <a:endParaRPr lang="en-US" dirty="0"/>
          </a:p>
        </p:txBody>
      </p:sp>
    </p:spTree>
    <p:extLst>
      <p:ext uri="{BB962C8B-B14F-4D97-AF65-F5344CB8AC3E}">
        <p14:creationId xmlns:p14="http://schemas.microsoft.com/office/powerpoint/2010/main" val="421691136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1E97676-CC65-428C-A6FF-2EBDF7378293}" type="slidenum">
              <a:rPr lang="en-US" smtClean="0"/>
              <a:pPr/>
              <a:t>46</a:t>
            </a:fld>
            <a:endParaRPr lang="en-US" dirty="0"/>
          </a:p>
        </p:txBody>
      </p:sp>
    </p:spTree>
    <p:extLst>
      <p:ext uri="{BB962C8B-B14F-4D97-AF65-F5344CB8AC3E}">
        <p14:creationId xmlns:p14="http://schemas.microsoft.com/office/powerpoint/2010/main" val="351974690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1E97676-CC65-428C-A6FF-2EBDF7378293}" type="slidenum">
              <a:rPr lang="en-US" smtClean="0"/>
              <a:pPr/>
              <a:t>47</a:t>
            </a:fld>
            <a:endParaRPr lang="en-US" dirty="0"/>
          </a:p>
        </p:txBody>
      </p:sp>
    </p:spTree>
    <p:extLst>
      <p:ext uri="{BB962C8B-B14F-4D97-AF65-F5344CB8AC3E}">
        <p14:creationId xmlns:p14="http://schemas.microsoft.com/office/powerpoint/2010/main" val="386087606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3DC1D05-72DE-4302-B9CB-E97A71134F8A}" type="slidenum">
              <a:rPr lang="en-US" smtClean="0"/>
              <a:pPr/>
              <a:t>48</a:t>
            </a:fld>
            <a:endParaRPr lang="en-US" dirty="0"/>
          </a:p>
        </p:txBody>
      </p:sp>
    </p:spTree>
    <p:extLst>
      <p:ext uri="{BB962C8B-B14F-4D97-AF65-F5344CB8AC3E}">
        <p14:creationId xmlns:p14="http://schemas.microsoft.com/office/powerpoint/2010/main" val="100728886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1E97676-CC65-428C-A6FF-2EBDF7378293}" type="slidenum">
              <a:rPr lang="en-US" smtClean="0"/>
              <a:pPr/>
              <a:t>49</a:t>
            </a:fld>
            <a:endParaRPr lang="en-US" dirty="0"/>
          </a:p>
        </p:txBody>
      </p:sp>
    </p:spTree>
    <p:extLst>
      <p:ext uri="{BB962C8B-B14F-4D97-AF65-F5344CB8AC3E}">
        <p14:creationId xmlns:p14="http://schemas.microsoft.com/office/powerpoint/2010/main" val="245369025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1E97676-CC65-428C-A6FF-2EBDF7378293}" type="slidenum">
              <a:rPr lang="en-US" smtClean="0"/>
              <a:pPr/>
              <a:t>50</a:t>
            </a:fld>
            <a:endParaRPr lang="en-US" dirty="0"/>
          </a:p>
        </p:txBody>
      </p:sp>
    </p:spTree>
    <p:extLst>
      <p:ext uri="{BB962C8B-B14F-4D97-AF65-F5344CB8AC3E}">
        <p14:creationId xmlns:p14="http://schemas.microsoft.com/office/powerpoint/2010/main" val="101565803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3DC1D05-72DE-4302-B9CB-E97A71134F8A}" type="slidenum">
              <a:rPr lang="en-US" smtClean="0"/>
              <a:pPr/>
              <a:t>51</a:t>
            </a:fld>
            <a:endParaRPr lang="en-US" dirty="0"/>
          </a:p>
        </p:txBody>
      </p:sp>
    </p:spTree>
    <p:extLst>
      <p:ext uri="{BB962C8B-B14F-4D97-AF65-F5344CB8AC3E}">
        <p14:creationId xmlns:p14="http://schemas.microsoft.com/office/powerpoint/2010/main" val="30479797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3DC1D05-72DE-4302-B9CB-E97A71134F8A}" type="slidenum">
              <a:rPr lang="en-US" smtClean="0"/>
              <a:pPr/>
              <a:t>52</a:t>
            </a:fld>
            <a:endParaRPr lang="en-US" dirty="0"/>
          </a:p>
        </p:txBody>
      </p:sp>
    </p:spTree>
    <p:extLst>
      <p:ext uri="{BB962C8B-B14F-4D97-AF65-F5344CB8AC3E}">
        <p14:creationId xmlns:p14="http://schemas.microsoft.com/office/powerpoint/2010/main" val="178097005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1E97676-CC65-428C-A6FF-2EBDF7378293}" type="slidenum">
              <a:rPr lang="en-US" smtClean="0"/>
              <a:pPr/>
              <a:t>53</a:t>
            </a:fld>
            <a:endParaRPr lang="en-US" dirty="0"/>
          </a:p>
        </p:txBody>
      </p:sp>
    </p:spTree>
    <p:extLst>
      <p:ext uri="{BB962C8B-B14F-4D97-AF65-F5344CB8AC3E}">
        <p14:creationId xmlns:p14="http://schemas.microsoft.com/office/powerpoint/2010/main" val="230958908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1E97676-CC65-428C-A6FF-2EBDF7378293}" type="slidenum">
              <a:rPr lang="en-US" smtClean="0"/>
              <a:pPr/>
              <a:t>54</a:t>
            </a:fld>
            <a:endParaRPr lang="en-US" dirty="0"/>
          </a:p>
        </p:txBody>
      </p:sp>
    </p:spTree>
    <p:extLst>
      <p:ext uri="{BB962C8B-B14F-4D97-AF65-F5344CB8AC3E}">
        <p14:creationId xmlns:p14="http://schemas.microsoft.com/office/powerpoint/2010/main" val="372129809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1E97676-CC65-428C-A6FF-2EBDF7378293}" type="slidenum">
              <a:rPr lang="en-US" smtClean="0"/>
              <a:pPr/>
              <a:t>55</a:t>
            </a:fld>
            <a:endParaRPr lang="en-US" dirty="0"/>
          </a:p>
        </p:txBody>
      </p:sp>
    </p:spTree>
    <p:extLst>
      <p:ext uri="{BB962C8B-B14F-4D97-AF65-F5344CB8AC3E}">
        <p14:creationId xmlns:p14="http://schemas.microsoft.com/office/powerpoint/2010/main" val="195471439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1E97676-CC65-428C-A6FF-2EBDF7378293}" type="slidenum">
              <a:rPr lang="en-US" smtClean="0"/>
              <a:pPr/>
              <a:t>56</a:t>
            </a:fld>
            <a:endParaRPr lang="en-US" dirty="0"/>
          </a:p>
        </p:txBody>
      </p:sp>
    </p:spTree>
    <p:extLst>
      <p:ext uri="{BB962C8B-B14F-4D97-AF65-F5344CB8AC3E}">
        <p14:creationId xmlns:p14="http://schemas.microsoft.com/office/powerpoint/2010/main" val="124616722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3DC1D05-72DE-4302-B9CB-E97A71134F8A}" type="slidenum">
              <a:rPr lang="en-US" smtClean="0"/>
              <a:pPr/>
              <a:t>57</a:t>
            </a:fld>
            <a:endParaRPr lang="en-US" dirty="0"/>
          </a:p>
        </p:txBody>
      </p:sp>
    </p:spTree>
    <p:extLst>
      <p:ext uri="{BB962C8B-B14F-4D97-AF65-F5344CB8AC3E}">
        <p14:creationId xmlns:p14="http://schemas.microsoft.com/office/powerpoint/2010/main" val="363382300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3DC1D05-72DE-4302-B9CB-E97A71134F8A}" type="slidenum">
              <a:rPr lang="en-US" smtClean="0"/>
              <a:pPr/>
              <a:t>58</a:t>
            </a:fld>
            <a:endParaRPr lang="en-US" dirty="0"/>
          </a:p>
        </p:txBody>
      </p:sp>
    </p:spTree>
    <p:extLst>
      <p:ext uri="{BB962C8B-B14F-4D97-AF65-F5344CB8AC3E}">
        <p14:creationId xmlns:p14="http://schemas.microsoft.com/office/powerpoint/2010/main" val="72685114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3DC1D05-72DE-4302-B9CB-E97A71134F8A}" type="slidenum">
              <a:rPr lang="en-US" smtClean="0"/>
              <a:pPr/>
              <a:t>59</a:t>
            </a:fld>
            <a:endParaRPr lang="en-US" dirty="0"/>
          </a:p>
        </p:txBody>
      </p:sp>
    </p:spTree>
    <p:extLst>
      <p:ext uri="{BB962C8B-B14F-4D97-AF65-F5344CB8AC3E}">
        <p14:creationId xmlns:p14="http://schemas.microsoft.com/office/powerpoint/2010/main" val="69110170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1E97676-CC65-428C-A6FF-2EBDF7378293}" type="slidenum">
              <a:rPr lang="en-US" smtClean="0"/>
              <a:pPr/>
              <a:t>60</a:t>
            </a:fld>
            <a:endParaRPr lang="en-US" dirty="0"/>
          </a:p>
        </p:txBody>
      </p:sp>
    </p:spTree>
    <p:extLst>
      <p:ext uri="{BB962C8B-B14F-4D97-AF65-F5344CB8AC3E}">
        <p14:creationId xmlns:p14="http://schemas.microsoft.com/office/powerpoint/2010/main" val="336307358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3DC1D05-72DE-4302-B9CB-E97A71134F8A}" type="slidenum">
              <a:rPr lang="en-US" smtClean="0"/>
              <a:pPr/>
              <a:t>61</a:t>
            </a:fld>
            <a:endParaRPr lang="en-US" dirty="0"/>
          </a:p>
        </p:txBody>
      </p:sp>
    </p:spTree>
    <p:extLst>
      <p:ext uri="{BB962C8B-B14F-4D97-AF65-F5344CB8AC3E}">
        <p14:creationId xmlns:p14="http://schemas.microsoft.com/office/powerpoint/2010/main" val="142710115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3DC1D05-72DE-4302-B9CB-E97A71134F8A}" type="slidenum">
              <a:rPr lang="en-US" smtClean="0"/>
              <a:pPr/>
              <a:t>62</a:t>
            </a:fld>
            <a:endParaRPr lang="en-US" dirty="0"/>
          </a:p>
        </p:txBody>
      </p:sp>
    </p:spTree>
    <p:extLst>
      <p:ext uri="{BB962C8B-B14F-4D97-AF65-F5344CB8AC3E}">
        <p14:creationId xmlns:p14="http://schemas.microsoft.com/office/powerpoint/2010/main" val="156798906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3DC1D05-72DE-4302-B9CB-E97A71134F8A}" type="slidenum">
              <a:rPr lang="en-US" smtClean="0"/>
              <a:pPr/>
              <a:t>63</a:t>
            </a:fld>
            <a:endParaRPr lang="en-US" dirty="0"/>
          </a:p>
        </p:txBody>
      </p:sp>
    </p:spTree>
    <p:extLst>
      <p:ext uri="{BB962C8B-B14F-4D97-AF65-F5344CB8AC3E}">
        <p14:creationId xmlns:p14="http://schemas.microsoft.com/office/powerpoint/2010/main" val="334569194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3DC1D05-72DE-4302-B9CB-E97A71134F8A}" type="slidenum">
              <a:rPr lang="en-US" smtClean="0"/>
              <a:pPr/>
              <a:t>64</a:t>
            </a:fld>
            <a:endParaRPr lang="en-US" dirty="0"/>
          </a:p>
        </p:txBody>
      </p:sp>
    </p:spTree>
    <p:extLst>
      <p:ext uri="{BB962C8B-B14F-4D97-AF65-F5344CB8AC3E}">
        <p14:creationId xmlns:p14="http://schemas.microsoft.com/office/powerpoint/2010/main" val="363809966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bwMode="auto">
          <a:noFill/>
          <a:ln>
            <a:solidFill>
              <a:srgbClr val="000000"/>
            </a:solidFill>
            <a:miter lim="800000"/>
            <a:headEnd/>
            <a:tailEnd/>
          </a:ln>
        </p:spPr>
      </p:sp>
      <p:sp>
        <p:nvSpPr>
          <p:cNvPr id="70659" name="Notes Placeholder 2"/>
          <p:cNvSpPr>
            <a:spLocks noGrp="1"/>
          </p:cNvSpPr>
          <p:nvPr>
            <p:ph type="body" idx="1"/>
          </p:nvPr>
        </p:nvSpPr>
        <p:spPr bwMode="auto">
          <a:noFill/>
        </p:spPr>
        <p:txBody>
          <a:bodyPr/>
          <a:lstStyle/>
          <a:p>
            <a:endParaRPr lang="fa-IR" smtClean="0"/>
          </a:p>
        </p:txBody>
      </p:sp>
      <p:sp>
        <p:nvSpPr>
          <p:cNvPr id="7066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AC8BFBD9-5517-410A-9D29-4080B3139728}" type="slidenum">
              <a:rPr lang="en-US" smtClean="0"/>
              <a:pPr/>
              <a:t>65</a:t>
            </a:fld>
            <a:endParaRPr lang="en-US" dirty="0" smtClean="0"/>
          </a:p>
        </p:txBody>
      </p:sp>
    </p:spTree>
    <p:extLst>
      <p:ext uri="{BB962C8B-B14F-4D97-AF65-F5344CB8AC3E}">
        <p14:creationId xmlns:p14="http://schemas.microsoft.com/office/powerpoint/2010/main" val="309200146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EDC97FB-2E3A-4299-AADE-24FAC484BDC1}" type="slidenum">
              <a:rPr lang="fa-IR" smtClean="0"/>
              <a:pPr>
                <a:defRPr/>
              </a:pPr>
              <a:t>66</a:t>
            </a:fld>
            <a:endParaRPr lang="fa-IR"/>
          </a:p>
        </p:txBody>
      </p:sp>
    </p:spTree>
    <p:extLst>
      <p:ext uri="{BB962C8B-B14F-4D97-AF65-F5344CB8AC3E}">
        <p14:creationId xmlns:p14="http://schemas.microsoft.com/office/powerpoint/2010/main" val="370847246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3DC1D05-72DE-4302-B9CB-E97A71134F8A}" type="slidenum">
              <a:rPr lang="en-US" smtClean="0"/>
              <a:pPr/>
              <a:t>67</a:t>
            </a:fld>
            <a:endParaRPr lang="en-US" dirty="0"/>
          </a:p>
        </p:txBody>
      </p:sp>
    </p:spTree>
    <p:extLst>
      <p:ext uri="{BB962C8B-B14F-4D97-AF65-F5344CB8AC3E}">
        <p14:creationId xmlns:p14="http://schemas.microsoft.com/office/powerpoint/2010/main" val="162102389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EDC97FB-2E3A-4299-AADE-24FAC484BDC1}" type="slidenum">
              <a:rPr lang="fa-IR" smtClean="0"/>
              <a:pPr>
                <a:defRPr/>
              </a:pPr>
              <a:t>68</a:t>
            </a:fld>
            <a:endParaRPr lang="fa-IR"/>
          </a:p>
        </p:txBody>
      </p:sp>
    </p:spTree>
    <p:extLst>
      <p:ext uri="{BB962C8B-B14F-4D97-AF65-F5344CB8AC3E}">
        <p14:creationId xmlns:p14="http://schemas.microsoft.com/office/powerpoint/2010/main" val="3539224238"/>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EDC97FB-2E3A-4299-AADE-24FAC484BDC1}" type="slidenum">
              <a:rPr lang="fa-IR" smtClean="0"/>
              <a:pPr>
                <a:defRPr/>
              </a:pPr>
              <a:t>69</a:t>
            </a:fld>
            <a:endParaRPr lang="fa-IR"/>
          </a:p>
        </p:txBody>
      </p:sp>
    </p:spTree>
    <p:extLst>
      <p:ext uri="{BB962C8B-B14F-4D97-AF65-F5344CB8AC3E}">
        <p14:creationId xmlns:p14="http://schemas.microsoft.com/office/powerpoint/2010/main" val="59259128"/>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EDC97FB-2E3A-4299-AADE-24FAC484BDC1}" type="slidenum">
              <a:rPr lang="fa-IR" smtClean="0"/>
              <a:pPr>
                <a:defRPr/>
              </a:pPr>
              <a:t>70</a:t>
            </a:fld>
            <a:endParaRPr lang="fa-IR"/>
          </a:p>
        </p:txBody>
      </p:sp>
    </p:spTree>
    <p:extLst>
      <p:ext uri="{BB962C8B-B14F-4D97-AF65-F5344CB8AC3E}">
        <p14:creationId xmlns:p14="http://schemas.microsoft.com/office/powerpoint/2010/main" val="1314194327"/>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EDC97FB-2E3A-4299-AADE-24FAC484BDC1}" type="slidenum">
              <a:rPr lang="fa-IR" smtClean="0"/>
              <a:pPr>
                <a:defRPr/>
              </a:pPr>
              <a:t>71</a:t>
            </a:fld>
            <a:endParaRPr lang="fa-IR"/>
          </a:p>
        </p:txBody>
      </p:sp>
    </p:spTree>
    <p:extLst>
      <p:ext uri="{BB962C8B-B14F-4D97-AF65-F5344CB8AC3E}">
        <p14:creationId xmlns:p14="http://schemas.microsoft.com/office/powerpoint/2010/main" val="254792800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3DC1D05-72DE-4302-B9CB-E97A71134F8A}" type="slidenum">
              <a:rPr lang="en-US" smtClean="0"/>
              <a:pPr/>
              <a:t>72</a:t>
            </a:fld>
            <a:endParaRPr lang="en-US" dirty="0"/>
          </a:p>
        </p:txBody>
      </p:sp>
    </p:spTree>
    <p:extLst>
      <p:ext uri="{BB962C8B-B14F-4D97-AF65-F5344CB8AC3E}">
        <p14:creationId xmlns:p14="http://schemas.microsoft.com/office/powerpoint/2010/main" val="1808470853"/>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3DC1D05-72DE-4302-B9CB-E97A71134F8A}" type="slidenum">
              <a:rPr lang="en-US" smtClean="0"/>
              <a:pPr/>
              <a:t>74</a:t>
            </a:fld>
            <a:endParaRPr lang="en-US" dirty="0"/>
          </a:p>
        </p:txBody>
      </p:sp>
    </p:spTree>
    <p:extLst>
      <p:ext uri="{BB962C8B-B14F-4D97-AF65-F5344CB8AC3E}">
        <p14:creationId xmlns:p14="http://schemas.microsoft.com/office/powerpoint/2010/main" val="29685760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709315A-FC30-4463-BDF7-821DB464D6BE}" type="datetimeFigureOut">
              <a:rPr lang="en-US" smtClean="0"/>
              <a:pPr/>
              <a:t>08-Jul-21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D24EA69-29E6-482E-BBFB-4E528B1CFFB6}"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709315A-FC30-4463-BDF7-821DB464D6BE}" type="datetimeFigureOut">
              <a:rPr lang="en-US" smtClean="0"/>
              <a:pPr/>
              <a:t>08-Jul-21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D24EA69-29E6-482E-BBFB-4E528B1CFFB6}"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709315A-FC30-4463-BDF7-821DB464D6BE}" type="datetimeFigureOut">
              <a:rPr lang="en-US" smtClean="0"/>
              <a:pPr/>
              <a:t>08-Jul-21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D24EA69-29E6-482E-BBFB-4E528B1CFFB6}"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709315A-FC30-4463-BDF7-821DB464D6BE}" type="datetimeFigureOut">
              <a:rPr lang="en-US" smtClean="0"/>
              <a:pPr/>
              <a:t>08-Jul-21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D24EA69-29E6-482E-BBFB-4E528B1CFFB6}"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709315A-FC30-4463-BDF7-821DB464D6BE}" type="datetimeFigureOut">
              <a:rPr lang="en-US" smtClean="0"/>
              <a:pPr/>
              <a:t>08-Jul-21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1D24EA69-29E6-482E-BBFB-4E528B1CFFB6}"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709315A-FC30-4463-BDF7-821DB464D6BE}" type="datetimeFigureOut">
              <a:rPr lang="en-US" smtClean="0"/>
              <a:pPr/>
              <a:t>08-Jul-21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1D24EA69-29E6-482E-BBFB-4E528B1CFFB6}"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09315A-FC30-4463-BDF7-821DB464D6BE}" type="datetimeFigureOut">
              <a:rPr lang="en-US" smtClean="0"/>
              <a:pPr/>
              <a:t>08-Jul-21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1D24EA69-29E6-482E-BBFB-4E528B1CFFB6}"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709315A-FC30-4463-BDF7-821DB464D6BE}" type="datetimeFigureOut">
              <a:rPr lang="en-US" smtClean="0"/>
              <a:pPr/>
              <a:t>08-Jul-21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D24EA69-29E6-482E-BBFB-4E528B1CFFB6}"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709315A-FC30-4463-BDF7-821DB464D6BE}" type="datetimeFigureOut">
              <a:rPr lang="en-US" smtClean="0"/>
              <a:pPr/>
              <a:t>08-Jul-21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D24EA69-29E6-482E-BBFB-4E528B1CFFB6}"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709315A-FC30-4463-BDF7-821DB464D6BE}" type="datetimeFigureOut">
              <a:rPr lang="en-US" smtClean="0"/>
              <a:pPr/>
              <a:t>08-Jul-21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D24EA69-29E6-482E-BBFB-4E528B1CFFB6}"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709315A-FC30-4463-BDF7-821DB464D6BE}" type="datetimeFigureOut">
              <a:rPr lang="en-US" smtClean="0"/>
              <a:pPr/>
              <a:t>08-Jul-21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D24EA69-29E6-482E-BBFB-4E528B1CFFB6}"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09315A-FC30-4463-BDF7-821DB464D6BE}" type="datetimeFigureOut">
              <a:rPr lang="en-US" smtClean="0"/>
              <a:pPr/>
              <a:t>08-Jul-21</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D24EA69-29E6-482E-BBFB-4E528B1CFFB6}"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hyperlink" Target="http://www.patient.co.uk/search.asp?searchterm=EPIGASTRIC+MASS" TargetMode="External"/><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0.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7.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0.xml"/><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60.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65.xml"/><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2209800"/>
            <a:ext cx="7772400" cy="1470025"/>
          </a:xfrm>
        </p:spPr>
        <p:txBody>
          <a:bodyPr/>
          <a:lstStyle/>
          <a:p>
            <a:r>
              <a:rPr lang="en-US" dirty="0" smtClean="0"/>
              <a:t>PEPTIC ULCERS</a:t>
            </a:r>
            <a:br>
              <a:rPr lang="en-US" dirty="0" smtClean="0"/>
            </a:br>
            <a:r>
              <a:rPr lang="en-US" sz="4000" dirty="0" smtClean="0"/>
              <a:t>Department of Surgery</a:t>
            </a:r>
            <a:endParaRPr lang="en-US" sz="40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Peptic ulcer</a:t>
            </a:r>
            <a:endParaRPr lang="en-US" dirty="0"/>
          </a:p>
        </p:txBody>
      </p:sp>
      <p:sp>
        <p:nvSpPr>
          <p:cNvPr id="3" name="Content Placeholder 2"/>
          <p:cNvSpPr>
            <a:spLocks noGrp="1"/>
          </p:cNvSpPr>
          <p:nvPr>
            <p:ph idx="1"/>
          </p:nvPr>
        </p:nvSpPr>
        <p:spPr/>
        <p:txBody>
          <a:bodyPr/>
          <a:lstStyle/>
          <a:p>
            <a:r>
              <a:rPr lang="en-US" dirty="0" smtClean="0"/>
              <a:t>A disruption in the epithelium exposing muscularis mucosae</a:t>
            </a:r>
          </a:p>
          <a:p>
            <a:endParaRPr lang="en-US" dirty="0"/>
          </a:p>
          <a:p>
            <a:r>
              <a:rPr lang="en-US" dirty="0" smtClean="0"/>
              <a:t>Usually in association with either excessive acid production or defective mucosal protective measures</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a:xfrm>
            <a:off x="612775" y="228600"/>
            <a:ext cx="8153400" cy="990600"/>
          </a:xfrm>
        </p:spPr>
        <p:txBody>
          <a:bodyPr>
            <a:normAutofit/>
          </a:bodyPr>
          <a:lstStyle/>
          <a:p>
            <a:pPr eaLnBrk="1" hangingPunct="1"/>
            <a:r>
              <a:rPr lang="en-US" dirty="0" smtClean="0"/>
              <a:t>Endoscopic appearance</a:t>
            </a:r>
          </a:p>
        </p:txBody>
      </p:sp>
      <p:pic>
        <p:nvPicPr>
          <p:cNvPr id="11267" name="Content Placeholder 3" descr="pepticulcer.gif"/>
          <p:cNvPicPr>
            <a:picLocks noGrp="1" noChangeAspect="1"/>
          </p:cNvPicPr>
          <p:nvPr>
            <p:ph sz="quarter" idx="1"/>
          </p:nvPr>
        </p:nvPicPr>
        <p:blipFill>
          <a:blip r:embed="rId3" cstate="print"/>
          <a:srcRect t="12665" b="12665"/>
          <a:stretch>
            <a:fillRect/>
          </a:stretch>
        </p:blipFill>
        <p:spPr>
          <a:xfrm>
            <a:off x="1193800" y="1808163"/>
            <a:ext cx="7004050" cy="3862387"/>
          </a:xfr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lstStyle/>
          <a:p>
            <a:r>
              <a:rPr lang="en-US" dirty="0" smtClean="0"/>
              <a:t>Sites </a:t>
            </a:r>
            <a:endParaRPr lang="en-US" dirty="0"/>
          </a:p>
        </p:txBody>
      </p:sp>
      <p:sp>
        <p:nvSpPr>
          <p:cNvPr id="3" name="Content Placeholder 2"/>
          <p:cNvSpPr>
            <a:spLocks noGrp="1"/>
          </p:cNvSpPr>
          <p:nvPr>
            <p:ph idx="1"/>
          </p:nvPr>
        </p:nvSpPr>
        <p:spPr>
          <a:xfrm>
            <a:off x="481940" y="1417638"/>
            <a:ext cx="8229600" cy="4525963"/>
          </a:xfrm>
        </p:spPr>
        <p:txBody>
          <a:bodyPr/>
          <a:lstStyle/>
          <a:p>
            <a:r>
              <a:rPr lang="en-US" dirty="0" smtClean="0"/>
              <a:t>Duodenum</a:t>
            </a:r>
          </a:p>
          <a:p>
            <a:r>
              <a:rPr lang="en-US" dirty="0" smtClean="0"/>
              <a:t>Stomach</a:t>
            </a:r>
          </a:p>
          <a:p>
            <a:r>
              <a:rPr lang="en-US" dirty="0" smtClean="0"/>
              <a:t>Stomas </a:t>
            </a:r>
          </a:p>
          <a:p>
            <a:r>
              <a:rPr lang="en-US" dirty="0" smtClean="0"/>
              <a:t>Oesophagus</a:t>
            </a:r>
          </a:p>
          <a:p>
            <a:r>
              <a:rPr lang="en-US" dirty="0" smtClean="0"/>
              <a:t>Meckel’s diverticulum</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Epidemiology </a:t>
            </a:r>
            <a:endParaRPr lang="en-US" dirty="0"/>
          </a:p>
        </p:txBody>
      </p:sp>
      <p:sp>
        <p:nvSpPr>
          <p:cNvPr id="3" name="Content Placeholder 2"/>
          <p:cNvSpPr>
            <a:spLocks noGrp="1"/>
          </p:cNvSpPr>
          <p:nvPr>
            <p:ph idx="1"/>
          </p:nvPr>
        </p:nvSpPr>
        <p:spPr/>
        <p:txBody>
          <a:bodyPr/>
          <a:lstStyle/>
          <a:p>
            <a:r>
              <a:rPr lang="en-US" dirty="0" smtClean="0"/>
              <a:t>Occurs worldwide</a:t>
            </a:r>
          </a:p>
          <a:p>
            <a:endParaRPr lang="en-US" dirty="0" smtClean="0"/>
          </a:p>
          <a:p>
            <a:r>
              <a:rPr lang="en-US" dirty="0" smtClean="0"/>
              <a:t>Increasing incidence in older people due to NSAID use</a:t>
            </a:r>
          </a:p>
          <a:p>
            <a:endParaRPr lang="en-US" dirty="0" smtClean="0"/>
          </a:p>
          <a:p>
            <a:r>
              <a:rPr lang="en-US" dirty="0" smtClean="0"/>
              <a:t>Associated with </a:t>
            </a:r>
            <a:r>
              <a:rPr lang="en-US" i="1" dirty="0" smtClean="0"/>
              <a:t>Helicobacter pylori </a:t>
            </a:r>
            <a:r>
              <a:rPr lang="en-US" dirty="0" smtClean="0"/>
              <a:t>infection</a:t>
            </a:r>
          </a:p>
          <a:p>
            <a:pPr>
              <a:buNone/>
            </a:pP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r>
              <a:rPr lang="en-US" dirty="0"/>
              <a:t>Incidence:</a:t>
            </a:r>
            <a:endParaRPr lang="en-GB" dirty="0"/>
          </a:p>
        </p:txBody>
      </p:sp>
      <p:sp>
        <p:nvSpPr>
          <p:cNvPr id="9219" name="Rectangle 3"/>
          <p:cNvSpPr>
            <a:spLocks noGrp="1" noChangeArrowheads="1"/>
          </p:cNvSpPr>
          <p:nvPr>
            <p:ph type="body" idx="1"/>
          </p:nvPr>
        </p:nvSpPr>
        <p:spPr>
          <a:xfrm>
            <a:off x="457200" y="1440399"/>
            <a:ext cx="8229600" cy="4525963"/>
          </a:xfrm>
        </p:spPr>
        <p:txBody>
          <a:bodyPr>
            <a:normAutofit lnSpcReduction="10000"/>
          </a:bodyPr>
          <a:lstStyle/>
          <a:p>
            <a:pPr>
              <a:lnSpc>
                <a:spcPct val="90000"/>
              </a:lnSpc>
            </a:pPr>
            <a:r>
              <a:rPr lang="en-US" sz="2800" dirty="0"/>
              <a:t>Ulcer incidence is about 1% per year in H.P. positive people, a rate that is 6-10x higher than non-infected individuals.</a:t>
            </a:r>
          </a:p>
          <a:p>
            <a:pPr>
              <a:lnSpc>
                <a:spcPct val="90000"/>
              </a:lnSpc>
            </a:pPr>
            <a:r>
              <a:rPr lang="en-US" sz="2800" dirty="0"/>
              <a:t>NSAID use as well as HP infection rates increase with age. This may explain shifting trends in incidence.  </a:t>
            </a:r>
          </a:p>
          <a:p>
            <a:pPr>
              <a:lnSpc>
                <a:spcPct val="90000"/>
              </a:lnSpc>
            </a:pPr>
            <a:r>
              <a:rPr lang="en-US" sz="2800" dirty="0"/>
              <a:t>Another factor is the prevalence of smoking</a:t>
            </a:r>
            <a:r>
              <a:rPr lang="en-US" sz="2800" dirty="0" smtClean="0"/>
              <a:t>.</a:t>
            </a:r>
          </a:p>
          <a:p>
            <a:pPr>
              <a:lnSpc>
                <a:spcPct val="90000"/>
              </a:lnSpc>
            </a:pPr>
            <a:r>
              <a:rPr lang="en-US" sz="2800" dirty="0" smtClean="0"/>
              <a:t>Rates </a:t>
            </a:r>
            <a:r>
              <a:rPr lang="en-US" sz="2800" dirty="0"/>
              <a:t>of smoking are declining in younger people, particularly men, possibly influencing the male to female ratio. </a:t>
            </a:r>
            <a:endParaRPr lang="en-US" sz="2800" dirty="0" smtClean="0"/>
          </a:p>
          <a:p>
            <a:pPr>
              <a:lnSpc>
                <a:spcPct val="90000"/>
              </a:lnSpc>
            </a:pPr>
            <a:r>
              <a:rPr lang="en-US" sz="2800" dirty="0" smtClean="0"/>
              <a:t>Previously </a:t>
            </a:r>
            <a:r>
              <a:rPr lang="en-US" sz="2800" dirty="0"/>
              <a:t>a predominant male disease,currently with nearly comparable gender ratio in latest studies.  </a:t>
            </a:r>
            <a:endParaRPr lang="en-GB" sz="28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152400"/>
            <a:ext cx="8229600" cy="914400"/>
          </a:xfrm>
        </p:spPr>
        <p:txBody>
          <a:bodyPr/>
          <a:lstStyle/>
          <a:p>
            <a:r>
              <a:rPr lang="en-US" dirty="0"/>
              <a:t>Historical Aspects:</a:t>
            </a:r>
            <a:endParaRPr lang="en-GB" dirty="0"/>
          </a:p>
        </p:txBody>
      </p:sp>
      <p:sp>
        <p:nvSpPr>
          <p:cNvPr id="3075" name="Rectangle 3"/>
          <p:cNvSpPr>
            <a:spLocks noGrp="1" noChangeArrowheads="1"/>
          </p:cNvSpPr>
          <p:nvPr>
            <p:ph type="body" idx="1"/>
          </p:nvPr>
        </p:nvSpPr>
        <p:spPr>
          <a:xfrm>
            <a:off x="457200" y="1143000"/>
            <a:ext cx="8229600" cy="5333999"/>
          </a:xfrm>
        </p:spPr>
        <p:txBody>
          <a:bodyPr>
            <a:noAutofit/>
          </a:bodyPr>
          <a:lstStyle/>
          <a:p>
            <a:pPr>
              <a:lnSpc>
                <a:spcPct val="90000"/>
              </a:lnSpc>
            </a:pPr>
            <a:r>
              <a:rPr lang="en-US" sz="2800" dirty="0" smtClean="0"/>
              <a:t>Both </a:t>
            </a:r>
            <a:r>
              <a:rPr lang="en-US" sz="2800" dirty="0"/>
              <a:t>gastric and duodenal ulcers are </a:t>
            </a:r>
            <a:r>
              <a:rPr lang="en-US" sz="2800" dirty="0" smtClean="0"/>
              <a:t> </a:t>
            </a:r>
            <a:r>
              <a:rPr lang="en-US" sz="2800" dirty="0"/>
              <a:t>referred to as </a:t>
            </a:r>
            <a:r>
              <a:rPr lang="en-US" sz="2800" dirty="0" smtClean="0"/>
              <a:t>peptic.</a:t>
            </a:r>
          </a:p>
          <a:p>
            <a:pPr>
              <a:lnSpc>
                <a:spcPct val="90000"/>
              </a:lnSpc>
            </a:pPr>
            <a:r>
              <a:rPr lang="en-US" sz="2800" dirty="0" smtClean="0"/>
              <a:t> Attention on causation is </a:t>
            </a:r>
            <a:r>
              <a:rPr lang="en-US" sz="2800" dirty="0"/>
              <a:t>focused on acid and H.P infection.</a:t>
            </a:r>
          </a:p>
          <a:p>
            <a:pPr>
              <a:lnSpc>
                <a:spcPct val="90000"/>
              </a:lnSpc>
            </a:pPr>
            <a:r>
              <a:rPr lang="en-US" sz="2800" dirty="0"/>
              <a:t>Acid + pepsin is much more ulcerogenic than acid alone, thus the peptic label is still appropriate.</a:t>
            </a:r>
          </a:p>
          <a:p>
            <a:pPr>
              <a:lnSpc>
                <a:spcPct val="90000"/>
              </a:lnSpc>
            </a:pPr>
            <a:r>
              <a:rPr lang="en-US" sz="2800" dirty="0"/>
              <a:t>Gastric acid was long considered the primary cause for ulcers, but it is now understood that acid alone will  rarely cause ulcer disease (except Zollinger-Ellison).</a:t>
            </a:r>
          </a:p>
          <a:p>
            <a:pPr>
              <a:lnSpc>
                <a:spcPct val="90000"/>
              </a:lnSpc>
            </a:pPr>
            <a:r>
              <a:rPr lang="en-US" sz="2800" dirty="0"/>
              <a:t>It is still true that ulcers will not occur in the absence of acid. The old dictum: “no acid, no ulcer” still stands. </a:t>
            </a:r>
            <a:endParaRPr lang="en-GB" sz="28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457200" y="274638"/>
            <a:ext cx="8229600" cy="1020762"/>
          </a:xfrm>
        </p:spPr>
        <p:txBody>
          <a:bodyPr/>
          <a:lstStyle/>
          <a:p>
            <a:r>
              <a:rPr lang="en-US" dirty="0"/>
              <a:t>Historical Aspects:</a:t>
            </a:r>
            <a:endParaRPr lang="en-GB" dirty="0"/>
          </a:p>
        </p:txBody>
      </p:sp>
      <p:sp>
        <p:nvSpPr>
          <p:cNvPr id="4099" name="Rectangle 3"/>
          <p:cNvSpPr>
            <a:spLocks noGrp="1" noChangeArrowheads="1"/>
          </p:cNvSpPr>
          <p:nvPr>
            <p:ph type="body" idx="1"/>
          </p:nvPr>
        </p:nvSpPr>
        <p:spPr>
          <a:xfrm>
            <a:off x="475013" y="1417638"/>
            <a:ext cx="8229600" cy="4525963"/>
          </a:xfrm>
        </p:spPr>
        <p:txBody>
          <a:bodyPr>
            <a:normAutofit fontScale="92500"/>
          </a:bodyPr>
          <a:lstStyle/>
          <a:p>
            <a:r>
              <a:rPr lang="en-US" sz="2400" dirty="0"/>
              <a:t>Gastric ulcers are more common in presence of low acid, indicating defective mucosal defense.</a:t>
            </a:r>
          </a:p>
          <a:p>
            <a:r>
              <a:rPr lang="en-US" sz="2400" dirty="0"/>
              <a:t>The most drastic change has been the recognition of the association between peptic ulcer disease and H.P. making some people conclude that ulcer disease is actually </a:t>
            </a:r>
            <a:r>
              <a:rPr lang="en-US" sz="2400" dirty="0" smtClean="0"/>
              <a:t>an </a:t>
            </a:r>
            <a:r>
              <a:rPr lang="en-US" sz="2400" dirty="0"/>
              <a:t>infective disease.</a:t>
            </a:r>
          </a:p>
          <a:p>
            <a:r>
              <a:rPr lang="en-US" sz="2400" dirty="0"/>
              <a:t>Before the discovery of H2-receptor antagonists various anti-acids were used, but had to be used at frequent intervals in order to be affective.</a:t>
            </a:r>
          </a:p>
          <a:p>
            <a:r>
              <a:rPr lang="en-US" sz="2400" dirty="0"/>
              <a:t>In the 1980’s H2-RA became the drugs of choice because of better patient compliance and drug effectiveness.</a:t>
            </a:r>
          </a:p>
          <a:p>
            <a:r>
              <a:rPr lang="en-US" sz="2400" dirty="0"/>
              <a:t>With the discovery of </a:t>
            </a:r>
            <a:r>
              <a:rPr lang="en-US" sz="2400" dirty="0" smtClean="0"/>
              <a:t>Omeprazole</a:t>
            </a:r>
            <a:r>
              <a:rPr lang="en-US" sz="2400" dirty="0"/>
              <a:t>, which blocks H/K exchange we have a drug that gives complete inhibition of acid secretion.</a:t>
            </a:r>
          </a:p>
          <a:p>
            <a:pPr>
              <a:buFontTx/>
              <a:buNone/>
            </a:pPr>
            <a:endParaRPr lang="en-GB" sz="20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r>
              <a:rPr lang="en-US" dirty="0"/>
              <a:t>Location and Type of Ulcer:</a:t>
            </a:r>
            <a:endParaRPr lang="en-GB" dirty="0"/>
          </a:p>
        </p:txBody>
      </p:sp>
      <p:sp>
        <p:nvSpPr>
          <p:cNvPr id="10243" name="Rectangle 3"/>
          <p:cNvSpPr>
            <a:spLocks noGrp="1" noChangeArrowheads="1"/>
          </p:cNvSpPr>
          <p:nvPr>
            <p:ph type="body" idx="1"/>
          </p:nvPr>
        </p:nvSpPr>
        <p:spPr/>
        <p:txBody>
          <a:bodyPr/>
          <a:lstStyle/>
          <a:p>
            <a:pPr>
              <a:lnSpc>
                <a:spcPct val="90000"/>
              </a:lnSpc>
            </a:pPr>
            <a:r>
              <a:rPr lang="en-US" sz="2800" dirty="0"/>
              <a:t>Type 1: Primary gastric ulcer. Associated with diffuse antral gastritis.</a:t>
            </a:r>
          </a:p>
          <a:p>
            <a:pPr>
              <a:lnSpc>
                <a:spcPct val="90000"/>
              </a:lnSpc>
            </a:pPr>
            <a:r>
              <a:rPr lang="en-US" sz="2800" dirty="0"/>
              <a:t>Type 2: Gastric ulcers with duodenal ulcers, most likely secondary to duodenal ulcers.</a:t>
            </a:r>
          </a:p>
          <a:p>
            <a:pPr>
              <a:lnSpc>
                <a:spcPct val="90000"/>
              </a:lnSpc>
            </a:pPr>
            <a:r>
              <a:rPr lang="en-US" sz="2800" dirty="0"/>
              <a:t>Type 3: Prepyloric or channel ulcer.</a:t>
            </a:r>
          </a:p>
          <a:p>
            <a:pPr>
              <a:lnSpc>
                <a:spcPct val="90000"/>
              </a:lnSpc>
            </a:pPr>
            <a:r>
              <a:rPr lang="en-US" sz="2800" dirty="0"/>
              <a:t>Type 4: Proximal stomach or gastric cardia.</a:t>
            </a:r>
          </a:p>
          <a:p>
            <a:pPr>
              <a:lnSpc>
                <a:spcPct val="90000"/>
              </a:lnSpc>
              <a:buFontTx/>
              <a:buNone/>
            </a:pPr>
            <a:endParaRPr lang="en-US" sz="2800" dirty="0"/>
          </a:p>
          <a:p>
            <a:pPr>
              <a:lnSpc>
                <a:spcPct val="90000"/>
              </a:lnSpc>
              <a:buFontTx/>
              <a:buNone/>
            </a:pPr>
            <a:r>
              <a:rPr lang="en-US" sz="2800" dirty="0"/>
              <a:t>Acid hyper secretion common among type 2 and 3 ulcers. Type 1 an 4 pathophysiologycally the same.</a:t>
            </a:r>
            <a:endParaRPr lang="en-GB" sz="28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7522" name="Rectangle 2"/>
          <p:cNvSpPr>
            <a:spLocks noGrp="1" noChangeArrowheads="1"/>
          </p:cNvSpPr>
          <p:nvPr>
            <p:ph type="title"/>
          </p:nvPr>
        </p:nvSpPr>
        <p:spPr/>
        <p:txBody>
          <a:bodyPr/>
          <a:lstStyle/>
          <a:p>
            <a:pPr eaLnBrk="1" hangingPunct="1">
              <a:defRPr/>
            </a:pPr>
            <a:r>
              <a:rPr lang="en-US" dirty="0" smtClean="0"/>
              <a:t>Modified Johnson Classification</a:t>
            </a:r>
          </a:p>
        </p:txBody>
      </p:sp>
      <p:graphicFrame>
        <p:nvGraphicFramePr>
          <p:cNvPr id="107601" name="Group 81"/>
          <p:cNvGraphicFramePr>
            <a:graphicFrameLocks noGrp="1"/>
          </p:cNvGraphicFramePr>
          <p:nvPr>
            <p:extLst>
              <p:ext uri="{D42A27DB-BD31-4B8C-83A1-F6EECF244321}">
                <p14:modId xmlns:p14="http://schemas.microsoft.com/office/powerpoint/2010/main" val="2267788777"/>
              </p:ext>
            </p:extLst>
          </p:nvPr>
        </p:nvGraphicFramePr>
        <p:xfrm>
          <a:off x="990600" y="1600200"/>
          <a:ext cx="7696200" cy="4665797"/>
        </p:xfrm>
        <a:graphic>
          <a:graphicData uri="http://schemas.openxmlformats.org/drawingml/2006/table">
            <a:tbl>
              <a:tblPr/>
              <a:tblGrid>
                <a:gridCol w="1295400"/>
                <a:gridCol w="3962400"/>
                <a:gridCol w="2438400"/>
              </a:tblGrid>
              <a:tr h="895966">
                <a:tc>
                  <a:txBody>
                    <a:bodyPr/>
                    <a:lstStyle/>
                    <a:p>
                      <a:pPr marL="0" marR="0" lvl="0" indent="0" algn="ctr" defTabSz="914400" rtl="0" eaLnBrk="1" fontAlgn="base" latinLnBrk="0" hangingPunct="1">
                        <a:lnSpc>
                          <a:spcPct val="100000"/>
                        </a:lnSpc>
                        <a:spcBef>
                          <a:spcPct val="20000"/>
                        </a:spcBef>
                        <a:spcAft>
                          <a:spcPct val="0"/>
                        </a:spcAft>
                        <a:buClr>
                          <a:schemeClr val="tx2"/>
                        </a:buClr>
                        <a:buSzTx/>
                        <a:buFontTx/>
                        <a:buNone/>
                        <a:tabLst/>
                      </a:pPr>
                      <a:r>
                        <a:rPr kumimoji="0" lang="en-US" sz="2400" b="1" i="0" u="none" strike="noStrike" cap="none" normalizeH="0" baseline="0" dirty="0" smtClean="0">
                          <a:ln>
                            <a:noFill/>
                          </a:ln>
                          <a:solidFill>
                            <a:srgbClr val="000000"/>
                          </a:solidFill>
                          <a:effectLst/>
                          <a:latin typeface="Times New Roman" pitchFamily="18" charset="0"/>
                        </a:rPr>
                        <a:t>Type</a:t>
                      </a:r>
                    </a:p>
                  </a:txBody>
                  <a:tcPr marT="45713" marB="45713"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400" b="1" i="0" u="none" strike="noStrike" cap="none" normalizeH="0" baseline="0" dirty="0" smtClean="0">
                          <a:ln>
                            <a:noFill/>
                          </a:ln>
                          <a:solidFill>
                            <a:srgbClr val="000000"/>
                          </a:solidFill>
                          <a:effectLst/>
                          <a:latin typeface="Times New Roman" pitchFamily="18" charset="0"/>
                        </a:rPr>
                        <a:t>Location</a:t>
                      </a:r>
                    </a:p>
                  </a:txBody>
                  <a:tcPr marT="45713" marB="45713"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400" b="1" i="0" u="none" strike="noStrike" cap="none" normalizeH="0" baseline="0" dirty="0" smtClean="0">
                          <a:ln>
                            <a:noFill/>
                          </a:ln>
                          <a:solidFill>
                            <a:srgbClr val="000000"/>
                          </a:solidFill>
                          <a:effectLst/>
                          <a:latin typeface="Times New Roman" pitchFamily="18" charset="0"/>
                        </a:rPr>
                        <a:t>Acid</a:t>
                      </a:r>
                    </a:p>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400" b="1" i="0" u="none" strike="noStrike" cap="none" normalizeH="0" baseline="0" dirty="0" smtClean="0">
                          <a:ln>
                            <a:noFill/>
                          </a:ln>
                          <a:solidFill>
                            <a:srgbClr val="000000"/>
                          </a:solidFill>
                          <a:effectLst/>
                          <a:latin typeface="Times New Roman" pitchFamily="18" charset="0"/>
                        </a:rPr>
                        <a:t>Hypersecretion</a:t>
                      </a:r>
                    </a:p>
                  </a:txBody>
                  <a:tcPr marT="45713" marB="45713"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solidFill>
                      <a:srgbClr val="FFFFFF"/>
                    </a:solidFill>
                  </a:tcPr>
                </a:tc>
              </a:tr>
              <a:tr h="761876">
                <a:tc>
                  <a:txBody>
                    <a:bodyPr/>
                    <a:lstStyle/>
                    <a:p>
                      <a:pPr marL="0" marR="0" lvl="0" indent="0" algn="ctr" defTabSz="914400" rtl="0" eaLnBrk="1" fontAlgn="base" latinLnBrk="0" hangingPunct="1">
                        <a:lnSpc>
                          <a:spcPct val="100000"/>
                        </a:lnSpc>
                        <a:spcBef>
                          <a:spcPct val="20000"/>
                        </a:spcBef>
                        <a:spcAft>
                          <a:spcPct val="0"/>
                        </a:spcAft>
                        <a:buClr>
                          <a:schemeClr val="tx2"/>
                        </a:buClr>
                        <a:buSzTx/>
                        <a:buFontTx/>
                        <a:buNone/>
                        <a:tabLst/>
                      </a:pPr>
                      <a:r>
                        <a:rPr kumimoji="0" lang="en-US" sz="2000" b="0" i="0" u="none" strike="noStrike" cap="none" normalizeH="0" baseline="0" dirty="0" smtClean="0">
                          <a:ln>
                            <a:noFill/>
                          </a:ln>
                          <a:solidFill>
                            <a:srgbClr val="000000"/>
                          </a:solidFill>
                          <a:effectLst/>
                          <a:latin typeface="Times New Roman" pitchFamily="18" charset="0"/>
                        </a:rPr>
                        <a:t>I</a:t>
                      </a:r>
                    </a:p>
                  </a:txBody>
                  <a:tcPr marT="45713" marB="45713"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000" b="0" i="0" u="none" strike="noStrike" cap="none" normalizeH="0" baseline="0" dirty="0" smtClean="0">
                          <a:ln>
                            <a:noFill/>
                          </a:ln>
                          <a:solidFill>
                            <a:srgbClr val="000000"/>
                          </a:solidFill>
                          <a:effectLst/>
                          <a:latin typeface="Times New Roman" pitchFamily="18" charset="0"/>
                        </a:rPr>
                        <a:t>Lesser curvature, incisura</a:t>
                      </a:r>
                    </a:p>
                  </a:txBody>
                  <a:tcPr marT="45713" marB="45713"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000" b="0" i="0" u="none" strike="noStrike" cap="none" normalizeH="0" baseline="0" dirty="0" smtClean="0">
                          <a:ln>
                            <a:noFill/>
                          </a:ln>
                          <a:solidFill>
                            <a:srgbClr val="000000"/>
                          </a:solidFill>
                          <a:effectLst/>
                          <a:latin typeface="Times New Roman" pitchFamily="18" charset="0"/>
                        </a:rPr>
                        <a:t>No</a:t>
                      </a:r>
                    </a:p>
                  </a:txBody>
                  <a:tcPr marT="45713" marB="45713"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solidFill>
                      <a:srgbClr val="FFFFFF"/>
                    </a:solidFill>
                  </a:tcPr>
                </a:tc>
              </a:tr>
              <a:tr h="761876">
                <a:tc>
                  <a:txBody>
                    <a:bodyPr/>
                    <a:lstStyle/>
                    <a:p>
                      <a:pPr marL="0" marR="0" lvl="0" indent="0" algn="ctr" defTabSz="914400" rtl="0" eaLnBrk="1" fontAlgn="base" latinLnBrk="0" hangingPunct="1">
                        <a:lnSpc>
                          <a:spcPct val="100000"/>
                        </a:lnSpc>
                        <a:spcBef>
                          <a:spcPct val="20000"/>
                        </a:spcBef>
                        <a:spcAft>
                          <a:spcPct val="0"/>
                        </a:spcAft>
                        <a:buClr>
                          <a:schemeClr val="tx2"/>
                        </a:buClr>
                        <a:buSzTx/>
                        <a:buFontTx/>
                        <a:buNone/>
                        <a:tabLst/>
                      </a:pPr>
                      <a:r>
                        <a:rPr kumimoji="0" lang="en-US" sz="2000" b="0" i="0" u="none" strike="noStrike" cap="none" normalizeH="0" baseline="0" dirty="0" smtClean="0">
                          <a:ln>
                            <a:noFill/>
                          </a:ln>
                          <a:solidFill>
                            <a:srgbClr val="000000"/>
                          </a:solidFill>
                          <a:effectLst/>
                          <a:latin typeface="Times New Roman" pitchFamily="18" charset="0"/>
                        </a:rPr>
                        <a:t>II</a:t>
                      </a:r>
                    </a:p>
                  </a:txBody>
                  <a:tcPr marT="45713" marB="45713"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000" b="0" i="0" u="none" strike="noStrike" cap="none" normalizeH="0" baseline="0" dirty="0" smtClean="0">
                          <a:ln>
                            <a:noFill/>
                          </a:ln>
                          <a:solidFill>
                            <a:srgbClr val="000000"/>
                          </a:solidFill>
                          <a:effectLst/>
                          <a:latin typeface="Times New Roman" pitchFamily="18" charset="0"/>
                        </a:rPr>
                        <a:t>Body of stomach, incisura, and duodenal ulcer (active or healed)</a:t>
                      </a:r>
                    </a:p>
                  </a:txBody>
                  <a:tcPr marT="45713" marB="45713"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000" b="0" i="0" u="none" strike="noStrike" cap="none" normalizeH="0" baseline="0" dirty="0" smtClean="0">
                          <a:ln>
                            <a:noFill/>
                          </a:ln>
                          <a:solidFill>
                            <a:srgbClr val="000000"/>
                          </a:solidFill>
                          <a:effectLst/>
                          <a:latin typeface="Times New Roman" pitchFamily="18" charset="0"/>
                        </a:rPr>
                        <a:t>Yes</a:t>
                      </a:r>
                    </a:p>
                  </a:txBody>
                  <a:tcPr marT="45713" marB="45713"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solidFill>
                      <a:srgbClr val="FFFFFF"/>
                    </a:solidFill>
                  </a:tcPr>
                </a:tc>
              </a:tr>
              <a:tr h="761876">
                <a:tc>
                  <a:txBody>
                    <a:bodyPr/>
                    <a:lstStyle/>
                    <a:p>
                      <a:pPr marL="0" marR="0" lvl="0" indent="0" algn="ctr" defTabSz="914400" rtl="0" eaLnBrk="1" fontAlgn="base" latinLnBrk="0" hangingPunct="1">
                        <a:lnSpc>
                          <a:spcPct val="100000"/>
                        </a:lnSpc>
                        <a:spcBef>
                          <a:spcPct val="20000"/>
                        </a:spcBef>
                        <a:spcAft>
                          <a:spcPct val="0"/>
                        </a:spcAft>
                        <a:buClr>
                          <a:schemeClr val="tx2"/>
                        </a:buClr>
                        <a:buSzTx/>
                        <a:buFontTx/>
                        <a:buNone/>
                        <a:tabLst/>
                      </a:pPr>
                      <a:r>
                        <a:rPr kumimoji="0" lang="en-US" sz="2000" b="0" i="0" u="none" strike="noStrike" cap="none" normalizeH="0" baseline="0" dirty="0" smtClean="0">
                          <a:ln>
                            <a:noFill/>
                          </a:ln>
                          <a:solidFill>
                            <a:srgbClr val="000000"/>
                          </a:solidFill>
                          <a:effectLst/>
                          <a:latin typeface="Times New Roman" pitchFamily="18" charset="0"/>
                        </a:rPr>
                        <a:t>III</a:t>
                      </a:r>
                    </a:p>
                  </a:txBody>
                  <a:tcPr marT="45713" marB="45713"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000" b="0" i="0" u="none" strike="noStrike" cap="none" normalizeH="0" baseline="0" dirty="0" smtClean="0">
                          <a:ln>
                            <a:noFill/>
                          </a:ln>
                          <a:solidFill>
                            <a:srgbClr val="000000"/>
                          </a:solidFill>
                          <a:effectLst/>
                          <a:latin typeface="Times New Roman" pitchFamily="18" charset="0"/>
                        </a:rPr>
                        <a:t>Prepyloric</a:t>
                      </a:r>
                    </a:p>
                  </a:txBody>
                  <a:tcPr marT="45713" marB="45713"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000" b="0" i="0" u="none" strike="noStrike" cap="none" normalizeH="0" baseline="0" dirty="0" smtClean="0">
                          <a:ln>
                            <a:noFill/>
                          </a:ln>
                          <a:solidFill>
                            <a:srgbClr val="000000"/>
                          </a:solidFill>
                          <a:effectLst/>
                          <a:latin typeface="Times New Roman" pitchFamily="18" charset="0"/>
                        </a:rPr>
                        <a:t>Yes</a:t>
                      </a:r>
                    </a:p>
                  </a:txBody>
                  <a:tcPr marT="45713" marB="45713"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solidFill>
                      <a:srgbClr val="FFFFFF"/>
                    </a:solidFill>
                  </a:tcPr>
                </a:tc>
              </a:tr>
              <a:tr h="761876">
                <a:tc>
                  <a:txBody>
                    <a:bodyPr/>
                    <a:lstStyle/>
                    <a:p>
                      <a:pPr marL="0" marR="0" lvl="0" indent="0" algn="ctr" defTabSz="914400" rtl="0" eaLnBrk="1" fontAlgn="base" latinLnBrk="0" hangingPunct="1">
                        <a:lnSpc>
                          <a:spcPct val="100000"/>
                        </a:lnSpc>
                        <a:spcBef>
                          <a:spcPct val="20000"/>
                        </a:spcBef>
                        <a:spcAft>
                          <a:spcPct val="0"/>
                        </a:spcAft>
                        <a:buClr>
                          <a:schemeClr val="tx2"/>
                        </a:buClr>
                        <a:buSzTx/>
                        <a:buFontTx/>
                        <a:buNone/>
                        <a:tabLst/>
                      </a:pPr>
                      <a:r>
                        <a:rPr kumimoji="0" lang="en-US" sz="2000" b="0" i="0" u="none" strike="noStrike" cap="none" normalizeH="0" baseline="0" dirty="0" smtClean="0">
                          <a:ln>
                            <a:noFill/>
                          </a:ln>
                          <a:solidFill>
                            <a:srgbClr val="000000"/>
                          </a:solidFill>
                          <a:effectLst/>
                          <a:latin typeface="Times New Roman" pitchFamily="18" charset="0"/>
                        </a:rPr>
                        <a:t>IV</a:t>
                      </a:r>
                    </a:p>
                  </a:txBody>
                  <a:tcPr marT="45713" marB="45713"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000" b="0" i="0" u="none" strike="noStrike" cap="none" normalizeH="0" baseline="0" dirty="0" smtClean="0">
                          <a:ln>
                            <a:noFill/>
                          </a:ln>
                          <a:solidFill>
                            <a:srgbClr val="000000"/>
                          </a:solidFill>
                          <a:effectLst/>
                          <a:latin typeface="Times New Roman" pitchFamily="18" charset="0"/>
                        </a:rPr>
                        <a:t>High on lesser curve, near gastroesophageal junction</a:t>
                      </a:r>
                    </a:p>
                  </a:txBody>
                  <a:tcPr marT="45713" marB="45713"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000" b="0" i="0" u="none" strike="noStrike" cap="none" normalizeH="0" baseline="0" dirty="0" smtClean="0">
                          <a:ln>
                            <a:noFill/>
                          </a:ln>
                          <a:solidFill>
                            <a:srgbClr val="000000"/>
                          </a:solidFill>
                          <a:effectLst/>
                          <a:latin typeface="Times New Roman" pitchFamily="18" charset="0"/>
                        </a:rPr>
                        <a:t>No</a:t>
                      </a:r>
                    </a:p>
                  </a:txBody>
                  <a:tcPr marT="45713" marB="45713"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solidFill>
                      <a:srgbClr val="FFFFFF"/>
                    </a:solidFill>
                  </a:tcPr>
                </a:tc>
              </a:tr>
              <a:tr h="722195">
                <a:tc>
                  <a:txBody>
                    <a:bodyPr/>
                    <a:lstStyle/>
                    <a:p>
                      <a:pPr marL="0" marR="0" lvl="0" indent="0" algn="ctr" defTabSz="914400" rtl="0" eaLnBrk="1" fontAlgn="base" latinLnBrk="0" hangingPunct="1">
                        <a:lnSpc>
                          <a:spcPct val="100000"/>
                        </a:lnSpc>
                        <a:spcBef>
                          <a:spcPct val="20000"/>
                        </a:spcBef>
                        <a:spcAft>
                          <a:spcPct val="0"/>
                        </a:spcAft>
                        <a:buClr>
                          <a:schemeClr val="tx2"/>
                        </a:buClr>
                        <a:buSzTx/>
                        <a:buFontTx/>
                        <a:buNone/>
                        <a:tabLst/>
                      </a:pPr>
                      <a:r>
                        <a:rPr kumimoji="0" lang="en-US" sz="2000" b="0" i="0" u="none" strike="noStrike" cap="none" normalizeH="0" baseline="0" dirty="0" smtClean="0">
                          <a:ln>
                            <a:noFill/>
                          </a:ln>
                          <a:solidFill>
                            <a:srgbClr val="000000"/>
                          </a:solidFill>
                          <a:effectLst/>
                          <a:latin typeface="Times New Roman" pitchFamily="18" charset="0"/>
                        </a:rPr>
                        <a:t>V</a:t>
                      </a:r>
                    </a:p>
                  </a:txBody>
                  <a:tcPr marT="45713" marB="45713"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000" b="0" i="0" u="none" strike="noStrike" cap="none" normalizeH="0" baseline="0" dirty="0" smtClean="0">
                          <a:ln>
                            <a:noFill/>
                          </a:ln>
                          <a:solidFill>
                            <a:srgbClr val="000000"/>
                          </a:solidFill>
                          <a:effectLst/>
                          <a:latin typeface="Times New Roman" pitchFamily="18" charset="0"/>
                        </a:rPr>
                        <a:t>Anywhere (medication induced)</a:t>
                      </a:r>
                    </a:p>
                  </a:txBody>
                  <a:tcPr marT="45713" marB="45713"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20000"/>
                        </a:spcBef>
                        <a:spcAft>
                          <a:spcPct val="0"/>
                        </a:spcAft>
                        <a:buClr>
                          <a:schemeClr val="tx2"/>
                        </a:buClr>
                        <a:buSzTx/>
                        <a:buFontTx/>
                        <a:buNone/>
                        <a:tabLst/>
                      </a:pPr>
                      <a:r>
                        <a:rPr kumimoji="0" lang="en-US" sz="2000" b="0" i="0" u="none" strike="noStrike" cap="none" normalizeH="0" baseline="0" dirty="0" smtClean="0">
                          <a:ln>
                            <a:noFill/>
                          </a:ln>
                          <a:solidFill>
                            <a:srgbClr val="000000"/>
                          </a:solidFill>
                          <a:effectLst/>
                          <a:latin typeface="Times New Roman" pitchFamily="18" charset="0"/>
                        </a:rPr>
                        <a:t>No</a:t>
                      </a:r>
                    </a:p>
                  </a:txBody>
                  <a:tcPr marT="45713" marB="45713"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solidFill>
                      <a:srgbClr val="FFFFFF"/>
                    </a:solidFill>
                  </a:tcPr>
                </a:tc>
              </a:tr>
            </a:tbl>
          </a:graphicData>
        </a:graphic>
      </p:graphicFrame>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6"/>
          <p:cNvPicPr>
            <a:picLocks noChangeAspect="1" noChangeArrowheads="1"/>
          </p:cNvPicPr>
          <p:nvPr/>
        </p:nvPicPr>
        <p:blipFill>
          <a:blip r:embed="rId3" cstate="print">
            <a:lum contrast="10000"/>
          </a:blip>
          <a:srcRect/>
          <a:stretch>
            <a:fillRect/>
          </a:stretch>
        </p:blipFill>
        <p:spPr bwMode="auto">
          <a:xfrm>
            <a:off x="914400" y="2438400"/>
            <a:ext cx="7924800" cy="4267200"/>
          </a:xfrm>
          <a:prstGeom prst="rect">
            <a:avLst/>
          </a:prstGeom>
          <a:noFill/>
          <a:ln w="9525">
            <a:noFill/>
            <a:miter lim="800000"/>
            <a:headEnd/>
            <a:tailEnd/>
          </a:ln>
        </p:spPr>
      </p:pic>
      <p:sp>
        <p:nvSpPr>
          <p:cNvPr id="74757" name="Rectangle 2"/>
          <p:cNvSpPr>
            <a:spLocks noChangeArrowheads="1"/>
          </p:cNvSpPr>
          <p:nvPr/>
        </p:nvSpPr>
        <p:spPr bwMode="auto">
          <a:xfrm>
            <a:off x="914400" y="1905000"/>
            <a:ext cx="9144000" cy="533400"/>
          </a:xfrm>
          <a:prstGeom prst="rect">
            <a:avLst/>
          </a:prstGeom>
          <a:noFill/>
          <a:ln w="9525">
            <a:noFill/>
            <a:miter lim="800000"/>
            <a:headEnd/>
            <a:tailEnd/>
          </a:ln>
        </p:spPr>
        <p:txBody>
          <a:bodyPr anchor="ctr"/>
          <a:lstStyle/>
          <a:p>
            <a:pPr>
              <a:defRPr/>
            </a:pPr>
            <a:r>
              <a:rPr lang="en-US" sz="3200" b="1" dirty="0">
                <a:solidFill>
                  <a:schemeClr val="tx2"/>
                </a:solidFill>
                <a:effectLst>
                  <a:outerShdw blurRad="38100" dist="38100" dir="2700000" algn="tl">
                    <a:srgbClr val="FFFFFF"/>
                  </a:outerShdw>
                </a:effectLst>
              </a:rPr>
              <a:t>Protective factors </a:t>
            </a:r>
            <a:r>
              <a:rPr lang="en-US" sz="3200" b="1" i="1" dirty="0">
                <a:solidFill>
                  <a:schemeClr val="tx2"/>
                </a:solidFill>
                <a:effectLst>
                  <a:outerShdw blurRad="38100" dist="38100" dir="2700000" algn="tl">
                    <a:srgbClr val="FFFFFF"/>
                  </a:outerShdw>
                </a:effectLst>
              </a:rPr>
              <a:t>vs.</a:t>
            </a:r>
            <a:r>
              <a:rPr lang="en-US" sz="3200" b="1" dirty="0">
                <a:solidFill>
                  <a:schemeClr val="tx2"/>
                </a:solidFill>
                <a:effectLst>
                  <a:outerShdw blurRad="38100" dist="38100" dir="2700000" algn="tl">
                    <a:srgbClr val="FFFFFF"/>
                  </a:outerShdw>
                </a:effectLst>
              </a:rPr>
              <a:t> hostile factors</a:t>
            </a:r>
            <a:endParaRPr lang="en-GB" sz="3200" b="1" dirty="0">
              <a:solidFill>
                <a:schemeClr val="tx2"/>
              </a:solidFill>
              <a:effectLst>
                <a:outerShdw blurRad="38100" dist="38100" dir="2700000" algn="tl">
                  <a:srgbClr val="FFFFFF"/>
                </a:outerShdw>
              </a:effectLst>
            </a:endParaRPr>
          </a:p>
        </p:txBody>
      </p:sp>
      <p:grpSp>
        <p:nvGrpSpPr>
          <p:cNvPr id="2" name="Group 6"/>
          <p:cNvGrpSpPr>
            <a:grpSpLocks/>
          </p:cNvGrpSpPr>
          <p:nvPr/>
        </p:nvGrpSpPr>
        <p:grpSpPr bwMode="auto">
          <a:xfrm>
            <a:off x="228600" y="152400"/>
            <a:ext cx="8305800" cy="1447800"/>
            <a:chOff x="144" y="144"/>
            <a:chExt cx="5232" cy="912"/>
          </a:xfrm>
        </p:grpSpPr>
        <p:sp>
          <p:nvSpPr>
            <p:cNvPr id="74759" name="Rectangle 7"/>
            <p:cNvSpPr>
              <a:spLocks noChangeArrowheads="1"/>
            </p:cNvSpPr>
            <p:nvPr/>
          </p:nvSpPr>
          <p:spPr bwMode="auto">
            <a:xfrm>
              <a:off x="144" y="144"/>
              <a:ext cx="5136" cy="432"/>
            </a:xfrm>
            <a:prstGeom prst="rect">
              <a:avLst/>
            </a:prstGeom>
            <a:noFill/>
            <a:ln w="9525">
              <a:noFill/>
              <a:miter lim="800000"/>
              <a:headEnd/>
              <a:tailEnd/>
            </a:ln>
            <a:effectLst/>
          </p:spPr>
          <p:txBody>
            <a:bodyPr/>
            <a:lstStyle/>
            <a:p>
              <a:pPr algn="ctr">
                <a:defRPr/>
              </a:pPr>
              <a:r>
                <a:rPr lang="en-US" sz="4000" b="1" dirty="0">
                  <a:solidFill>
                    <a:schemeClr val="tx2"/>
                  </a:solidFill>
                  <a:effectLst>
                    <a:outerShdw blurRad="38100" dist="38100" dir="2700000" algn="tl">
                      <a:srgbClr val="FFFFFF"/>
                    </a:outerShdw>
                  </a:effectLst>
                  <a:latin typeface="Arial Black" pitchFamily="34" charset="0"/>
                </a:rPr>
                <a:t>Peptic Ulcer Disease</a:t>
              </a:r>
            </a:p>
          </p:txBody>
        </p:sp>
        <p:sp>
          <p:nvSpPr>
            <p:cNvPr id="74760" name="Rectangle 8"/>
            <p:cNvSpPr>
              <a:spLocks noChangeArrowheads="1"/>
            </p:cNvSpPr>
            <p:nvPr/>
          </p:nvSpPr>
          <p:spPr bwMode="auto">
            <a:xfrm>
              <a:off x="240" y="672"/>
              <a:ext cx="5136" cy="384"/>
            </a:xfrm>
            <a:prstGeom prst="rect">
              <a:avLst/>
            </a:prstGeom>
            <a:noFill/>
            <a:ln w="9525">
              <a:noFill/>
              <a:miter lim="800000"/>
              <a:headEnd/>
              <a:tailEnd/>
            </a:ln>
            <a:effectLst/>
          </p:spPr>
          <p:txBody>
            <a:bodyPr/>
            <a:lstStyle/>
            <a:p>
              <a:pPr>
                <a:defRPr/>
              </a:pPr>
              <a:r>
                <a:rPr lang="en-US" sz="4000" b="1" dirty="0">
                  <a:solidFill>
                    <a:schemeClr val="tx2"/>
                  </a:solidFill>
                  <a:effectLst>
                    <a:outerShdw blurRad="38100" dist="38100" dir="2700000" algn="tl">
                      <a:srgbClr val="FFFFFF"/>
                    </a:outerShdw>
                  </a:effectLst>
                  <a:latin typeface="Arial Black" pitchFamily="34" charset="0"/>
                </a:rPr>
                <a:t>Pathogenesis</a:t>
              </a:r>
              <a:r>
                <a:rPr lang="en-US" sz="3600" b="1" dirty="0">
                  <a:solidFill>
                    <a:schemeClr val="tx2"/>
                  </a:solidFill>
                  <a:effectLst>
                    <a:outerShdw blurRad="38100" dist="38100" dir="2700000" algn="tl">
                      <a:srgbClr val="FFFFFF"/>
                    </a:outerShdw>
                  </a:effectLst>
                  <a:latin typeface="Arial Black" pitchFamily="34" charset="0"/>
                </a:rPr>
                <a:t> :</a:t>
              </a:r>
            </a:p>
          </p:txBody>
        </p:sp>
      </p:gr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Rot="1" noChangeArrowheads="1"/>
          </p:cNvSpPr>
          <p:nvPr>
            <p:ph type="title"/>
          </p:nvPr>
        </p:nvSpPr>
        <p:spPr>
          <a:xfrm>
            <a:off x="457200" y="76200"/>
            <a:ext cx="8385175" cy="762000"/>
          </a:xfrm>
        </p:spPr>
        <p:txBody>
          <a:bodyPr/>
          <a:lstStyle/>
          <a:p>
            <a:pPr>
              <a:defRPr/>
            </a:pPr>
            <a:r>
              <a:rPr lang="en-US" sz="4000" dirty="0"/>
              <a:t>Peptic ulcer</a:t>
            </a:r>
          </a:p>
        </p:txBody>
      </p:sp>
      <p:sp>
        <p:nvSpPr>
          <p:cNvPr id="14339" name="Rectangle 3"/>
          <p:cNvSpPr>
            <a:spLocks noGrp="1" noRot="1" noChangeArrowheads="1"/>
          </p:cNvSpPr>
          <p:nvPr>
            <p:ph type="body" idx="1"/>
          </p:nvPr>
        </p:nvSpPr>
        <p:spPr>
          <a:xfrm>
            <a:off x="381000" y="838200"/>
            <a:ext cx="8464550" cy="5715000"/>
          </a:xfrm>
        </p:spPr>
        <p:txBody>
          <a:bodyPr/>
          <a:lstStyle/>
          <a:p>
            <a:pPr marL="609600" indent="-609600">
              <a:buFont typeface="Wingdings" pitchFamily="2" charset="2"/>
              <a:buNone/>
            </a:pPr>
            <a:r>
              <a:rPr lang="en-US" sz="3600" b="1" dirty="0" smtClean="0"/>
              <a:t>Pathogenesis:</a:t>
            </a:r>
          </a:p>
          <a:p>
            <a:pPr marL="609600" indent="-609600">
              <a:buFont typeface="Wingdings" pitchFamily="2" charset="2"/>
              <a:buAutoNum type="arabicPeriod"/>
            </a:pPr>
            <a:r>
              <a:rPr lang="en-US" b="1" dirty="0" smtClean="0"/>
              <a:t>For both Duodenal &amp; Gastric Ulcers:</a:t>
            </a:r>
          </a:p>
          <a:p>
            <a:pPr marL="990600" lvl="1" indent="-533400">
              <a:buFont typeface="Wingdings" pitchFamily="2" charset="2"/>
              <a:buAutoNum type="alphaLcPeriod"/>
            </a:pPr>
            <a:r>
              <a:rPr lang="en-US" b="1" dirty="0" smtClean="0"/>
              <a:t>Infection with H. pylori:</a:t>
            </a:r>
          </a:p>
          <a:p>
            <a:pPr marL="1371600" lvl="2" indent="-457200"/>
            <a:r>
              <a:rPr lang="en-US" dirty="0" smtClean="0"/>
              <a:t>Decreases resistance of mucus layer from acid permeation (hydrophobicity)</a:t>
            </a:r>
          </a:p>
          <a:p>
            <a:pPr marL="1371600" lvl="2" indent="-457200">
              <a:buFont typeface="Wingdings" pitchFamily="2" charset="2"/>
              <a:buNone/>
            </a:pPr>
            <a:endParaRPr lang="en-US" dirty="0" smtClean="0"/>
          </a:p>
          <a:p>
            <a:pPr marL="1371600" lvl="2" indent="-457200"/>
            <a:r>
              <a:rPr lang="en-US" dirty="0" smtClean="0"/>
              <a:t>Increase acid secretion</a:t>
            </a:r>
          </a:p>
          <a:p>
            <a:pPr marL="1371600" lvl="2" indent="-457200">
              <a:buFont typeface="Wingdings" pitchFamily="2" charset="2"/>
              <a:buNone/>
            </a:pPr>
            <a:endParaRPr lang="en-US" dirty="0" smtClean="0"/>
          </a:p>
          <a:p>
            <a:pPr marL="1371600" lvl="2" indent="-457200"/>
            <a:r>
              <a:rPr lang="en-US" dirty="0" smtClean="0"/>
              <a:t>Slows duodenal emptying</a:t>
            </a:r>
          </a:p>
          <a:p>
            <a:pPr marL="1371600" lvl="2" indent="-457200">
              <a:buFont typeface="Wingdings" pitchFamily="2" charset="2"/>
              <a:buNone/>
            </a:pPr>
            <a:endParaRPr lang="en-US" dirty="0" smtClean="0"/>
          </a:p>
          <a:p>
            <a:pPr marL="1371600" lvl="2" indent="-457200"/>
            <a:r>
              <a:rPr lang="en-US" dirty="0" smtClean="0"/>
              <a:t>Reduced both duodenal and gastric bicarbonate secretion</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14339">
                                            <p:txEl>
                                              <p:pRg st="1" end="1"/>
                                            </p:txEl>
                                          </p:spTgt>
                                        </p:tgtEl>
                                        <p:attrNameLst>
                                          <p:attrName>style.visibility</p:attrName>
                                        </p:attrNameLst>
                                      </p:cBhvr>
                                      <p:to>
                                        <p:strVal val="visible"/>
                                      </p:to>
                                    </p:set>
                                    <p:animEffect transition="in" filter="box(in)">
                                      <p:cBhvr>
                                        <p:cTn id="7" dur="500"/>
                                        <p:tgtEl>
                                          <p:spTgt spid="14339">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nodeType="clickEffect">
                                  <p:stCondLst>
                                    <p:cond delay="0"/>
                                  </p:stCondLst>
                                  <p:childTnLst>
                                    <p:set>
                                      <p:cBhvr>
                                        <p:cTn id="11" dur="1" fill="hold">
                                          <p:stCondLst>
                                            <p:cond delay="0"/>
                                          </p:stCondLst>
                                        </p:cTn>
                                        <p:tgtEl>
                                          <p:spTgt spid="14339">
                                            <p:txEl>
                                              <p:pRg st="2" end="2"/>
                                            </p:txEl>
                                          </p:spTgt>
                                        </p:tgtEl>
                                        <p:attrNameLst>
                                          <p:attrName>style.visibility</p:attrName>
                                        </p:attrNameLst>
                                      </p:cBhvr>
                                      <p:to>
                                        <p:strVal val="visible"/>
                                      </p:to>
                                    </p:set>
                                    <p:animEffect transition="in" filter="checkerboard(across)">
                                      <p:cBhvr>
                                        <p:cTn id="12" dur="500"/>
                                        <p:tgtEl>
                                          <p:spTgt spid="14339">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16" fill="hold" nodeType="clickEffect">
                                  <p:stCondLst>
                                    <p:cond delay="0"/>
                                  </p:stCondLst>
                                  <p:childTnLst>
                                    <p:set>
                                      <p:cBhvr>
                                        <p:cTn id="16" dur="1" fill="hold">
                                          <p:stCondLst>
                                            <p:cond delay="0"/>
                                          </p:stCondLst>
                                        </p:cTn>
                                        <p:tgtEl>
                                          <p:spTgt spid="14339">
                                            <p:txEl>
                                              <p:pRg st="3" end="3"/>
                                            </p:txEl>
                                          </p:spTgt>
                                        </p:tgtEl>
                                        <p:attrNameLst>
                                          <p:attrName>style.visibility</p:attrName>
                                        </p:attrNameLst>
                                      </p:cBhvr>
                                      <p:to>
                                        <p:strVal val="visible"/>
                                      </p:to>
                                    </p:set>
                                    <p:animEffect transition="in" filter="box(in)">
                                      <p:cBhvr>
                                        <p:cTn id="17" dur="500"/>
                                        <p:tgtEl>
                                          <p:spTgt spid="14339">
                                            <p:txEl>
                                              <p:pRg st="3" end="3"/>
                                            </p:txEl>
                                          </p:spTgt>
                                        </p:tgtEl>
                                      </p:cBhvr>
                                    </p:animEffect>
                                  </p:childTnLst>
                                </p:cTn>
                              </p:par>
                              <p:par>
                                <p:cTn id="18" presetID="4" presetClass="entr" presetSubtype="16" fill="hold" nodeType="withEffect">
                                  <p:stCondLst>
                                    <p:cond delay="0"/>
                                  </p:stCondLst>
                                  <p:childTnLst>
                                    <p:set>
                                      <p:cBhvr>
                                        <p:cTn id="19" dur="1" fill="hold">
                                          <p:stCondLst>
                                            <p:cond delay="0"/>
                                          </p:stCondLst>
                                        </p:cTn>
                                        <p:tgtEl>
                                          <p:spTgt spid="14339">
                                            <p:txEl>
                                              <p:pRg st="5" end="5"/>
                                            </p:txEl>
                                          </p:spTgt>
                                        </p:tgtEl>
                                        <p:attrNameLst>
                                          <p:attrName>style.visibility</p:attrName>
                                        </p:attrNameLst>
                                      </p:cBhvr>
                                      <p:to>
                                        <p:strVal val="visible"/>
                                      </p:to>
                                    </p:set>
                                    <p:animEffect transition="in" filter="box(in)">
                                      <p:cBhvr>
                                        <p:cTn id="20" dur="500"/>
                                        <p:tgtEl>
                                          <p:spTgt spid="14339">
                                            <p:txEl>
                                              <p:pRg st="5" end="5"/>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4" presetClass="entr" presetSubtype="16" fill="hold" nodeType="clickEffect">
                                  <p:stCondLst>
                                    <p:cond delay="0"/>
                                  </p:stCondLst>
                                  <p:childTnLst>
                                    <p:set>
                                      <p:cBhvr>
                                        <p:cTn id="24" dur="1" fill="hold">
                                          <p:stCondLst>
                                            <p:cond delay="0"/>
                                          </p:stCondLst>
                                        </p:cTn>
                                        <p:tgtEl>
                                          <p:spTgt spid="14339">
                                            <p:txEl>
                                              <p:pRg st="7" end="7"/>
                                            </p:txEl>
                                          </p:spTgt>
                                        </p:tgtEl>
                                        <p:attrNameLst>
                                          <p:attrName>style.visibility</p:attrName>
                                        </p:attrNameLst>
                                      </p:cBhvr>
                                      <p:to>
                                        <p:strVal val="visible"/>
                                      </p:to>
                                    </p:set>
                                    <p:animEffect transition="in" filter="box(in)">
                                      <p:cBhvr>
                                        <p:cTn id="25" dur="500"/>
                                        <p:tgtEl>
                                          <p:spTgt spid="14339">
                                            <p:txEl>
                                              <p:pRg st="7" end="7"/>
                                            </p:txEl>
                                          </p:spTgt>
                                        </p:tgtEl>
                                      </p:cBhvr>
                                    </p:animEffect>
                                  </p:childTnLst>
                                </p:cTn>
                              </p:par>
                              <p:par>
                                <p:cTn id="26" presetID="4" presetClass="entr" presetSubtype="16" fill="hold" nodeType="withEffect">
                                  <p:stCondLst>
                                    <p:cond delay="0"/>
                                  </p:stCondLst>
                                  <p:childTnLst>
                                    <p:set>
                                      <p:cBhvr>
                                        <p:cTn id="27" dur="1" fill="hold">
                                          <p:stCondLst>
                                            <p:cond delay="0"/>
                                          </p:stCondLst>
                                        </p:cTn>
                                        <p:tgtEl>
                                          <p:spTgt spid="14339">
                                            <p:txEl>
                                              <p:pRg st="9" end="9"/>
                                            </p:txEl>
                                          </p:spTgt>
                                        </p:tgtEl>
                                        <p:attrNameLst>
                                          <p:attrName>style.visibility</p:attrName>
                                        </p:attrNameLst>
                                      </p:cBhvr>
                                      <p:to>
                                        <p:strVal val="visible"/>
                                      </p:to>
                                    </p:set>
                                    <p:animEffect transition="in" filter="box(in)">
                                      <p:cBhvr>
                                        <p:cTn id="28" dur="500"/>
                                        <p:tgtEl>
                                          <p:spTgt spid="14339">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Rot="1" noChangeArrowheads="1"/>
          </p:cNvSpPr>
          <p:nvPr>
            <p:ph type="title"/>
          </p:nvPr>
        </p:nvSpPr>
        <p:spPr>
          <a:xfrm>
            <a:off x="381000" y="152400"/>
            <a:ext cx="8385175" cy="593725"/>
          </a:xfrm>
        </p:spPr>
        <p:txBody>
          <a:bodyPr>
            <a:normAutofit fontScale="90000"/>
          </a:bodyPr>
          <a:lstStyle/>
          <a:p>
            <a:pPr>
              <a:defRPr/>
            </a:pPr>
            <a:r>
              <a:rPr lang="en-US" sz="4000" dirty="0"/>
              <a:t>Peptic ulcer</a:t>
            </a:r>
          </a:p>
        </p:txBody>
      </p:sp>
      <p:sp>
        <p:nvSpPr>
          <p:cNvPr id="15363" name="Rectangle 3"/>
          <p:cNvSpPr>
            <a:spLocks noGrp="1" noRot="1" noChangeArrowheads="1"/>
          </p:cNvSpPr>
          <p:nvPr>
            <p:ph type="body" idx="1"/>
          </p:nvPr>
        </p:nvSpPr>
        <p:spPr>
          <a:xfrm>
            <a:off x="381000" y="762000"/>
            <a:ext cx="8464550" cy="5791200"/>
          </a:xfrm>
        </p:spPr>
        <p:txBody>
          <a:bodyPr/>
          <a:lstStyle/>
          <a:p>
            <a:pPr marL="609600" indent="-609600">
              <a:lnSpc>
                <a:spcPct val="90000"/>
              </a:lnSpc>
              <a:buFont typeface="Wingdings" pitchFamily="2" charset="2"/>
              <a:buNone/>
            </a:pPr>
            <a:r>
              <a:rPr lang="en-US" b="1" dirty="0" smtClean="0"/>
              <a:t>Pathogenesis:</a:t>
            </a:r>
          </a:p>
          <a:p>
            <a:pPr marL="990600" lvl="1" indent="-533400">
              <a:lnSpc>
                <a:spcPct val="90000"/>
              </a:lnSpc>
              <a:buFont typeface="Wingdings" pitchFamily="2" charset="2"/>
              <a:buAutoNum type="alphaLcPeriod" startAt="2"/>
            </a:pPr>
            <a:r>
              <a:rPr lang="en-US" b="1" dirty="0" smtClean="0"/>
              <a:t>Effects of NSAIDs</a:t>
            </a:r>
          </a:p>
          <a:p>
            <a:pPr marL="1371600" lvl="2" indent="-457200">
              <a:lnSpc>
                <a:spcPct val="90000"/>
              </a:lnSpc>
            </a:pPr>
            <a:r>
              <a:rPr lang="en-US" dirty="0" smtClean="0"/>
              <a:t>Decreases mucosal Prostagladin production </a:t>
            </a:r>
          </a:p>
          <a:p>
            <a:pPr marL="1371600" lvl="2" indent="-457200">
              <a:lnSpc>
                <a:spcPct val="90000"/>
              </a:lnSpc>
              <a:buFont typeface="Wingdings" pitchFamily="2" charset="2"/>
              <a:buNone/>
            </a:pPr>
            <a:r>
              <a:rPr lang="en-US" b="1" i="1" dirty="0" smtClean="0"/>
              <a:t>Prostaglandin</a:t>
            </a:r>
            <a:r>
              <a:rPr lang="en-US" dirty="0" smtClean="0"/>
              <a:t> – inhibits acid secretion, stimulates mucus and HCO3 secretion and mucosal blood flow</a:t>
            </a:r>
          </a:p>
          <a:p>
            <a:pPr marL="990600" lvl="1" indent="-533400">
              <a:lnSpc>
                <a:spcPct val="90000"/>
              </a:lnSpc>
              <a:buFont typeface="Wingdings" pitchFamily="2" charset="2"/>
              <a:buAutoNum type="alphaLcPeriod" startAt="2"/>
            </a:pPr>
            <a:r>
              <a:rPr lang="en-US" b="1" dirty="0" smtClean="0"/>
              <a:t>Zollinger-Ellison Syndrome (1%):</a:t>
            </a:r>
          </a:p>
          <a:p>
            <a:pPr marL="1371600" lvl="2" indent="-457200">
              <a:lnSpc>
                <a:spcPct val="90000"/>
              </a:lnSpc>
            </a:pPr>
            <a:r>
              <a:rPr lang="en-US" dirty="0" smtClean="0"/>
              <a:t>Massive secretion of HCL due to ectopic gastrin production from non-beta islet cell tumor </a:t>
            </a:r>
            <a:r>
              <a:rPr lang="en-US" i="1" u="sng" dirty="0" smtClean="0"/>
              <a:t>(</a:t>
            </a:r>
            <a:r>
              <a:rPr lang="en-US" i="1" u="sng" dirty="0" err="1" smtClean="0"/>
              <a:t>gastrinoma</a:t>
            </a:r>
            <a:r>
              <a:rPr lang="en-US" i="1" u="sng" dirty="0" smtClean="0"/>
              <a:t>)</a:t>
            </a:r>
            <a:endParaRPr lang="en-US" dirty="0" smtClean="0"/>
          </a:p>
          <a:p>
            <a:pPr marL="1371600" lvl="2" indent="-457200">
              <a:lnSpc>
                <a:spcPct val="90000"/>
              </a:lnSpc>
            </a:pPr>
            <a:r>
              <a:rPr lang="en-US" dirty="0" smtClean="0"/>
              <a:t>20% multiple, 2/3 malignant.</a:t>
            </a:r>
          </a:p>
          <a:p>
            <a:pPr marL="1371600" lvl="2" indent="-457200">
              <a:lnSpc>
                <a:spcPct val="90000"/>
              </a:lnSpc>
            </a:pPr>
            <a:r>
              <a:rPr lang="en-US" dirty="0" smtClean="0"/>
              <a:t>Parietal cell mass is increased</a:t>
            </a:r>
          </a:p>
          <a:p>
            <a:pPr marL="1371600" lvl="2" indent="-457200">
              <a:lnSpc>
                <a:spcPct val="90000"/>
              </a:lnSpc>
            </a:pPr>
            <a:r>
              <a:rPr lang="en-US" dirty="0" smtClean="0"/>
              <a:t>&gt; gastrin 3-6 x the normal </a:t>
            </a:r>
          </a:p>
          <a:p>
            <a:pPr marL="1371600" lvl="2" indent="-457200">
              <a:lnSpc>
                <a:spcPct val="90000"/>
              </a:lnSpc>
            </a:pPr>
            <a:endParaRPr lang="en-US" sz="2800" dirty="0"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15363">
                                            <p:txEl>
                                              <p:pRg st="1" end="1"/>
                                            </p:txEl>
                                          </p:spTgt>
                                        </p:tgtEl>
                                        <p:attrNameLst>
                                          <p:attrName>style.visibility</p:attrName>
                                        </p:attrNameLst>
                                      </p:cBhvr>
                                      <p:to>
                                        <p:strVal val="visible"/>
                                      </p:to>
                                    </p:set>
                                    <p:animEffect transition="in" filter="blinds(horizontal)">
                                      <p:cBhvr>
                                        <p:cTn id="7" dur="500"/>
                                        <p:tgtEl>
                                          <p:spTgt spid="15363">
                                            <p:txEl>
                                              <p:pRg st="1" end="1"/>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15363">
                                            <p:txEl>
                                              <p:pRg st="2" end="2"/>
                                            </p:txEl>
                                          </p:spTgt>
                                        </p:tgtEl>
                                        <p:attrNameLst>
                                          <p:attrName>style.visibility</p:attrName>
                                        </p:attrNameLst>
                                      </p:cBhvr>
                                      <p:to>
                                        <p:strVal val="visible"/>
                                      </p:to>
                                    </p:set>
                                    <p:animEffect transition="in" filter="blinds(horizontal)">
                                      <p:cBhvr>
                                        <p:cTn id="10" dur="500"/>
                                        <p:tgtEl>
                                          <p:spTgt spid="15363">
                                            <p:txEl>
                                              <p:pRg st="2" end="2"/>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15363">
                                            <p:txEl>
                                              <p:pRg st="3" end="3"/>
                                            </p:txEl>
                                          </p:spTgt>
                                        </p:tgtEl>
                                        <p:attrNameLst>
                                          <p:attrName>style.visibility</p:attrName>
                                        </p:attrNameLst>
                                      </p:cBhvr>
                                      <p:to>
                                        <p:strVal val="visible"/>
                                      </p:to>
                                    </p:set>
                                    <p:animEffect transition="in" filter="blinds(horizontal)">
                                      <p:cBhvr>
                                        <p:cTn id="13" dur="500"/>
                                        <p:tgtEl>
                                          <p:spTgt spid="15363">
                                            <p:txEl>
                                              <p:pRg st="3" end="3"/>
                                            </p:txEl>
                                          </p:spTgt>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5" presetClass="entr" presetSubtype="10" fill="hold" nodeType="clickEffect">
                                  <p:stCondLst>
                                    <p:cond delay="0"/>
                                  </p:stCondLst>
                                  <p:childTnLst>
                                    <p:set>
                                      <p:cBhvr>
                                        <p:cTn id="17" dur="1" fill="hold">
                                          <p:stCondLst>
                                            <p:cond delay="0"/>
                                          </p:stCondLst>
                                        </p:cTn>
                                        <p:tgtEl>
                                          <p:spTgt spid="15363">
                                            <p:txEl>
                                              <p:pRg st="4" end="4"/>
                                            </p:txEl>
                                          </p:spTgt>
                                        </p:tgtEl>
                                        <p:attrNameLst>
                                          <p:attrName>style.visibility</p:attrName>
                                        </p:attrNameLst>
                                      </p:cBhvr>
                                      <p:to>
                                        <p:strVal val="visible"/>
                                      </p:to>
                                    </p:set>
                                    <p:animEffect transition="in" filter="checkerboard(across)">
                                      <p:cBhvr>
                                        <p:cTn id="18" dur="500"/>
                                        <p:tgtEl>
                                          <p:spTgt spid="15363">
                                            <p:txEl>
                                              <p:pRg st="4" end="4"/>
                                            </p:txEl>
                                          </p:spTgt>
                                        </p:tgtEl>
                                      </p:cBhvr>
                                    </p:animEffect>
                                  </p:childTnLst>
                                </p:cTn>
                              </p:par>
                              <p:par>
                                <p:cTn id="19" presetID="5" presetClass="entr" presetSubtype="10" fill="hold" nodeType="withEffect">
                                  <p:stCondLst>
                                    <p:cond delay="0"/>
                                  </p:stCondLst>
                                  <p:childTnLst>
                                    <p:set>
                                      <p:cBhvr>
                                        <p:cTn id="20" dur="1" fill="hold">
                                          <p:stCondLst>
                                            <p:cond delay="0"/>
                                          </p:stCondLst>
                                        </p:cTn>
                                        <p:tgtEl>
                                          <p:spTgt spid="15363">
                                            <p:txEl>
                                              <p:pRg st="5" end="5"/>
                                            </p:txEl>
                                          </p:spTgt>
                                        </p:tgtEl>
                                        <p:attrNameLst>
                                          <p:attrName>style.visibility</p:attrName>
                                        </p:attrNameLst>
                                      </p:cBhvr>
                                      <p:to>
                                        <p:strVal val="visible"/>
                                      </p:to>
                                    </p:set>
                                    <p:animEffect transition="in" filter="checkerboard(across)">
                                      <p:cBhvr>
                                        <p:cTn id="21" dur="500"/>
                                        <p:tgtEl>
                                          <p:spTgt spid="15363">
                                            <p:txEl>
                                              <p:pRg st="5" end="5"/>
                                            </p:txEl>
                                          </p:spTgt>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22" presetClass="entr" presetSubtype="4" fill="hold" nodeType="clickEffect">
                                  <p:stCondLst>
                                    <p:cond delay="0"/>
                                  </p:stCondLst>
                                  <p:childTnLst>
                                    <p:set>
                                      <p:cBhvr>
                                        <p:cTn id="25" dur="1" fill="hold">
                                          <p:stCondLst>
                                            <p:cond delay="0"/>
                                          </p:stCondLst>
                                        </p:cTn>
                                        <p:tgtEl>
                                          <p:spTgt spid="15363">
                                            <p:txEl>
                                              <p:pRg st="6" end="6"/>
                                            </p:txEl>
                                          </p:spTgt>
                                        </p:tgtEl>
                                        <p:attrNameLst>
                                          <p:attrName>style.visibility</p:attrName>
                                        </p:attrNameLst>
                                      </p:cBhvr>
                                      <p:to>
                                        <p:strVal val="visible"/>
                                      </p:to>
                                    </p:set>
                                    <p:animEffect transition="in" filter="wipe(down)">
                                      <p:cBhvr>
                                        <p:cTn id="26" dur="500"/>
                                        <p:tgtEl>
                                          <p:spTgt spid="15363">
                                            <p:txEl>
                                              <p:pRg st="6" end="6"/>
                                            </p:txEl>
                                          </p:spTgt>
                                        </p:tgtEl>
                                      </p:cBhvr>
                                    </p:animEffect>
                                  </p:childTnLst>
                                </p:cTn>
                              </p:par>
                              <p:par>
                                <p:cTn id="27" presetID="22" presetClass="entr" presetSubtype="4" fill="hold" nodeType="withEffect">
                                  <p:stCondLst>
                                    <p:cond delay="0"/>
                                  </p:stCondLst>
                                  <p:childTnLst>
                                    <p:set>
                                      <p:cBhvr>
                                        <p:cTn id="28" dur="1" fill="hold">
                                          <p:stCondLst>
                                            <p:cond delay="0"/>
                                          </p:stCondLst>
                                        </p:cTn>
                                        <p:tgtEl>
                                          <p:spTgt spid="15363">
                                            <p:txEl>
                                              <p:pRg st="7" end="7"/>
                                            </p:txEl>
                                          </p:spTgt>
                                        </p:tgtEl>
                                        <p:attrNameLst>
                                          <p:attrName>style.visibility</p:attrName>
                                        </p:attrNameLst>
                                      </p:cBhvr>
                                      <p:to>
                                        <p:strVal val="visible"/>
                                      </p:to>
                                    </p:set>
                                    <p:animEffect transition="in" filter="wipe(down)">
                                      <p:cBhvr>
                                        <p:cTn id="29" dur="500"/>
                                        <p:tgtEl>
                                          <p:spTgt spid="15363">
                                            <p:txEl>
                                              <p:pRg st="7" end="7"/>
                                            </p:txEl>
                                          </p:spTgt>
                                        </p:tgtEl>
                                      </p:cBhvr>
                                    </p:animEffect>
                                  </p:childTnLst>
                                </p:cTn>
                              </p:par>
                              <p:par>
                                <p:cTn id="30" presetID="22" presetClass="entr" presetSubtype="4" fill="hold" nodeType="withEffect">
                                  <p:stCondLst>
                                    <p:cond delay="0"/>
                                  </p:stCondLst>
                                  <p:childTnLst>
                                    <p:set>
                                      <p:cBhvr>
                                        <p:cTn id="31" dur="1" fill="hold">
                                          <p:stCondLst>
                                            <p:cond delay="0"/>
                                          </p:stCondLst>
                                        </p:cTn>
                                        <p:tgtEl>
                                          <p:spTgt spid="15363">
                                            <p:txEl>
                                              <p:pRg st="8" end="8"/>
                                            </p:txEl>
                                          </p:spTgt>
                                        </p:tgtEl>
                                        <p:attrNameLst>
                                          <p:attrName>style.visibility</p:attrName>
                                        </p:attrNameLst>
                                      </p:cBhvr>
                                      <p:to>
                                        <p:strVal val="visible"/>
                                      </p:to>
                                    </p:set>
                                    <p:animEffect transition="in" filter="wipe(down)">
                                      <p:cBhvr>
                                        <p:cTn id="32" dur="500"/>
                                        <p:tgtEl>
                                          <p:spTgt spid="1536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r>
              <a:rPr lang="en-US" dirty="0"/>
              <a:t>Pathogenesis:</a:t>
            </a:r>
            <a:endParaRPr lang="en-GB" dirty="0"/>
          </a:p>
        </p:txBody>
      </p:sp>
      <p:sp>
        <p:nvSpPr>
          <p:cNvPr id="11267" name="Rectangle 3"/>
          <p:cNvSpPr>
            <a:spLocks noGrp="1" noChangeArrowheads="1"/>
          </p:cNvSpPr>
          <p:nvPr>
            <p:ph type="body" idx="1"/>
          </p:nvPr>
        </p:nvSpPr>
        <p:spPr/>
        <p:txBody>
          <a:bodyPr/>
          <a:lstStyle/>
          <a:p>
            <a:r>
              <a:rPr lang="en-US" sz="2800" dirty="0"/>
              <a:t>With the exception of ZE </a:t>
            </a:r>
            <a:r>
              <a:rPr lang="en-US" sz="2800" dirty="0" smtClean="0"/>
              <a:t>,ulcer </a:t>
            </a:r>
            <a:r>
              <a:rPr lang="en-US" sz="2800" dirty="0"/>
              <a:t>disease should be regarded as a reduction in normal mucosal defense. Considering the aggressive nature of acid /pepsin environment , ulcer disease is surprisingly uncommon.</a:t>
            </a:r>
          </a:p>
          <a:p>
            <a:r>
              <a:rPr lang="en-US" sz="2800" dirty="0"/>
              <a:t>Factors such as HP, NSAIDS disrupt these normal defense mechanisms. Smoking interferes with healing and secretory regulation.</a:t>
            </a:r>
          </a:p>
          <a:p>
            <a:endParaRPr lang="en-GB" sz="28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r>
              <a:rPr lang="en-US" dirty="0"/>
              <a:t>Pathophysiology:</a:t>
            </a:r>
            <a:endParaRPr lang="en-GB" dirty="0"/>
          </a:p>
        </p:txBody>
      </p:sp>
      <p:sp>
        <p:nvSpPr>
          <p:cNvPr id="12291" name="Rectangle 3"/>
          <p:cNvSpPr>
            <a:spLocks noGrp="1" noChangeArrowheads="1"/>
          </p:cNvSpPr>
          <p:nvPr>
            <p:ph type="body" idx="1"/>
          </p:nvPr>
        </p:nvSpPr>
        <p:spPr/>
        <p:txBody>
          <a:bodyPr/>
          <a:lstStyle/>
          <a:p>
            <a:pPr>
              <a:lnSpc>
                <a:spcPct val="90000"/>
              </a:lnSpc>
            </a:pPr>
            <a:r>
              <a:rPr lang="en-US" sz="2800" dirty="0"/>
              <a:t>The first line of defense is mucus and bicarbonate secretion. It stabilizes the pH between the lumen and the surface epithelial cells. Mucus gel in patients with HP infection was found to be structurally weak. Duodenal mucus as </a:t>
            </a:r>
            <a:r>
              <a:rPr lang="en-US" sz="2800" dirty="0" smtClean="0"/>
              <a:t>well </a:t>
            </a:r>
            <a:r>
              <a:rPr lang="en-US" sz="2800" dirty="0"/>
              <a:t>as bicarbonate secretion is reduced in patients who smoke.</a:t>
            </a:r>
          </a:p>
          <a:p>
            <a:pPr>
              <a:lnSpc>
                <a:spcPct val="90000"/>
              </a:lnSpc>
            </a:pPr>
            <a:r>
              <a:rPr lang="en-US" sz="2800" dirty="0"/>
              <a:t>The second line of defense is the intrinsic epithelial cell </a:t>
            </a:r>
            <a:r>
              <a:rPr lang="en-US" sz="2800" dirty="0" smtClean="0"/>
              <a:t>defense. The </a:t>
            </a:r>
            <a:r>
              <a:rPr lang="en-US" sz="2800" dirty="0"/>
              <a:t>mucosal surface is a barrier to acid back diffusion thus maintaining normal intra cellular pH. </a:t>
            </a:r>
            <a:endParaRPr lang="en-GB" sz="28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r>
              <a:rPr lang="en-US" dirty="0" smtClean="0"/>
              <a:t>Pathophysiology:</a:t>
            </a:r>
            <a:endParaRPr lang="en-GB" dirty="0"/>
          </a:p>
        </p:txBody>
      </p:sp>
      <p:sp>
        <p:nvSpPr>
          <p:cNvPr id="13315" name="Rectangle 3"/>
          <p:cNvSpPr>
            <a:spLocks noGrp="1" noChangeArrowheads="1"/>
          </p:cNvSpPr>
          <p:nvPr>
            <p:ph type="body" idx="1"/>
          </p:nvPr>
        </p:nvSpPr>
        <p:spPr>
          <a:xfrm>
            <a:off x="457200" y="1524000"/>
            <a:ext cx="8229600" cy="4525963"/>
          </a:xfrm>
        </p:spPr>
        <p:txBody>
          <a:bodyPr/>
          <a:lstStyle/>
          <a:p>
            <a:r>
              <a:rPr lang="en-US" sz="2800" dirty="0"/>
              <a:t>The third line of defense is the rich mucosal blood flow. The blood provides a buffer for acid neutralization as well as  adequate nutrition for the metabolic demand to maintain mucosal integrity.</a:t>
            </a:r>
          </a:p>
          <a:p>
            <a:r>
              <a:rPr lang="en-US" sz="2800" dirty="0"/>
              <a:t>Gastric mucosa has the ability to repair minor injury and therefore prevent progression to deep </a:t>
            </a:r>
            <a:r>
              <a:rPr lang="en-US" sz="2800" dirty="0" smtClean="0"/>
              <a:t>ulcers. Restitution </a:t>
            </a:r>
            <a:r>
              <a:rPr lang="en-US" sz="2800" dirty="0"/>
              <a:t>has been evident within one hour.</a:t>
            </a:r>
          </a:p>
          <a:p>
            <a:endParaRPr lang="en-GB" sz="28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Helicobacter pylori</a:t>
            </a:r>
            <a:endParaRPr lang="en-US" dirty="0"/>
          </a:p>
        </p:txBody>
      </p:sp>
      <p:sp>
        <p:nvSpPr>
          <p:cNvPr id="3" name="Content Placeholder 2"/>
          <p:cNvSpPr>
            <a:spLocks noGrp="1"/>
          </p:cNvSpPr>
          <p:nvPr>
            <p:ph idx="1"/>
          </p:nvPr>
        </p:nvSpPr>
        <p:spPr>
          <a:xfrm>
            <a:off x="457200" y="1524000"/>
            <a:ext cx="8229600" cy="4525963"/>
          </a:xfrm>
        </p:spPr>
        <p:txBody>
          <a:bodyPr/>
          <a:lstStyle/>
          <a:p>
            <a:pPr>
              <a:lnSpc>
                <a:spcPct val="90000"/>
              </a:lnSpc>
            </a:pPr>
            <a:r>
              <a:rPr lang="en-US" dirty="0" smtClean="0"/>
              <a:t>Described in humans in the first decade of the 20th century</a:t>
            </a:r>
          </a:p>
          <a:p>
            <a:pPr>
              <a:lnSpc>
                <a:spcPct val="90000"/>
              </a:lnSpc>
            </a:pPr>
            <a:r>
              <a:rPr lang="en-US" dirty="0" smtClean="0"/>
              <a:t>1983 -described in association with ulcer disease.</a:t>
            </a:r>
          </a:p>
          <a:p>
            <a:pPr>
              <a:lnSpc>
                <a:spcPct val="90000"/>
              </a:lnSpc>
            </a:pPr>
            <a:r>
              <a:rPr lang="en-US" dirty="0" smtClean="0"/>
              <a:t>HP’s natural habitat is the human stomach. Without treatment infection is lifelong.</a:t>
            </a:r>
          </a:p>
          <a:p>
            <a:pPr>
              <a:lnSpc>
                <a:spcPct val="90000"/>
              </a:lnSpc>
            </a:pPr>
            <a:r>
              <a:rPr lang="en-US" dirty="0" smtClean="0"/>
              <a:t>In developing countries most children are infected by the age of 10. In developed countries there is a clear age related increase.</a:t>
            </a:r>
          </a:p>
          <a:p>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Helicobacter pylori</a:t>
            </a:r>
            <a:endParaRPr lang="en-US" dirty="0"/>
          </a:p>
        </p:txBody>
      </p:sp>
      <p:sp>
        <p:nvSpPr>
          <p:cNvPr id="3" name="Content Placeholder 2"/>
          <p:cNvSpPr>
            <a:spLocks noGrp="1"/>
          </p:cNvSpPr>
          <p:nvPr>
            <p:ph idx="1"/>
          </p:nvPr>
        </p:nvSpPr>
        <p:spPr>
          <a:xfrm>
            <a:off x="457200" y="1524000"/>
            <a:ext cx="8229600" cy="4525963"/>
          </a:xfrm>
        </p:spPr>
        <p:txBody>
          <a:bodyPr>
            <a:normAutofit/>
          </a:bodyPr>
          <a:lstStyle/>
          <a:p>
            <a:r>
              <a:rPr lang="en-US" dirty="0" smtClean="0"/>
              <a:t>Urease producing, gram negative bacillus</a:t>
            </a:r>
          </a:p>
          <a:p>
            <a:r>
              <a:rPr lang="en-US" dirty="0" smtClean="0"/>
              <a:t>Infects mucosa of stomach &gt; inflammatory response &gt; gastritis &gt; increased gastrin secretion &gt; gastric metaplasia &gt; damage to mucosa &gt; ulceration </a:t>
            </a:r>
          </a:p>
          <a:p>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1295400"/>
            <a:ext cx="8229600" cy="4525963"/>
          </a:xfrm>
        </p:spPr>
        <p:txBody>
          <a:bodyPr/>
          <a:lstStyle/>
          <a:p>
            <a:r>
              <a:rPr lang="en-US" dirty="0" smtClean="0"/>
              <a:t>50% population infection rate</a:t>
            </a:r>
          </a:p>
          <a:p>
            <a:r>
              <a:rPr lang="en-US" dirty="0" smtClean="0"/>
              <a:t>Chronic active gastritis 100%</a:t>
            </a:r>
          </a:p>
          <a:p>
            <a:r>
              <a:rPr lang="fr-FR" dirty="0" smtClean="0"/>
              <a:t>DU 90%, GU 80%</a:t>
            </a:r>
          </a:p>
          <a:p>
            <a:r>
              <a:rPr lang="en-US" dirty="0" smtClean="0"/>
              <a:t>10-20% with HP will develop PU, 4-10X</a:t>
            </a:r>
          </a:p>
          <a:p>
            <a:r>
              <a:rPr lang="en-US" dirty="0" smtClean="0"/>
              <a:t>Type I/II, vacuolating toxin (Vac A) and</a:t>
            </a:r>
          </a:p>
          <a:p>
            <a:pPr>
              <a:buNone/>
            </a:pPr>
            <a:r>
              <a:rPr lang="en-US" dirty="0" smtClean="0"/>
              <a:t>     cytotoxin-associated protein (Cag A)</a:t>
            </a:r>
          </a:p>
          <a:p>
            <a:r>
              <a:rPr lang="en-US" dirty="0" smtClean="0"/>
              <a:t>Cag A positive HP strains related to DU</a:t>
            </a:r>
            <a:endParaRPr lang="en-US" dirty="0"/>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Helicobacter pylori</a:t>
            </a:r>
            <a:endParaRPr lang="en-US" dirty="0"/>
          </a:p>
        </p:txBody>
      </p:sp>
      <p:sp>
        <p:nvSpPr>
          <p:cNvPr id="3" name="Content Placeholder 2"/>
          <p:cNvSpPr>
            <a:spLocks noGrp="1"/>
          </p:cNvSpPr>
          <p:nvPr>
            <p:ph idx="1"/>
          </p:nvPr>
        </p:nvSpPr>
        <p:spPr>
          <a:xfrm>
            <a:off x="457200" y="1524000"/>
            <a:ext cx="8229600" cy="4525963"/>
          </a:xfrm>
        </p:spPr>
        <p:txBody>
          <a:bodyPr/>
          <a:lstStyle/>
          <a:p>
            <a:pPr>
              <a:lnSpc>
                <a:spcPct val="90000"/>
              </a:lnSpc>
            </a:pPr>
            <a:r>
              <a:rPr lang="en-US" dirty="0" smtClean="0"/>
              <a:t>Not known why most patients with HP do not develop ulcer disease.</a:t>
            </a:r>
          </a:p>
          <a:p>
            <a:pPr>
              <a:lnSpc>
                <a:spcPct val="90000"/>
              </a:lnSpc>
            </a:pPr>
            <a:r>
              <a:rPr lang="en-US" dirty="0" smtClean="0"/>
              <a:t>HP resides in the stomach but causes duodenal ulcers probably by colonizing pockets of metaplastic gastric</a:t>
            </a:r>
            <a:r>
              <a:rPr lang="en-US" sz="3600" dirty="0" smtClean="0"/>
              <a:t> </a:t>
            </a:r>
            <a:r>
              <a:rPr lang="en-US" dirty="0" smtClean="0"/>
              <a:t>mucosa. </a:t>
            </a:r>
            <a:endParaRPr lang="en-GB" dirty="0" smtClean="0"/>
          </a:p>
          <a:p>
            <a:r>
              <a:rPr lang="en-US" dirty="0" smtClean="0"/>
              <a:t>Rising cases of antibiotic resistance</a:t>
            </a:r>
          </a:p>
          <a:p>
            <a:r>
              <a:rPr lang="en-US" dirty="0" smtClean="0"/>
              <a:t>Increased risk of developing gastric adenocarcinoma</a:t>
            </a:r>
          </a:p>
          <a:p>
            <a:endParaRPr lang="en-US" dirty="0" smtClean="0"/>
          </a:p>
          <a:p>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r>
              <a:rPr lang="en-US" dirty="0"/>
              <a:t>Pathogenesis:NSAIDS</a:t>
            </a:r>
            <a:endParaRPr lang="en-GB" dirty="0"/>
          </a:p>
        </p:txBody>
      </p:sp>
      <p:sp>
        <p:nvSpPr>
          <p:cNvPr id="15363" name="Rectangle 3"/>
          <p:cNvSpPr>
            <a:spLocks noGrp="1" noChangeArrowheads="1"/>
          </p:cNvSpPr>
          <p:nvPr>
            <p:ph type="body" idx="1"/>
          </p:nvPr>
        </p:nvSpPr>
        <p:spPr>
          <a:xfrm>
            <a:off x="685800" y="1676400"/>
            <a:ext cx="7772400" cy="4114800"/>
          </a:xfrm>
        </p:spPr>
        <p:txBody>
          <a:bodyPr>
            <a:normAutofit lnSpcReduction="10000"/>
          </a:bodyPr>
          <a:lstStyle/>
          <a:p>
            <a:pPr>
              <a:lnSpc>
                <a:spcPct val="90000"/>
              </a:lnSpc>
            </a:pPr>
            <a:r>
              <a:rPr lang="en-US" sz="2800" dirty="0"/>
              <a:t>NSAIDs impair normal mucosal defense.</a:t>
            </a:r>
          </a:p>
          <a:p>
            <a:pPr>
              <a:lnSpc>
                <a:spcPct val="90000"/>
              </a:lnSpc>
            </a:pPr>
            <a:r>
              <a:rPr lang="en-US" sz="2800" dirty="0"/>
              <a:t>10-20% of patients will develop gastric ulcers and 4-10 % duodenal ulcers within 3 months of taking NSAIDS. Not all endoscopic ulcers are clinically symptomatic and trials generally overstate the risk. </a:t>
            </a:r>
          </a:p>
          <a:p>
            <a:pPr>
              <a:lnSpc>
                <a:spcPct val="90000"/>
              </a:lnSpc>
            </a:pPr>
            <a:r>
              <a:rPr lang="en-US" sz="2800" dirty="0"/>
              <a:t>NSAID users develop gastric ulcers </a:t>
            </a:r>
            <a:r>
              <a:rPr lang="en-US" sz="2800" dirty="0" smtClean="0"/>
              <a:t>twice as often as duodenal </a:t>
            </a:r>
            <a:r>
              <a:rPr lang="en-US" sz="2800" dirty="0"/>
              <a:t>ulcers. (HP more duodenal).</a:t>
            </a:r>
          </a:p>
          <a:p>
            <a:pPr>
              <a:lnSpc>
                <a:spcPct val="90000"/>
              </a:lnSpc>
            </a:pPr>
            <a:r>
              <a:rPr lang="en-US" sz="2800" dirty="0"/>
              <a:t>NSAID ulcers not usually associated with gastritis as is the case with HP infection. When NSAID use is stopped these ulcers do not recur. </a:t>
            </a:r>
            <a:endParaRPr lang="en-GB" sz="2800"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r>
              <a:rPr lang="en-US" dirty="0"/>
              <a:t>Pathogenesis: Acid</a:t>
            </a:r>
            <a:endParaRPr lang="en-GB" dirty="0"/>
          </a:p>
        </p:txBody>
      </p:sp>
      <p:sp>
        <p:nvSpPr>
          <p:cNvPr id="16387" name="Rectangle 3"/>
          <p:cNvSpPr>
            <a:spLocks noGrp="1" noChangeArrowheads="1"/>
          </p:cNvSpPr>
          <p:nvPr>
            <p:ph type="body" idx="1"/>
          </p:nvPr>
        </p:nvSpPr>
        <p:spPr/>
        <p:txBody>
          <a:bodyPr/>
          <a:lstStyle/>
          <a:p>
            <a:r>
              <a:rPr lang="en-US" dirty="0"/>
              <a:t>Adequate acid necessary for duodenal ulcers.</a:t>
            </a:r>
          </a:p>
          <a:p>
            <a:r>
              <a:rPr lang="en-US" dirty="0"/>
              <a:t>Remember “no acid, no ulcer” withstood the test of time. </a:t>
            </a:r>
            <a:endParaRPr lang="en-US" dirty="0" smtClean="0"/>
          </a:p>
          <a:p>
            <a:r>
              <a:rPr lang="en-US" dirty="0" smtClean="0"/>
              <a:t>Acid </a:t>
            </a:r>
            <a:r>
              <a:rPr lang="en-US" dirty="0"/>
              <a:t>is </a:t>
            </a:r>
            <a:r>
              <a:rPr lang="en-US" dirty="0" smtClean="0"/>
              <a:t>an </a:t>
            </a:r>
            <a:r>
              <a:rPr lang="en-US" dirty="0"/>
              <a:t>important co-factor in the developing of both duodenal and gastric ulcers.</a:t>
            </a:r>
            <a:endParaRPr lang="en-GB"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612775" y="228600"/>
            <a:ext cx="8153400" cy="990600"/>
          </a:xfrm>
        </p:spPr>
        <p:txBody>
          <a:bodyPr/>
          <a:lstStyle/>
          <a:p>
            <a:pPr eaLnBrk="1" hangingPunct="1"/>
            <a:r>
              <a:rPr lang="en-US" dirty="0" smtClean="0"/>
              <a:t>Risk factors </a:t>
            </a:r>
          </a:p>
        </p:txBody>
      </p:sp>
      <p:sp>
        <p:nvSpPr>
          <p:cNvPr id="16387" name="Content Placeholder 2"/>
          <p:cNvSpPr>
            <a:spLocks noGrp="1"/>
          </p:cNvSpPr>
          <p:nvPr>
            <p:ph sz="quarter" idx="1"/>
          </p:nvPr>
        </p:nvSpPr>
        <p:spPr>
          <a:xfrm>
            <a:off x="612775" y="1600200"/>
            <a:ext cx="8153400" cy="4495800"/>
          </a:xfrm>
        </p:spPr>
        <p:txBody>
          <a:bodyPr/>
          <a:lstStyle/>
          <a:p>
            <a:pPr eaLnBrk="1" hangingPunct="1">
              <a:lnSpc>
                <a:spcPct val="80000"/>
              </a:lnSpc>
            </a:pPr>
            <a:r>
              <a:rPr lang="en-US" sz="2700" dirty="0" smtClean="0"/>
              <a:t>HELICOBACTER PYLORI infection</a:t>
            </a:r>
          </a:p>
          <a:p>
            <a:pPr eaLnBrk="1" hangingPunct="1">
              <a:lnSpc>
                <a:spcPct val="80000"/>
              </a:lnSpc>
            </a:pPr>
            <a:r>
              <a:rPr lang="en-US" sz="2700" dirty="0" smtClean="0"/>
              <a:t>Non Steroidal Anti-inflammatory Drugs</a:t>
            </a:r>
          </a:p>
          <a:p>
            <a:pPr eaLnBrk="1" hangingPunct="1">
              <a:lnSpc>
                <a:spcPct val="80000"/>
              </a:lnSpc>
            </a:pPr>
            <a:r>
              <a:rPr lang="en-US" sz="2700" dirty="0" smtClean="0"/>
              <a:t>Steroid therapy </a:t>
            </a:r>
          </a:p>
          <a:p>
            <a:pPr eaLnBrk="1" hangingPunct="1">
              <a:lnSpc>
                <a:spcPct val="80000"/>
              </a:lnSpc>
            </a:pPr>
            <a:r>
              <a:rPr lang="en-US" sz="2700" dirty="0" smtClean="0"/>
              <a:t>Smoking</a:t>
            </a:r>
          </a:p>
          <a:p>
            <a:pPr eaLnBrk="1" hangingPunct="1">
              <a:lnSpc>
                <a:spcPct val="80000"/>
              </a:lnSpc>
            </a:pPr>
            <a:r>
              <a:rPr lang="en-US" sz="2700" dirty="0" smtClean="0"/>
              <a:t>Excess alcohol intake </a:t>
            </a:r>
          </a:p>
          <a:p>
            <a:pPr eaLnBrk="1" hangingPunct="1">
              <a:lnSpc>
                <a:spcPct val="80000"/>
              </a:lnSpc>
            </a:pPr>
            <a:r>
              <a:rPr lang="en-US" sz="2700" dirty="0" smtClean="0"/>
              <a:t>Genetic factors</a:t>
            </a:r>
          </a:p>
          <a:p>
            <a:pPr eaLnBrk="1" hangingPunct="1">
              <a:lnSpc>
                <a:spcPct val="80000"/>
              </a:lnSpc>
            </a:pPr>
            <a:r>
              <a:rPr lang="en-US" sz="2700" dirty="0" smtClean="0"/>
              <a:t>Zollinger Ellison syndrome – rare syndrome caused by gastrin-secreting tumour </a:t>
            </a:r>
          </a:p>
          <a:p>
            <a:pPr eaLnBrk="1" hangingPunct="1">
              <a:lnSpc>
                <a:spcPct val="80000"/>
              </a:lnSpc>
            </a:pPr>
            <a:r>
              <a:rPr lang="en-US" sz="2700" dirty="0" smtClean="0"/>
              <a:t>Blood group O</a:t>
            </a:r>
          </a:p>
          <a:p>
            <a:pPr eaLnBrk="1" hangingPunct="1">
              <a:lnSpc>
                <a:spcPct val="80000"/>
              </a:lnSpc>
            </a:pPr>
            <a:r>
              <a:rPr lang="en-US" sz="2700" dirty="0" smtClean="0"/>
              <a:t>Hyperparathyroidism </a:t>
            </a:r>
          </a:p>
          <a:p>
            <a:pPr eaLnBrk="1" hangingPunct="1">
              <a:lnSpc>
                <a:spcPct val="80000"/>
              </a:lnSpc>
            </a:pPr>
            <a:r>
              <a:rPr lang="en-US" sz="2700" dirty="0" smtClean="0"/>
              <a:t>Stress </a:t>
            </a:r>
          </a:p>
          <a:p>
            <a:pPr eaLnBrk="1" hangingPunct="1">
              <a:lnSpc>
                <a:spcPct val="80000"/>
              </a:lnSpc>
            </a:pPr>
            <a:endParaRPr lang="en-US" sz="2700" dirty="0" smtClean="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Complications </a:t>
            </a:r>
            <a:endParaRPr lang="en-US" dirty="0"/>
          </a:p>
        </p:txBody>
      </p:sp>
      <p:sp>
        <p:nvSpPr>
          <p:cNvPr id="3" name="Content Placeholder 2"/>
          <p:cNvSpPr>
            <a:spLocks noGrp="1"/>
          </p:cNvSpPr>
          <p:nvPr>
            <p:ph idx="1"/>
          </p:nvPr>
        </p:nvSpPr>
        <p:spPr/>
        <p:txBody>
          <a:bodyPr/>
          <a:lstStyle/>
          <a:p>
            <a:r>
              <a:rPr lang="en-US" dirty="0" smtClean="0"/>
              <a:t>Gastric outlet obstruction</a:t>
            </a:r>
          </a:p>
          <a:p>
            <a:endParaRPr lang="en-US" dirty="0" smtClean="0"/>
          </a:p>
          <a:p>
            <a:r>
              <a:rPr lang="en-US" dirty="0" smtClean="0"/>
              <a:t>Perforation</a:t>
            </a:r>
          </a:p>
          <a:p>
            <a:endParaRPr lang="en-US" dirty="0" smtClean="0"/>
          </a:p>
          <a:p>
            <a:r>
              <a:rPr lang="en-US" dirty="0" smtClean="0"/>
              <a:t>Penetration </a:t>
            </a:r>
          </a:p>
          <a:p>
            <a:endParaRPr lang="en-US" dirty="0" smtClean="0"/>
          </a:p>
          <a:p>
            <a:r>
              <a:rPr lang="en-US" dirty="0" smtClean="0"/>
              <a:t>Bleeding </a:t>
            </a: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r>
              <a:rPr lang="en-US" dirty="0"/>
              <a:t>Clinical Presentation:</a:t>
            </a:r>
            <a:endParaRPr lang="en-GB" dirty="0"/>
          </a:p>
        </p:txBody>
      </p:sp>
      <p:sp>
        <p:nvSpPr>
          <p:cNvPr id="17411" name="Rectangle 3"/>
          <p:cNvSpPr>
            <a:spLocks noGrp="1" noChangeArrowheads="1"/>
          </p:cNvSpPr>
          <p:nvPr>
            <p:ph type="body" idx="1"/>
          </p:nvPr>
        </p:nvSpPr>
        <p:spPr/>
        <p:txBody>
          <a:bodyPr>
            <a:normAutofit lnSpcReduction="10000"/>
          </a:bodyPr>
          <a:lstStyle/>
          <a:p>
            <a:pPr>
              <a:lnSpc>
                <a:spcPct val="90000"/>
              </a:lnSpc>
            </a:pPr>
            <a:r>
              <a:rPr lang="en-US" sz="2800" dirty="0"/>
              <a:t>Patients present with dyspepsia, epigastric pain and or discomfort. Acid may irritate nerve endings or peristaltic waves passing the ulcer may cause discomfort.</a:t>
            </a:r>
          </a:p>
          <a:p>
            <a:pPr>
              <a:lnSpc>
                <a:spcPct val="90000"/>
              </a:lnSpc>
            </a:pPr>
            <a:r>
              <a:rPr lang="en-US" sz="2800" dirty="0"/>
              <a:t>But there is great overlap in symptoms with non ulcer dyspepsia. </a:t>
            </a:r>
            <a:endParaRPr lang="en-US" sz="2800" dirty="0" smtClean="0"/>
          </a:p>
          <a:p>
            <a:pPr>
              <a:lnSpc>
                <a:spcPct val="90000"/>
              </a:lnSpc>
            </a:pPr>
            <a:r>
              <a:rPr lang="en-US" sz="2800" dirty="0" smtClean="0"/>
              <a:t>20</a:t>
            </a:r>
            <a:r>
              <a:rPr lang="en-US" sz="2800" dirty="0"/>
              <a:t>% of patients will present with serious complications without previous ulcer symptoms.</a:t>
            </a:r>
          </a:p>
          <a:p>
            <a:pPr>
              <a:lnSpc>
                <a:spcPct val="90000"/>
              </a:lnSpc>
            </a:pPr>
            <a:r>
              <a:rPr lang="en-US" sz="2800" dirty="0"/>
              <a:t>It is said that gastric ulcers present with pain </a:t>
            </a:r>
            <a:r>
              <a:rPr lang="en-US" sz="2800" dirty="0" smtClean="0"/>
              <a:t>during or soon after eating, whereas </a:t>
            </a:r>
            <a:r>
              <a:rPr lang="en-US" sz="2800" dirty="0"/>
              <a:t>duodenal ulcer pain is relieved by </a:t>
            </a:r>
            <a:r>
              <a:rPr lang="en-US" sz="2800" dirty="0" smtClean="0"/>
              <a:t>food &amp; is worse at night</a:t>
            </a:r>
            <a:endParaRPr lang="en-GB" sz="2800"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r>
              <a:rPr lang="en-US" dirty="0"/>
              <a:t>Clinical Presentation:</a:t>
            </a:r>
            <a:endParaRPr lang="en-GB" dirty="0"/>
          </a:p>
        </p:txBody>
      </p:sp>
      <p:sp>
        <p:nvSpPr>
          <p:cNvPr id="18435" name="Rectangle 3"/>
          <p:cNvSpPr>
            <a:spLocks noGrp="1" noChangeArrowheads="1"/>
          </p:cNvSpPr>
          <p:nvPr>
            <p:ph type="body" idx="1"/>
          </p:nvPr>
        </p:nvSpPr>
        <p:spPr>
          <a:xfrm>
            <a:off x="685800" y="1600200"/>
            <a:ext cx="7772400" cy="4114800"/>
          </a:xfrm>
        </p:spPr>
        <p:txBody>
          <a:bodyPr>
            <a:normAutofit fontScale="92500"/>
          </a:bodyPr>
          <a:lstStyle/>
          <a:p>
            <a:pPr>
              <a:lnSpc>
                <a:spcPct val="90000"/>
              </a:lnSpc>
            </a:pPr>
            <a:r>
              <a:rPr lang="en-US" sz="2800" dirty="0" smtClean="0"/>
              <a:t>Pain tends </a:t>
            </a:r>
            <a:r>
              <a:rPr lang="en-US" sz="2800" dirty="0"/>
              <a:t>to be chronic and recurrent. </a:t>
            </a:r>
            <a:endParaRPr lang="en-US" sz="2800" dirty="0" smtClean="0"/>
          </a:p>
          <a:p>
            <a:pPr>
              <a:lnSpc>
                <a:spcPct val="90000"/>
              </a:lnSpc>
            </a:pPr>
            <a:r>
              <a:rPr lang="en-US" sz="2800" dirty="0" smtClean="0"/>
              <a:t>DU/GU can </a:t>
            </a:r>
            <a:r>
              <a:rPr lang="en-US" sz="2800" dirty="0"/>
              <a:t>not be differentiated on clinical grounds alone.</a:t>
            </a:r>
          </a:p>
          <a:p>
            <a:pPr>
              <a:lnSpc>
                <a:spcPct val="90000"/>
              </a:lnSpc>
            </a:pPr>
            <a:r>
              <a:rPr lang="en-US" sz="2800" dirty="0"/>
              <a:t>Generally gastric ulcers </a:t>
            </a:r>
            <a:r>
              <a:rPr lang="en-US" sz="2800" dirty="0" smtClean="0"/>
              <a:t>affect older people whereas </a:t>
            </a:r>
            <a:r>
              <a:rPr lang="en-US" sz="2800" dirty="0"/>
              <a:t>duodenal ulcers present in </a:t>
            </a:r>
            <a:r>
              <a:rPr lang="en-US" sz="2800" dirty="0" smtClean="0"/>
              <a:t>the young.</a:t>
            </a:r>
            <a:endParaRPr lang="en-US" sz="2800" dirty="0"/>
          </a:p>
          <a:p>
            <a:pPr>
              <a:lnSpc>
                <a:spcPct val="90000"/>
              </a:lnSpc>
            </a:pPr>
            <a:r>
              <a:rPr lang="en-US" sz="2800" dirty="0"/>
              <a:t>Other non specific symptoms are nausea, weight loss, heart </a:t>
            </a:r>
            <a:r>
              <a:rPr lang="en-US" sz="2800" dirty="0" smtClean="0"/>
              <a:t>burn, </a:t>
            </a:r>
            <a:r>
              <a:rPr lang="en-US" sz="2800" dirty="0"/>
              <a:t>fatty food intolerance and bloating.</a:t>
            </a:r>
          </a:p>
          <a:p>
            <a:pPr>
              <a:lnSpc>
                <a:spcPct val="90000"/>
              </a:lnSpc>
            </a:pPr>
            <a:r>
              <a:rPr lang="en-US" sz="2800" dirty="0" err="1" smtClean="0"/>
              <a:t>Melana</a:t>
            </a:r>
            <a:r>
              <a:rPr lang="en-US" sz="2800" dirty="0" smtClean="0"/>
              <a:t> </a:t>
            </a:r>
            <a:r>
              <a:rPr lang="en-US" sz="2800" dirty="0" smtClean="0"/>
              <a:t>stool alone </a:t>
            </a:r>
            <a:r>
              <a:rPr lang="en-US" sz="2800" dirty="0"/>
              <a:t>more frequently </a:t>
            </a:r>
            <a:r>
              <a:rPr lang="en-US" sz="2800" dirty="0" smtClean="0"/>
              <a:t>associated with </a:t>
            </a:r>
            <a:r>
              <a:rPr lang="en-US" sz="2800" dirty="0"/>
              <a:t>duodenal ulcers. Gastric ulcers present with hematemesis or melena in equal frequency.</a:t>
            </a:r>
            <a:endParaRPr lang="en-GB" sz="2800"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Diagnosis </a:t>
            </a:r>
            <a:endParaRPr lang="en-US" dirty="0"/>
          </a:p>
        </p:txBody>
      </p:sp>
      <p:sp>
        <p:nvSpPr>
          <p:cNvPr id="3" name="Content Placeholder 2"/>
          <p:cNvSpPr>
            <a:spLocks noGrp="1"/>
          </p:cNvSpPr>
          <p:nvPr>
            <p:ph idx="1"/>
          </p:nvPr>
        </p:nvSpPr>
        <p:spPr/>
        <p:txBody>
          <a:bodyPr>
            <a:normAutofit fontScale="92500"/>
          </a:bodyPr>
          <a:lstStyle/>
          <a:p>
            <a:r>
              <a:rPr lang="en-US" dirty="0" smtClean="0"/>
              <a:t>History &amp; Physical examination</a:t>
            </a:r>
          </a:p>
          <a:p>
            <a:endParaRPr lang="en-US" dirty="0" smtClean="0"/>
          </a:p>
          <a:p>
            <a:r>
              <a:rPr lang="en-US" dirty="0" smtClean="0"/>
              <a:t>Endoscopy- OGD &amp; biopsy</a:t>
            </a:r>
          </a:p>
          <a:p>
            <a:endParaRPr lang="en-US" dirty="0" smtClean="0"/>
          </a:p>
          <a:p>
            <a:r>
              <a:rPr lang="en-US" dirty="0" smtClean="0"/>
              <a:t>Tests for H. pylori: urease breath test, stool antigen test, antibody studies, stain biopsy for HP</a:t>
            </a:r>
          </a:p>
          <a:p>
            <a:endParaRPr lang="en-US" dirty="0" smtClean="0"/>
          </a:p>
          <a:p>
            <a:r>
              <a:rPr lang="en-US" dirty="0" smtClean="0"/>
              <a:t>Upper GIT contrast studies: Ba meal</a:t>
            </a:r>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a:xfrm>
            <a:off x="612775" y="228600"/>
            <a:ext cx="8153400" cy="990600"/>
          </a:xfrm>
        </p:spPr>
        <p:txBody>
          <a:bodyPr>
            <a:normAutofit/>
          </a:bodyPr>
          <a:lstStyle/>
          <a:p>
            <a:pPr eaLnBrk="1" hangingPunct="1"/>
            <a:r>
              <a:rPr lang="en-US" dirty="0" smtClean="0"/>
              <a:t>Endoscopic appearance</a:t>
            </a:r>
          </a:p>
        </p:txBody>
      </p:sp>
      <p:pic>
        <p:nvPicPr>
          <p:cNvPr id="11267" name="Content Placeholder 3" descr="pepticulcer.gif"/>
          <p:cNvPicPr>
            <a:picLocks noGrp="1" noChangeAspect="1"/>
          </p:cNvPicPr>
          <p:nvPr>
            <p:ph sz="quarter" idx="1"/>
          </p:nvPr>
        </p:nvPicPr>
        <p:blipFill>
          <a:blip r:embed="rId3" cstate="print"/>
          <a:srcRect t="12665" b="12665"/>
          <a:stretch>
            <a:fillRect/>
          </a:stretch>
        </p:blipFill>
        <p:spPr>
          <a:xfrm>
            <a:off x="1193800" y="1808163"/>
            <a:ext cx="7004050" cy="3862387"/>
          </a:xfrm>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a:xfrm>
            <a:off x="762000" y="-381000"/>
            <a:ext cx="7772400" cy="1752600"/>
          </a:xfrm>
        </p:spPr>
        <p:txBody>
          <a:bodyPr/>
          <a:lstStyle/>
          <a:p>
            <a:pPr>
              <a:defRPr/>
            </a:pPr>
            <a:r>
              <a:rPr lang="en-US" altLang="ar-SA" dirty="0"/>
              <a:t>GI Bleeding</a:t>
            </a:r>
          </a:p>
        </p:txBody>
      </p:sp>
      <p:pic>
        <p:nvPicPr>
          <p:cNvPr id="29699" name="Picture 3" descr="GIC0301-07-017A"/>
          <p:cNvPicPr>
            <a:picLocks noChangeAspect="1" noChangeArrowheads="1"/>
          </p:cNvPicPr>
          <p:nvPr/>
        </p:nvPicPr>
        <p:blipFill>
          <a:blip r:embed="rId3" cstate="print"/>
          <a:srcRect/>
          <a:stretch>
            <a:fillRect/>
          </a:stretch>
        </p:blipFill>
        <p:spPr bwMode="auto">
          <a:xfrm>
            <a:off x="838200" y="1524000"/>
            <a:ext cx="7696200" cy="46783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a:xfrm>
            <a:off x="685800" y="0"/>
            <a:ext cx="7772400" cy="1371600"/>
          </a:xfrm>
        </p:spPr>
        <p:txBody>
          <a:bodyPr/>
          <a:lstStyle/>
          <a:p>
            <a:pPr>
              <a:defRPr/>
            </a:pPr>
            <a:r>
              <a:rPr lang="en-US" altLang="ar-SA" b="1" dirty="0"/>
              <a:t>Ulcer with recent bleed</a:t>
            </a:r>
            <a:endParaRPr lang="en-US" altLang="ar-SA" dirty="0"/>
          </a:p>
        </p:txBody>
      </p:sp>
      <p:pic>
        <p:nvPicPr>
          <p:cNvPr id="30723" name="Picture 3" descr="GIC0301-07-017G"/>
          <p:cNvPicPr>
            <a:picLocks noChangeAspect="1" noChangeArrowheads="1"/>
          </p:cNvPicPr>
          <p:nvPr/>
        </p:nvPicPr>
        <p:blipFill>
          <a:blip r:embed="rId3" cstate="print"/>
          <a:srcRect/>
          <a:stretch>
            <a:fillRect/>
          </a:stretch>
        </p:blipFill>
        <p:spPr bwMode="auto">
          <a:xfrm>
            <a:off x="533400" y="1857375"/>
            <a:ext cx="7924800" cy="43910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a:xfrm>
            <a:off x="612775" y="228600"/>
            <a:ext cx="8153400" cy="990600"/>
          </a:xfrm>
        </p:spPr>
        <p:txBody>
          <a:bodyPr/>
          <a:lstStyle/>
          <a:p>
            <a:pPr eaLnBrk="1" hangingPunct="1"/>
            <a:r>
              <a:rPr lang="en-US" dirty="0" smtClean="0"/>
              <a:t>ALARM signs for epigastric pain  </a:t>
            </a:r>
          </a:p>
        </p:txBody>
      </p:sp>
      <p:sp>
        <p:nvSpPr>
          <p:cNvPr id="22531" name="Content Placeholder 2"/>
          <p:cNvSpPr>
            <a:spLocks noGrp="1"/>
          </p:cNvSpPr>
          <p:nvPr>
            <p:ph sz="quarter" idx="1"/>
          </p:nvPr>
        </p:nvSpPr>
        <p:spPr>
          <a:xfrm>
            <a:off x="612775" y="1600200"/>
            <a:ext cx="8153400" cy="4495800"/>
          </a:xfrm>
        </p:spPr>
        <p:txBody>
          <a:bodyPr>
            <a:normAutofit fontScale="92500" lnSpcReduction="10000"/>
          </a:bodyPr>
          <a:lstStyle/>
          <a:p>
            <a:pPr eaLnBrk="1" hangingPunct="1"/>
            <a:r>
              <a:rPr lang="en-US" dirty="0" smtClean="0"/>
              <a:t>Chronic GI bleeding (melena/hematemesis)</a:t>
            </a:r>
          </a:p>
          <a:p>
            <a:pPr eaLnBrk="1" hangingPunct="1"/>
            <a:r>
              <a:rPr lang="en-US" dirty="0" smtClean="0"/>
              <a:t>Iron-deficiency anaemia</a:t>
            </a:r>
            <a:endParaRPr lang="en-US" dirty="0" smtClean="0">
              <a:hlinkClick r:id="rId3"/>
            </a:endParaRPr>
          </a:p>
          <a:p>
            <a:pPr eaLnBrk="1" hangingPunct="1"/>
            <a:r>
              <a:rPr lang="en-US" dirty="0" smtClean="0"/>
              <a:t>Progressive unintentional weight loss</a:t>
            </a:r>
          </a:p>
          <a:p>
            <a:pPr eaLnBrk="1" hangingPunct="1"/>
            <a:r>
              <a:rPr lang="en-US" dirty="0" smtClean="0"/>
              <a:t>Progressive dysphagia</a:t>
            </a:r>
          </a:p>
          <a:p>
            <a:pPr eaLnBrk="1" hangingPunct="1"/>
            <a:r>
              <a:rPr lang="en-US" dirty="0" smtClean="0"/>
              <a:t>Persistent vomiting</a:t>
            </a:r>
          </a:p>
          <a:p>
            <a:pPr eaLnBrk="1" hangingPunct="1"/>
            <a:r>
              <a:rPr lang="en-US" dirty="0" smtClean="0"/>
              <a:t>Epigastric mass</a:t>
            </a:r>
          </a:p>
          <a:p>
            <a:pPr eaLnBrk="1" hangingPunct="1"/>
            <a:r>
              <a:rPr lang="en-US" dirty="0" smtClean="0"/>
              <a:t>Patients aged 55 years and older with unexplained and persistent recent- onset dyspepsia alone</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Management: lifestyle modification</a:t>
            </a:r>
            <a:endParaRPr lang="en-US" dirty="0"/>
          </a:p>
        </p:txBody>
      </p:sp>
      <p:sp>
        <p:nvSpPr>
          <p:cNvPr id="3" name="Content Placeholder 2"/>
          <p:cNvSpPr>
            <a:spLocks noGrp="1"/>
          </p:cNvSpPr>
          <p:nvPr>
            <p:ph idx="1"/>
          </p:nvPr>
        </p:nvSpPr>
        <p:spPr/>
        <p:txBody>
          <a:bodyPr/>
          <a:lstStyle/>
          <a:p>
            <a:r>
              <a:rPr lang="en-US" dirty="0" smtClean="0"/>
              <a:t>Less stress</a:t>
            </a:r>
          </a:p>
          <a:p>
            <a:endParaRPr lang="en-US" dirty="0" smtClean="0"/>
          </a:p>
          <a:p>
            <a:r>
              <a:rPr lang="en-US" dirty="0" smtClean="0"/>
              <a:t>Regular diet</a:t>
            </a:r>
          </a:p>
          <a:p>
            <a:endParaRPr lang="en-US" dirty="0" smtClean="0"/>
          </a:p>
          <a:p>
            <a:r>
              <a:rPr lang="en-US" dirty="0" smtClean="0"/>
              <a:t>Quit smoking/ reduce alcohol</a:t>
            </a:r>
          </a:p>
          <a:p>
            <a:endParaRPr lang="en-US" dirty="0" smtClean="0"/>
          </a:p>
          <a:p>
            <a:r>
              <a:rPr lang="en-US" dirty="0" smtClean="0"/>
              <a:t>Avoid NSAID</a:t>
            </a:r>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Management: drugs </a:t>
            </a:r>
            <a:endParaRPr lang="en-US" dirty="0"/>
          </a:p>
        </p:txBody>
      </p:sp>
      <p:sp>
        <p:nvSpPr>
          <p:cNvPr id="3" name="Content Placeholder 2"/>
          <p:cNvSpPr>
            <a:spLocks noGrp="1"/>
          </p:cNvSpPr>
          <p:nvPr>
            <p:ph idx="1"/>
          </p:nvPr>
        </p:nvSpPr>
        <p:spPr/>
        <p:txBody>
          <a:bodyPr/>
          <a:lstStyle/>
          <a:p>
            <a:r>
              <a:rPr lang="en-US" dirty="0" smtClean="0"/>
              <a:t>H pylori eradication</a:t>
            </a:r>
          </a:p>
          <a:p>
            <a:endParaRPr lang="en-US" dirty="0" smtClean="0"/>
          </a:p>
          <a:p>
            <a:r>
              <a:rPr lang="en-US" dirty="0" smtClean="0"/>
              <a:t>Gastric acid neutralizers- antacids</a:t>
            </a:r>
          </a:p>
          <a:p>
            <a:endParaRPr lang="en-US" dirty="0" smtClean="0"/>
          </a:p>
          <a:p>
            <a:r>
              <a:rPr lang="en-US" dirty="0" smtClean="0"/>
              <a:t>Antisecretory drugs: H2 receptor block/ PPI</a:t>
            </a:r>
          </a:p>
          <a:p>
            <a:endParaRPr lang="en-US" dirty="0" smtClean="0"/>
          </a:p>
          <a:p>
            <a:r>
              <a:rPr lang="en-US" dirty="0" smtClean="0"/>
              <a:t>Cytoprotectives</a:t>
            </a:r>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p:txBody>
          <a:bodyPr/>
          <a:lstStyle/>
          <a:p>
            <a:pPr eaLnBrk="1" hangingPunct="1">
              <a:defRPr/>
            </a:pPr>
            <a:r>
              <a:rPr lang="en-US" dirty="0" smtClean="0"/>
              <a:t>Management: drugs </a:t>
            </a:r>
          </a:p>
        </p:txBody>
      </p:sp>
      <p:sp>
        <p:nvSpPr>
          <p:cNvPr id="25603" name="Rectangle 3"/>
          <p:cNvSpPr>
            <a:spLocks noGrp="1" noChangeArrowheads="1"/>
          </p:cNvSpPr>
          <p:nvPr>
            <p:ph type="body" idx="1"/>
          </p:nvPr>
        </p:nvSpPr>
        <p:spPr/>
        <p:txBody>
          <a:bodyPr>
            <a:normAutofit/>
          </a:bodyPr>
          <a:lstStyle/>
          <a:p>
            <a:pPr eaLnBrk="1" hangingPunct="1">
              <a:lnSpc>
                <a:spcPct val="90000"/>
              </a:lnSpc>
            </a:pPr>
            <a:r>
              <a:rPr lang="en-US" dirty="0" smtClean="0"/>
              <a:t>H pylori eradication:</a:t>
            </a:r>
            <a:endParaRPr lang="en-US" b="1" dirty="0" smtClean="0">
              <a:solidFill>
                <a:schemeClr val="hlink"/>
              </a:solidFill>
            </a:endParaRPr>
          </a:p>
          <a:p>
            <a:pPr marL="990600" lvl="1" indent="-533400">
              <a:buFont typeface="Wingdings" pitchFamily="2" charset="2"/>
              <a:buAutoNum type="alphaLcPeriod"/>
            </a:pPr>
            <a:r>
              <a:rPr lang="en-US" dirty="0" smtClean="0"/>
              <a:t>Bismuth based triple therapy</a:t>
            </a:r>
          </a:p>
          <a:p>
            <a:pPr marL="1371600" lvl="2" indent="-457200"/>
            <a:r>
              <a:rPr lang="en-US" sz="2800" dirty="0" smtClean="0"/>
              <a:t>Bismuth + Tetracycline + Metronidazole</a:t>
            </a:r>
          </a:p>
          <a:p>
            <a:pPr marL="1371600" lvl="2" indent="-457200">
              <a:buFont typeface="Wingdings" pitchFamily="2" charset="2"/>
              <a:buNone/>
            </a:pPr>
            <a:endParaRPr lang="en-US" sz="2800" dirty="0" smtClean="0"/>
          </a:p>
          <a:p>
            <a:pPr marL="990600" lvl="1" indent="-533400">
              <a:buFont typeface="Wingdings" pitchFamily="2" charset="2"/>
              <a:buAutoNum type="alphaLcPeriod"/>
            </a:pPr>
            <a:r>
              <a:rPr lang="en-US" dirty="0" smtClean="0"/>
              <a:t>Proton pump inhibitor based triple Rx</a:t>
            </a:r>
          </a:p>
          <a:p>
            <a:pPr marL="1371600" lvl="2" indent="-457200"/>
            <a:r>
              <a:rPr lang="en-US" sz="2800" dirty="0" smtClean="0"/>
              <a:t>PPI + Amoxicillin + Clarithromycin</a:t>
            </a:r>
          </a:p>
          <a:p>
            <a:pPr marL="1371600" lvl="2" indent="-457200">
              <a:buFont typeface="Wingdings" pitchFamily="2" charset="2"/>
              <a:buNone/>
            </a:pPr>
            <a:r>
              <a:rPr lang="en-US" sz="2800" dirty="0" smtClean="0"/>
              <a:t>			</a:t>
            </a:r>
          </a:p>
        </p:txBody>
      </p:sp>
      <p:pic>
        <p:nvPicPr>
          <p:cNvPr id="25604" name="Picture 4" descr="Mt Sinai logo"/>
          <p:cNvPicPr>
            <a:picLocks noChangeAspect="1" noChangeArrowheads="1"/>
          </p:cNvPicPr>
          <p:nvPr/>
        </p:nvPicPr>
        <p:blipFill>
          <a:blip r:embed="rId3" cstate="print"/>
          <a:srcRect/>
          <a:stretch>
            <a:fillRect/>
          </a:stretch>
        </p:blipFill>
        <p:spPr bwMode="auto">
          <a:xfrm flipH="1" flipV="1">
            <a:off x="9144000" y="6857999"/>
            <a:ext cx="45719" cy="752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Management: drugs </a:t>
            </a:r>
            <a:endParaRPr lang="en-US" dirty="0"/>
          </a:p>
        </p:txBody>
      </p:sp>
      <p:sp>
        <p:nvSpPr>
          <p:cNvPr id="3" name="Content Placeholder 2"/>
          <p:cNvSpPr>
            <a:spLocks noGrp="1"/>
          </p:cNvSpPr>
          <p:nvPr>
            <p:ph idx="1"/>
          </p:nvPr>
        </p:nvSpPr>
        <p:spPr>
          <a:xfrm>
            <a:off x="457200" y="1524000"/>
            <a:ext cx="8229600" cy="4525963"/>
          </a:xfrm>
        </p:spPr>
        <p:txBody>
          <a:bodyPr/>
          <a:lstStyle/>
          <a:p>
            <a:pPr>
              <a:buNone/>
            </a:pPr>
            <a:r>
              <a:rPr lang="en-US" dirty="0" smtClean="0"/>
              <a:t>Gastric acid neutralizers</a:t>
            </a:r>
          </a:p>
          <a:p>
            <a:r>
              <a:rPr lang="en-US" dirty="0" smtClean="0"/>
              <a:t>Rapid onset of action</a:t>
            </a:r>
          </a:p>
          <a:p>
            <a:r>
              <a:rPr lang="en-US" dirty="0" smtClean="0"/>
              <a:t>Frequent dosing</a:t>
            </a:r>
          </a:p>
          <a:p>
            <a:endParaRPr 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Management: antisecretory drugs </a:t>
            </a:r>
            <a:endParaRPr lang="en-US" dirty="0"/>
          </a:p>
        </p:txBody>
      </p:sp>
      <p:sp>
        <p:nvSpPr>
          <p:cNvPr id="3" name="Content Placeholder 2"/>
          <p:cNvSpPr>
            <a:spLocks noGrp="1"/>
          </p:cNvSpPr>
          <p:nvPr>
            <p:ph idx="1"/>
          </p:nvPr>
        </p:nvSpPr>
        <p:spPr/>
        <p:txBody>
          <a:bodyPr/>
          <a:lstStyle/>
          <a:p>
            <a:r>
              <a:rPr lang="en-US" dirty="0" smtClean="0"/>
              <a:t>H2 blockers: cimetidine, ranitidine &amp; famotidine</a:t>
            </a:r>
          </a:p>
          <a:p>
            <a:endParaRPr lang="en-US" dirty="0" smtClean="0"/>
          </a:p>
          <a:p>
            <a:r>
              <a:rPr lang="en-US" dirty="0" smtClean="0"/>
              <a:t>PPIs: Omeprazole &amp; Pantoprazole</a:t>
            </a:r>
          </a:p>
          <a:p>
            <a:endParaRPr 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Management: cytoprotective drugs </a:t>
            </a:r>
            <a:endParaRPr lang="en-US" dirty="0"/>
          </a:p>
        </p:txBody>
      </p:sp>
      <p:sp>
        <p:nvSpPr>
          <p:cNvPr id="3" name="Content Placeholder 2"/>
          <p:cNvSpPr>
            <a:spLocks noGrp="1"/>
          </p:cNvSpPr>
          <p:nvPr>
            <p:ph idx="1"/>
          </p:nvPr>
        </p:nvSpPr>
        <p:spPr/>
        <p:txBody>
          <a:bodyPr/>
          <a:lstStyle/>
          <a:p>
            <a:r>
              <a:rPr lang="en-US" dirty="0" smtClean="0"/>
              <a:t>Sucralfate (aluminium hydroxide + sucrose)</a:t>
            </a:r>
          </a:p>
          <a:p>
            <a:pPr marL="0" indent="0">
              <a:buNone/>
            </a:pPr>
            <a:endParaRPr lang="en-US" dirty="0" smtClean="0"/>
          </a:p>
          <a:p>
            <a:r>
              <a:rPr lang="en-US" dirty="0" smtClean="0"/>
              <a:t>Bismuth based preparations</a:t>
            </a:r>
          </a:p>
          <a:p>
            <a:endParaRPr lang="en-US" dirty="0" smtClean="0"/>
          </a:p>
          <a:p>
            <a:r>
              <a:rPr lang="en-US" dirty="0" smtClean="0"/>
              <a:t>Misoprostil  </a:t>
            </a:r>
            <a:endParaRPr lang="en-US"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Management </a:t>
            </a:r>
            <a:endParaRPr lang="en-US" dirty="0"/>
          </a:p>
        </p:txBody>
      </p:sp>
      <p:sp>
        <p:nvSpPr>
          <p:cNvPr id="3" name="Content Placeholder 2"/>
          <p:cNvSpPr>
            <a:spLocks noGrp="1"/>
          </p:cNvSpPr>
          <p:nvPr>
            <p:ph idx="1"/>
          </p:nvPr>
        </p:nvSpPr>
        <p:spPr>
          <a:xfrm>
            <a:off x="457200" y="1524000"/>
            <a:ext cx="8229600" cy="4602163"/>
          </a:xfrm>
        </p:spPr>
        <p:txBody>
          <a:bodyPr/>
          <a:lstStyle/>
          <a:p>
            <a:pPr>
              <a:lnSpc>
                <a:spcPct val="90000"/>
              </a:lnSpc>
              <a:buNone/>
            </a:pPr>
            <a:r>
              <a:rPr lang="en-US" sz="2800" dirty="0" smtClean="0"/>
              <a:t>Surgical indications</a:t>
            </a:r>
          </a:p>
          <a:p>
            <a:pPr lvl="1">
              <a:lnSpc>
                <a:spcPct val="90000"/>
              </a:lnSpc>
              <a:buFont typeface="Wingdings" pitchFamily="2" charset="2"/>
              <a:buChar char="§"/>
            </a:pPr>
            <a:r>
              <a:rPr lang="en-US" dirty="0" smtClean="0"/>
              <a:t>Intractibility (after medical therapy)</a:t>
            </a:r>
          </a:p>
          <a:p>
            <a:pPr lvl="1">
              <a:lnSpc>
                <a:spcPct val="90000"/>
              </a:lnSpc>
              <a:buFont typeface="Wingdings" pitchFamily="2" charset="2"/>
              <a:buChar char="§"/>
            </a:pPr>
            <a:r>
              <a:rPr lang="en-US" dirty="0" smtClean="0"/>
              <a:t>Hemorrhage</a:t>
            </a:r>
          </a:p>
          <a:p>
            <a:pPr lvl="1">
              <a:lnSpc>
                <a:spcPct val="90000"/>
              </a:lnSpc>
              <a:buFont typeface="Wingdings" pitchFamily="2" charset="2"/>
              <a:buChar char="§"/>
            </a:pPr>
            <a:r>
              <a:rPr lang="en-US" dirty="0" smtClean="0"/>
              <a:t>Obstruction</a:t>
            </a:r>
          </a:p>
          <a:p>
            <a:pPr lvl="1">
              <a:lnSpc>
                <a:spcPct val="90000"/>
              </a:lnSpc>
              <a:buFont typeface="Wingdings" pitchFamily="2" charset="2"/>
              <a:buChar char="§"/>
            </a:pPr>
            <a:r>
              <a:rPr lang="en-US" dirty="0" smtClean="0"/>
              <a:t>Perforation</a:t>
            </a:r>
          </a:p>
          <a:p>
            <a:pPr lvl="1">
              <a:lnSpc>
                <a:spcPct val="90000"/>
              </a:lnSpc>
              <a:buFont typeface="Wingdings" pitchFamily="2" charset="2"/>
              <a:buChar char="§"/>
            </a:pPr>
            <a:r>
              <a:rPr lang="en-US" dirty="0" smtClean="0"/>
              <a:t>Relative: continuous requirement of steroid therapy/NSAIDs</a:t>
            </a:r>
          </a:p>
          <a:p>
            <a:pPr>
              <a:buNone/>
            </a:pPr>
            <a:endParaRPr lang="en-US" sz="2800"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Gastric outlet obstruction</a:t>
            </a:r>
            <a:endParaRPr lang="en-US" dirty="0"/>
          </a:p>
        </p:txBody>
      </p:sp>
      <p:sp>
        <p:nvSpPr>
          <p:cNvPr id="3" name="Content Placeholder 2"/>
          <p:cNvSpPr>
            <a:spLocks noGrp="1"/>
          </p:cNvSpPr>
          <p:nvPr>
            <p:ph idx="1"/>
          </p:nvPr>
        </p:nvSpPr>
        <p:spPr/>
        <p:txBody>
          <a:bodyPr/>
          <a:lstStyle/>
          <a:p>
            <a:pPr>
              <a:lnSpc>
                <a:spcPct val="80000"/>
              </a:lnSpc>
              <a:buFont typeface="Arial" charset="0"/>
              <a:buChar char="•"/>
              <a:defRPr/>
            </a:pPr>
            <a:r>
              <a:rPr lang="en-US" dirty="0" smtClean="0">
                <a:effectLst>
                  <a:outerShdw blurRad="60007" dist="310007" dir="7680000" sy="30000" kx="1300200" algn="ctr" rotWithShape="0">
                    <a:prstClr val="black">
                      <a:alpha val="32000"/>
                    </a:prstClr>
                  </a:outerShdw>
                </a:effectLst>
                <a:ea typeface="ＭＳ Ｐゴシック" charset="0"/>
              </a:rPr>
              <a:t>Long history of peptic ulcer disease</a:t>
            </a:r>
          </a:p>
          <a:p>
            <a:pPr>
              <a:buFont typeface="Arial" charset="0"/>
              <a:buChar char="•"/>
              <a:defRPr/>
            </a:pPr>
            <a:r>
              <a:rPr lang="en-US" dirty="0" smtClean="0">
                <a:effectLst>
                  <a:outerShdw blurRad="60007" dist="310007" dir="7680000" sy="30000" kx="1300200" algn="ctr" rotWithShape="0">
                    <a:prstClr val="black">
                      <a:alpha val="32000"/>
                    </a:prstClr>
                  </a:outerShdw>
                </a:effectLst>
                <a:ea typeface="ＭＳ Ｐゴシック" charset="0"/>
              </a:rPr>
              <a:t>Vomiting</a:t>
            </a:r>
          </a:p>
          <a:p>
            <a:pPr>
              <a:buFont typeface="Arial" charset="0"/>
              <a:buChar char="•"/>
              <a:defRPr/>
            </a:pPr>
            <a:r>
              <a:rPr lang="en-US" dirty="0" smtClean="0">
                <a:effectLst>
                  <a:outerShdw blurRad="60007" dist="310007" dir="7680000" sy="30000" kx="1300200" algn="ctr" rotWithShape="0">
                    <a:prstClr val="black">
                      <a:alpha val="32000"/>
                    </a:prstClr>
                  </a:outerShdw>
                </a:effectLst>
                <a:ea typeface="ＭＳ Ｐゴシック" charset="0"/>
              </a:rPr>
              <a:t>Weight loss</a:t>
            </a:r>
          </a:p>
          <a:p>
            <a:pPr>
              <a:buFont typeface="Arial" charset="0"/>
              <a:buChar char="•"/>
              <a:defRPr/>
            </a:pPr>
            <a:r>
              <a:rPr lang="en-US" dirty="0" smtClean="0">
                <a:effectLst>
                  <a:outerShdw blurRad="60007" dist="310007" dir="7680000" sy="30000" kx="1300200" algn="ctr" rotWithShape="0">
                    <a:prstClr val="black">
                      <a:alpha val="32000"/>
                    </a:prstClr>
                  </a:outerShdw>
                </a:effectLst>
                <a:ea typeface="ＭＳ Ｐゴシック" charset="0"/>
              </a:rPr>
              <a:t>Dehydration </a:t>
            </a:r>
          </a:p>
          <a:p>
            <a:pPr>
              <a:buFont typeface="Arial" charset="0"/>
              <a:buChar char="•"/>
              <a:defRPr/>
            </a:pPr>
            <a:r>
              <a:rPr lang="en-US" dirty="0" smtClean="0">
                <a:effectLst>
                  <a:outerShdw blurRad="60007" dist="310007" dir="7680000" sy="30000" kx="1300200" algn="ctr" rotWithShape="0">
                    <a:prstClr val="black">
                      <a:alpha val="32000"/>
                    </a:prstClr>
                  </a:outerShdw>
                </a:effectLst>
                <a:ea typeface="ＭＳ Ｐゴシック" charset="0"/>
              </a:rPr>
              <a:t>Succussion splash</a:t>
            </a:r>
          </a:p>
          <a:p>
            <a:pPr>
              <a:buFont typeface="Arial" charset="0"/>
              <a:buChar char="•"/>
              <a:defRPr/>
            </a:pPr>
            <a:r>
              <a:rPr lang="en-US" dirty="0" smtClean="0">
                <a:effectLst>
                  <a:outerShdw blurRad="60007" dist="310007" dir="7680000" sy="30000" kx="1300200" algn="ctr" rotWithShape="0">
                    <a:prstClr val="black">
                      <a:alpha val="32000"/>
                    </a:prstClr>
                  </a:outerShdw>
                </a:effectLst>
                <a:ea typeface="ＭＳ Ｐゴシック" charset="0"/>
              </a:rPr>
              <a:t>Visible Peristalsis</a:t>
            </a:r>
          </a:p>
          <a:p>
            <a:pPr>
              <a:buFont typeface="Arial" charset="0"/>
              <a:buChar char="•"/>
              <a:defRPr/>
            </a:pPr>
            <a:r>
              <a:rPr lang="en-US" dirty="0" smtClean="0">
                <a:effectLst>
                  <a:outerShdw blurRad="60007" dist="310007" dir="7680000" sy="30000" kx="1300200" algn="ctr" rotWithShape="0">
                    <a:prstClr val="black">
                      <a:alpha val="32000"/>
                    </a:prstClr>
                  </a:outerShdw>
                </a:effectLst>
                <a:ea typeface="ＭＳ Ｐゴシック" charset="0"/>
              </a:rPr>
              <a:t>Hypochloraemic alkalosis &amp; paradoxical aciduria</a:t>
            </a:r>
          </a:p>
          <a:p>
            <a:endParaRPr lang="en-US"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457200" y="235857"/>
          <a:ext cx="8229600" cy="638628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le 1"/>
          <p:cNvSpPr>
            <a:spLocks noGrp="1"/>
          </p:cNvSpPr>
          <p:nvPr>
            <p:ph type="title"/>
          </p:nvPr>
        </p:nvSpPr>
        <p:spPr>
          <a:xfrm>
            <a:off x="457200" y="357188"/>
            <a:ext cx="8229600" cy="1143000"/>
          </a:xfrm>
        </p:spPr>
        <p:txBody>
          <a:bodyPr/>
          <a:lstStyle/>
          <a:p>
            <a:pPr eaLnBrk="1" hangingPunct="1"/>
            <a:r>
              <a:rPr lang="en-US" dirty="0" smtClean="0"/>
              <a:t>Investigations</a:t>
            </a:r>
          </a:p>
        </p:txBody>
      </p:sp>
      <p:sp>
        <p:nvSpPr>
          <p:cNvPr id="17410" name="Content Placeholder 4"/>
          <p:cNvSpPr>
            <a:spLocks noGrp="1"/>
          </p:cNvSpPr>
          <p:nvPr>
            <p:ph idx="1"/>
          </p:nvPr>
        </p:nvSpPr>
        <p:spPr>
          <a:xfrm>
            <a:off x="457200" y="1752600"/>
            <a:ext cx="8229600" cy="4048125"/>
          </a:xfrm>
        </p:spPr>
        <p:txBody>
          <a:bodyPr>
            <a:normAutofit/>
          </a:bodyPr>
          <a:lstStyle/>
          <a:p>
            <a:pPr marL="0" indent="0" eaLnBrk="1" hangingPunct="1">
              <a:lnSpc>
                <a:spcPct val="100000"/>
              </a:lnSpc>
              <a:buFont typeface="Arial" charset="0"/>
              <a:buNone/>
              <a:defRPr/>
            </a:pPr>
            <a:r>
              <a:rPr lang="en-US" sz="3600" b="1" dirty="0">
                <a:effectLst>
                  <a:outerShdw blurRad="60007" dist="310007" dir="7680000" sy="30000" kx="1300200" algn="ctr" rotWithShape="0">
                    <a:prstClr val="black">
                      <a:alpha val="32000"/>
                    </a:prstClr>
                  </a:outerShdw>
                </a:effectLst>
                <a:ea typeface="ＭＳ Ｐゴシック" charset="0"/>
              </a:rPr>
              <a:t>Laboratory investigations</a:t>
            </a:r>
          </a:p>
          <a:p>
            <a:pPr marL="0" indent="0">
              <a:defRPr/>
            </a:pPr>
            <a:r>
              <a:rPr lang="en-US" sz="2800" dirty="0">
                <a:effectLst>
                  <a:outerShdw blurRad="60007" dist="310007" dir="7680000" sy="30000" kx="1300200" algn="ctr" rotWithShape="0">
                    <a:prstClr val="black">
                      <a:alpha val="32000"/>
                    </a:prstClr>
                  </a:outerShdw>
                </a:effectLst>
                <a:ea typeface="ＭＳ Ｐゴシック" charset="0"/>
              </a:rPr>
              <a:t>Hypochloraemic alkalosis; </a:t>
            </a:r>
          </a:p>
          <a:p>
            <a:pPr marL="0" indent="0">
              <a:defRPr/>
            </a:pPr>
            <a:r>
              <a:rPr lang="en-US" sz="2800" dirty="0" smtClean="0">
                <a:effectLst>
                  <a:outerShdw blurRad="60007" dist="310007" dir="7680000" sy="30000" kx="1300200" algn="ctr" rotWithShape="0">
                    <a:prstClr val="black">
                      <a:alpha val="32000"/>
                    </a:prstClr>
                  </a:outerShdw>
                </a:effectLst>
                <a:ea typeface="ＭＳ Ｐゴシック" charset="0"/>
              </a:rPr>
              <a:t>Hyponatremia</a:t>
            </a:r>
            <a:r>
              <a:rPr lang="en-US" sz="2800" dirty="0">
                <a:effectLst>
                  <a:outerShdw blurRad="60007" dist="310007" dir="7680000" sy="30000" kx="1300200" algn="ctr" rotWithShape="0">
                    <a:prstClr val="black">
                      <a:alpha val="32000"/>
                    </a:prstClr>
                  </a:outerShdw>
                </a:effectLst>
                <a:ea typeface="ＭＳ Ｐゴシック" charset="0"/>
              </a:rPr>
              <a:t>; </a:t>
            </a:r>
          </a:p>
          <a:p>
            <a:pPr marL="0" indent="0">
              <a:defRPr/>
            </a:pPr>
            <a:r>
              <a:rPr lang="en-US" sz="2800" dirty="0" smtClean="0">
                <a:effectLst>
                  <a:outerShdw blurRad="60007" dist="310007" dir="7680000" sy="30000" kx="1300200" algn="ctr" rotWithShape="0">
                    <a:prstClr val="black">
                      <a:alpha val="32000"/>
                    </a:prstClr>
                  </a:outerShdw>
                </a:effectLst>
                <a:ea typeface="ＭＳ Ｐゴシック" charset="0"/>
              </a:rPr>
              <a:t>Hypokalaemia</a:t>
            </a:r>
          </a:p>
          <a:p>
            <a:pPr marL="0" indent="0" eaLnBrk="1" hangingPunct="1">
              <a:lnSpc>
                <a:spcPct val="100000"/>
              </a:lnSpc>
              <a:buFont typeface="Arial" charset="0"/>
              <a:buNone/>
              <a:defRPr/>
            </a:pPr>
            <a:r>
              <a:rPr lang="en-US" sz="3600" b="1" dirty="0" smtClean="0">
                <a:effectLst>
                  <a:outerShdw blurRad="60007" dist="310007" dir="7680000" sy="30000" kx="1300200" algn="ctr" rotWithShape="0">
                    <a:prstClr val="black">
                      <a:alpha val="32000"/>
                    </a:prstClr>
                  </a:outerShdw>
                </a:effectLst>
                <a:ea typeface="ＭＳ Ｐゴシック" charset="0"/>
              </a:rPr>
              <a:t>Imaging</a:t>
            </a:r>
          </a:p>
          <a:p>
            <a:pPr marL="0" indent="0">
              <a:defRPr/>
            </a:pPr>
            <a:r>
              <a:rPr lang="en-US" sz="2800" dirty="0" smtClean="0">
                <a:effectLst>
                  <a:outerShdw blurRad="60007" dist="310007" dir="7680000" sy="30000" kx="1300200" algn="ctr" rotWithShape="0">
                    <a:prstClr val="black">
                      <a:alpha val="32000"/>
                    </a:prstClr>
                  </a:outerShdw>
                </a:effectLst>
                <a:ea typeface="ＭＳ Ｐゴシック" charset="0"/>
              </a:rPr>
              <a:t>Plain x-ray</a:t>
            </a:r>
          </a:p>
          <a:p>
            <a:pPr marL="0" indent="0">
              <a:defRPr/>
            </a:pPr>
            <a:r>
              <a:rPr lang="en-US" sz="2800" dirty="0" smtClean="0">
                <a:effectLst>
                  <a:outerShdw blurRad="60007" dist="310007" dir="7680000" sy="30000" kx="1300200" algn="ctr" rotWithShape="0">
                    <a:prstClr val="black">
                      <a:alpha val="32000"/>
                    </a:prstClr>
                  </a:outerShdw>
                </a:effectLst>
                <a:ea typeface="ＭＳ Ｐゴシック" charset="0"/>
              </a:rPr>
              <a:t>Barium meal</a:t>
            </a:r>
            <a:endParaRPr lang="en-US" sz="2800" dirty="0">
              <a:effectLst>
                <a:outerShdw blurRad="60007" dist="310007" dir="7680000" sy="30000" kx="1300200" algn="ctr" rotWithShape="0">
                  <a:prstClr val="black">
                    <a:alpha val="32000"/>
                  </a:prstClr>
                </a:outerShdw>
              </a:effectLst>
              <a:ea typeface="ＭＳ Ｐゴシック" charset="0"/>
            </a:endParaRPr>
          </a:p>
          <a:p>
            <a:pPr marL="0" indent="0" eaLnBrk="1" hangingPunct="1">
              <a:lnSpc>
                <a:spcPct val="100000"/>
              </a:lnSpc>
              <a:buFont typeface="Arial" charset="0"/>
              <a:buNone/>
              <a:defRPr/>
            </a:pPr>
            <a:endParaRPr lang="en-US" sz="4000" dirty="0">
              <a:ea typeface="ＭＳ Ｐゴシック" charset="0"/>
            </a:endParaRPr>
          </a:p>
          <a:p>
            <a:pPr marL="0" indent="0" eaLnBrk="1" hangingPunct="1">
              <a:lnSpc>
                <a:spcPct val="100000"/>
              </a:lnSpc>
              <a:buFont typeface="Arial" charset="0"/>
              <a:buNone/>
              <a:defRPr/>
            </a:pPr>
            <a:endParaRPr lang="en-US" sz="2400" dirty="0">
              <a:ea typeface="ＭＳ Ｐゴシック" charset="0"/>
            </a:endParaRPr>
          </a:p>
          <a:p>
            <a:pPr marL="0" indent="0" eaLnBrk="1" hangingPunct="1">
              <a:lnSpc>
                <a:spcPct val="100000"/>
              </a:lnSpc>
              <a:buFont typeface="Arial" charset="0"/>
              <a:buNone/>
              <a:defRPr/>
            </a:pPr>
            <a:endParaRPr lang="en-US" sz="2400" dirty="0">
              <a:ea typeface="ＭＳ Ｐゴシック" charset="0"/>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1" descr="F7.large.jpg"/>
          <p:cNvPicPr>
            <a:picLocks noChangeAspect="1"/>
          </p:cNvPicPr>
          <p:nvPr/>
        </p:nvPicPr>
        <p:blipFill>
          <a:blip r:embed="rId3" cstate="print"/>
          <a:srcRect l="4659" r="41475"/>
          <a:stretch>
            <a:fillRect/>
          </a:stretch>
        </p:blipFill>
        <p:spPr bwMode="auto">
          <a:xfrm>
            <a:off x="2667000" y="0"/>
            <a:ext cx="4829175"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F2.large.jpg"/>
          <p:cNvPicPr>
            <a:picLocks noChangeAspect="1"/>
          </p:cNvPicPr>
          <p:nvPr/>
        </p:nvPicPr>
        <p:blipFill>
          <a:blip r:embed="rId3" cstate="print"/>
          <a:srcRect/>
          <a:stretch>
            <a:fillRect/>
          </a:stretch>
        </p:blipFill>
        <p:spPr bwMode="auto">
          <a:xfrm>
            <a:off x="1155700" y="0"/>
            <a:ext cx="7011988"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investigations</a:t>
            </a:r>
            <a:endParaRPr lang="en-US" dirty="0"/>
          </a:p>
        </p:txBody>
      </p:sp>
      <p:sp>
        <p:nvSpPr>
          <p:cNvPr id="3" name="Content Placeholder 2"/>
          <p:cNvSpPr>
            <a:spLocks noGrp="1"/>
          </p:cNvSpPr>
          <p:nvPr>
            <p:ph idx="1"/>
          </p:nvPr>
        </p:nvSpPr>
        <p:spPr/>
        <p:txBody>
          <a:bodyPr/>
          <a:lstStyle/>
          <a:p>
            <a:r>
              <a:rPr lang="en-US" dirty="0" smtClean="0"/>
              <a:t>Saline load test</a:t>
            </a:r>
          </a:p>
          <a:p>
            <a:endParaRPr lang="en-US" dirty="0" smtClean="0"/>
          </a:p>
          <a:p>
            <a:r>
              <a:rPr lang="en-US" dirty="0" smtClean="0"/>
              <a:t>Endoscopy </a:t>
            </a:r>
            <a:endParaRPr lang="en-US"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1"/>
          <p:cNvSpPr>
            <a:spLocks noGrp="1"/>
          </p:cNvSpPr>
          <p:nvPr>
            <p:ph type="title"/>
          </p:nvPr>
        </p:nvSpPr>
        <p:spPr>
          <a:xfrm>
            <a:off x="457200" y="406400"/>
            <a:ext cx="8229600" cy="1143000"/>
          </a:xfrm>
        </p:spPr>
        <p:txBody>
          <a:bodyPr>
            <a:normAutofit fontScale="90000"/>
          </a:bodyPr>
          <a:lstStyle/>
          <a:p>
            <a:r>
              <a:rPr lang="en-US" b="1" dirty="0" smtClean="0">
                <a:ea typeface="ＭＳ Ｐゴシック" charset="0"/>
              </a:rPr>
              <a:t>Saline load test</a:t>
            </a:r>
            <a:br>
              <a:rPr lang="en-US" b="1" dirty="0" smtClean="0">
                <a:ea typeface="ＭＳ Ｐゴシック" charset="0"/>
              </a:rPr>
            </a:br>
            <a:endParaRPr lang="en-US" dirty="0" smtClean="0"/>
          </a:p>
        </p:txBody>
      </p:sp>
      <p:sp>
        <p:nvSpPr>
          <p:cNvPr id="24578" name="Content Placeholder 4"/>
          <p:cNvSpPr>
            <a:spLocks noGrp="1"/>
          </p:cNvSpPr>
          <p:nvPr>
            <p:ph idx="1"/>
          </p:nvPr>
        </p:nvSpPr>
        <p:spPr>
          <a:xfrm>
            <a:off x="457200" y="1447801"/>
            <a:ext cx="8229600" cy="5353050"/>
          </a:xfrm>
        </p:spPr>
        <p:txBody>
          <a:bodyPr/>
          <a:lstStyle/>
          <a:p>
            <a:pPr eaLnBrk="1" hangingPunct="1">
              <a:lnSpc>
                <a:spcPct val="120000"/>
              </a:lnSpc>
              <a:buFont typeface="Arial" charset="0"/>
              <a:buChar char="•"/>
              <a:defRPr/>
            </a:pPr>
            <a:r>
              <a:rPr lang="en-US" sz="3200" dirty="0" smtClean="0">
                <a:ea typeface="ＭＳ Ｐゴシック" charset="0"/>
              </a:rPr>
              <a:t>700 ml normal saline infused over 3-4 minutes</a:t>
            </a:r>
          </a:p>
          <a:p>
            <a:pPr eaLnBrk="1" hangingPunct="1">
              <a:lnSpc>
                <a:spcPct val="120000"/>
              </a:lnSpc>
              <a:buFont typeface="Arial" charset="0"/>
              <a:buChar char="•"/>
              <a:defRPr/>
            </a:pPr>
            <a:r>
              <a:rPr lang="en-US" sz="3200" dirty="0" smtClean="0">
                <a:ea typeface="ＭＳ Ｐゴシック" charset="0"/>
              </a:rPr>
              <a:t>Tube clamped for 30 minutes</a:t>
            </a:r>
          </a:p>
          <a:p>
            <a:pPr eaLnBrk="1" hangingPunct="1">
              <a:lnSpc>
                <a:spcPct val="120000"/>
              </a:lnSpc>
              <a:buFont typeface="Arial" charset="0"/>
              <a:buChar char="•"/>
              <a:defRPr/>
            </a:pPr>
            <a:r>
              <a:rPr lang="en-US" sz="3200" dirty="0" smtClean="0">
                <a:ea typeface="ＭＳ Ｐゴシック" charset="0"/>
              </a:rPr>
              <a:t>Stomach aspirated</a:t>
            </a:r>
          </a:p>
          <a:p>
            <a:pPr eaLnBrk="1" hangingPunct="1">
              <a:lnSpc>
                <a:spcPct val="120000"/>
              </a:lnSpc>
              <a:buFont typeface="Arial" charset="0"/>
              <a:buChar char="•"/>
              <a:defRPr/>
            </a:pPr>
            <a:r>
              <a:rPr lang="en-US" sz="3200" dirty="0" smtClean="0">
                <a:ea typeface="ＭＳ Ｐゴシック" charset="0"/>
              </a:rPr>
              <a:t>Recovery of &gt;350 ml indicates obstruction</a:t>
            </a:r>
          </a:p>
          <a:p>
            <a:pPr eaLnBrk="1" hangingPunct="1">
              <a:lnSpc>
                <a:spcPct val="100000"/>
              </a:lnSpc>
              <a:buFont typeface="Arial" charset="0"/>
              <a:buChar char="•"/>
              <a:defRPr/>
            </a:pPr>
            <a:endParaRPr lang="en-US" sz="3200" dirty="0">
              <a:ea typeface="ＭＳ Ｐゴシック" charset="0"/>
            </a:endParaRPr>
          </a:p>
          <a:p>
            <a:pPr marL="0" indent="0" eaLnBrk="1" hangingPunct="1">
              <a:lnSpc>
                <a:spcPct val="100000"/>
              </a:lnSpc>
              <a:buFont typeface="Arial" charset="0"/>
              <a:buNone/>
              <a:defRPr/>
            </a:pPr>
            <a:endParaRPr lang="en-US" sz="4000" dirty="0" smtClean="0">
              <a:ea typeface="ＭＳ Ｐゴシック" charset="0"/>
            </a:endParaRPr>
          </a:p>
          <a:p>
            <a:pPr marL="0" indent="0" eaLnBrk="1" hangingPunct="1">
              <a:lnSpc>
                <a:spcPct val="100000"/>
              </a:lnSpc>
              <a:buFont typeface="Arial" charset="0"/>
              <a:buNone/>
              <a:defRPr/>
            </a:pPr>
            <a:endParaRPr lang="en-US" sz="2400" dirty="0">
              <a:ea typeface="ＭＳ Ｐゴシック" charset="0"/>
            </a:endParaRPr>
          </a:p>
          <a:p>
            <a:pPr marL="0" indent="0" eaLnBrk="1" hangingPunct="1">
              <a:lnSpc>
                <a:spcPct val="100000"/>
              </a:lnSpc>
              <a:buFont typeface="Arial" charset="0"/>
              <a:buNone/>
              <a:defRPr/>
            </a:pPr>
            <a:endParaRPr lang="en-US" sz="2400" dirty="0">
              <a:ea typeface="ＭＳ Ｐゴシック" charset="0"/>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1" descr="Gastric_Outlet_Obstruction.jpg"/>
          <p:cNvPicPr>
            <a:picLocks noChangeAspect="1"/>
          </p:cNvPicPr>
          <p:nvPr/>
        </p:nvPicPr>
        <p:blipFill>
          <a:blip r:embed="rId3" cstate="print"/>
          <a:srcRect/>
          <a:stretch>
            <a:fillRect/>
          </a:stretch>
        </p:blipFill>
        <p:spPr bwMode="auto">
          <a:xfrm>
            <a:off x="601663" y="0"/>
            <a:ext cx="8004175" cy="68373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le 1"/>
          <p:cNvSpPr>
            <a:spLocks noGrp="1"/>
          </p:cNvSpPr>
          <p:nvPr>
            <p:ph type="title"/>
          </p:nvPr>
        </p:nvSpPr>
        <p:spPr/>
        <p:txBody>
          <a:bodyPr/>
          <a:lstStyle/>
          <a:p>
            <a:r>
              <a:rPr lang="en-US" dirty="0" smtClean="0"/>
              <a:t>Treatment</a:t>
            </a:r>
          </a:p>
        </p:txBody>
      </p:sp>
      <p:graphicFrame>
        <p:nvGraphicFramePr>
          <p:cNvPr id="5" name="Content Placeholder 4"/>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smtClean="0"/>
              <a:t>Correction of metabolic derangements</a:t>
            </a:r>
            <a:endParaRPr lang="en-US" dirty="0"/>
          </a:p>
        </p:txBody>
      </p:sp>
      <p:sp>
        <p:nvSpPr>
          <p:cNvPr id="5" name="Content Placeholder 4"/>
          <p:cNvSpPr>
            <a:spLocks noGrp="1"/>
          </p:cNvSpPr>
          <p:nvPr>
            <p:ph idx="1"/>
          </p:nvPr>
        </p:nvSpPr>
        <p:spPr/>
        <p:txBody>
          <a:bodyPr/>
          <a:lstStyle/>
          <a:p>
            <a:r>
              <a:rPr lang="en-US" dirty="0" smtClean="0"/>
              <a:t>Rehydrate with isotonic saline</a:t>
            </a:r>
          </a:p>
          <a:p>
            <a:endParaRPr lang="en-US" dirty="0" smtClean="0"/>
          </a:p>
          <a:p>
            <a:r>
              <a:rPr lang="en-US" dirty="0" smtClean="0"/>
              <a:t>Give potassium supplements</a:t>
            </a:r>
            <a:endParaRPr lang="en-US"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le 1"/>
          <p:cNvSpPr>
            <a:spLocks noGrp="1"/>
          </p:cNvSpPr>
          <p:nvPr>
            <p:ph type="title"/>
          </p:nvPr>
        </p:nvSpPr>
        <p:spPr/>
        <p:txBody>
          <a:bodyPr/>
          <a:lstStyle/>
          <a:p>
            <a:pPr eaLnBrk="1" hangingPunct="1"/>
            <a:r>
              <a:rPr lang="en-US" b="0" dirty="0" smtClean="0"/>
              <a:t>Treatment </a:t>
            </a:r>
          </a:p>
        </p:txBody>
      </p:sp>
      <p:sp>
        <p:nvSpPr>
          <p:cNvPr id="3" name="Content Placeholder 2"/>
          <p:cNvSpPr>
            <a:spLocks noGrp="1"/>
          </p:cNvSpPr>
          <p:nvPr>
            <p:ph idx="1"/>
          </p:nvPr>
        </p:nvSpPr>
        <p:spPr>
          <a:xfrm>
            <a:off x="457200" y="1600200"/>
            <a:ext cx="8229600" cy="3776663"/>
          </a:xfrm>
        </p:spPr>
        <p:txBody>
          <a:bodyPr>
            <a:normAutofit/>
          </a:bodyPr>
          <a:lstStyle/>
          <a:p>
            <a:pPr>
              <a:lnSpc>
                <a:spcPct val="70000"/>
              </a:lnSpc>
              <a:defRPr/>
            </a:pPr>
            <a:r>
              <a:rPr lang="en-US" b="1" dirty="0" smtClean="0">
                <a:ea typeface="ＭＳ Ｐゴシック" charset="0"/>
              </a:rPr>
              <a:t>Medical treatment</a:t>
            </a:r>
          </a:p>
          <a:p>
            <a:pPr marL="457200" lvl="1" indent="0" eaLnBrk="1" hangingPunct="1">
              <a:lnSpc>
                <a:spcPct val="70000"/>
              </a:lnSpc>
              <a:buFont typeface="Wingdings" charset="0"/>
              <a:buNone/>
              <a:defRPr/>
            </a:pPr>
            <a:r>
              <a:rPr lang="en-US" dirty="0" smtClean="0">
                <a:ea typeface="ＭＳ Ｐゴシック" charset="0"/>
              </a:rPr>
              <a:t>Gastric lavage and suction (5-7 days)</a:t>
            </a:r>
          </a:p>
          <a:p>
            <a:pPr lvl="1" eaLnBrk="1" hangingPunct="1">
              <a:lnSpc>
                <a:spcPct val="70000"/>
              </a:lnSpc>
              <a:buFont typeface="Wingdings" charset="0"/>
              <a:buChar char="§"/>
              <a:defRPr/>
            </a:pPr>
            <a:endParaRPr lang="en-US" dirty="0" smtClean="0">
              <a:ea typeface="ＭＳ Ｐゴシック" charset="0"/>
            </a:endParaRPr>
          </a:p>
          <a:p>
            <a:pPr eaLnBrk="1" hangingPunct="1">
              <a:lnSpc>
                <a:spcPct val="70000"/>
              </a:lnSpc>
              <a:buFont typeface="Arial" charset="0"/>
              <a:buChar char="•"/>
              <a:defRPr/>
            </a:pPr>
            <a:r>
              <a:rPr lang="en-US" b="1" dirty="0" smtClean="0">
                <a:ea typeface="ＭＳ Ｐゴシック" charset="0"/>
              </a:rPr>
              <a:t>Surgical treatment</a:t>
            </a:r>
          </a:p>
          <a:p>
            <a:pPr marL="457200" lvl="1" indent="0" eaLnBrk="1" hangingPunct="1">
              <a:lnSpc>
                <a:spcPct val="70000"/>
              </a:lnSpc>
              <a:buFont typeface="Wingdings" charset="0"/>
              <a:buNone/>
              <a:defRPr/>
            </a:pPr>
            <a:r>
              <a:rPr lang="en-US" dirty="0" smtClean="0">
                <a:ea typeface="ＭＳ Ｐゴシック" charset="0"/>
              </a:rPr>
              <a:t>Truncal vagotomy with </a:t>
            </a:r>
            <a:r>
              <a:rPr lang="en-US" dirty="0" err="1" smtClean="0">
                <a:ea typeface="ＭＳ Ｐゴシック" charset="0"/>
              </a:rPr>
              <a:t>gastrojejunostomy</a:t>
            </a:r>
            <a:endParaRPr lang="en-US" dirty="0" smtClean="0">
              <a:ea typeface="ＭＳ Ｐゴシック" charset="0"/>
            </a:endParaRPr>
          </a:p>
          <a:p>
            <a:pPr marL="457200" lvl="1" indent="0" eaLnBrk="1" hangingPunct="1">
              <a:lnSpc>
                <a:spcPct val="70000"/>
              </a:lnSpc>
              <a:buFont typeface="Wingdings" charset="0"/>
              <a:buNone/>
              <a:defRPr/>
            </a:pPr>
            <a:endParaRPr lang="en-US" dirty="0" smtClean="0">
              <a:ea typeface="ＭＳ Ｐゴシック" charset="0"/>
            </a:endParaRPr>
          </a:p>
          <a:p>
            <a:pPr lvl="1" eaLnBrk="1" hangingPunct="1">
              <a:lnSpc>
                <a:spcPct val="70000"/>
              </a:lnSpc>
              <a:buFont typeface="Arial"/>
              <a:buChar char="•"/>
              <a:defRPr/>
            </a:pPr>
            <a:r>
              <a:rPr lang="en-US" sz="3600" b="1" dirty="0" smtClean="0">
                <a:ea typeface="ＭＳ Ｐゴシック" charset="0"/>
                <a:cs typeface="ＭＳ Ｐゴシック" charset="0"/>
              </a:rPr>
              <a:t>Endoscopic treatment</a:t>
            </a:r>
          </a:p>
          <a:p>
            <a:pPr marL="457200" lvl="1" indent="0" eaLnBrk="1" hangingPunct="1">
              <a:lnSpc>
                <a:spcPct val="70000"/>
              </a:lnSpc>
              <a:buFont typeface="Wingdings" charset="0"/>
              <a:buNone/>
              <a:defRPr/>
            </a:pPr>
            <a:r>
              <a:rPr lang="en-US" dirty="0" smtClean="0">
                <a:ea typeface="ＭＳ Ｐゴシック" charset="0"/>
              </a:rPr>
              <a:t>Balloon </a:t>
            </a:r>
            <a:r>
              <a:rPr lang="en-US" dirty="0" smtClean="0">
                <a:ea typeface="ＭＳ Ｐゴシック" charset="0"/>
              </a:rPr>
              <a:t>dilatation</a:t>
            </a:r>
            <a:endParaRPr lang="en-US" dirty="0">
              <a:ea typeface="ＭＳ Ｐゴシック" charset="0"/>
            </a:endParaRP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722313" y="4800600"/>
            <a:ext cx="7772400" cy="968375"/>
          </a:xfrm>
        </p:spPr>
        <p:txBody>
          <a:bodyPr/>
          <a:lstStyle/>
          <a:p>
            <a:pPr eaLnBrk="1" hangingPunct="1"/>
            <a:r>
              <a:rPr lang="en-US" cap="none" dirty="0" smtClean="0">
                <a:effectLst>
                  <a:outerShdw blurRad="38100" dist="38100" dir="2700000" algn="tl">
                    <a:srgbClr val="C0C0C0"/>
                  </a:outerShdw>
                </a:effectLst>
              </a:rPr>
              <a:t>Perforation of peptic ulcer</a:t>
            </a:r>
          </a:p>
        </p:txBody>
      </p:sp>
      <p:pic>
        <p:nvPicPr>
          <p:cNvPr id="2" name="Picture 1"/>
          <p:cNvPicPr>
            <a:picLocks noChangeAspect="1"/>
          </p:cNvPicPr>
          <p:nvPr/>
        </p:nvPicPr>
        <p:blipFill>
          <a:blip r:embed="rId3" cstate="print"/>
          <a:srcRect/>
          <a:stretch>
            <a:fillRect/>
          </a:stretch>
        </p:blipFill>
        <p:spPr bwMode="auto">
          <a:xfrm>
            <a:off x="2667000" y="304800"/>
            <a:ext cx="3194050" cy="4244975"/>
          </a:xfrm>
          <a:prstGeom prst="rect">
            <a:avLst/>
          </a:prstGeom>
          <a:noFill/>
          <a:ln w="9525">
            <a:noFill/>
            <a:miter lim="800000"/>
            <a:headEnd/>
            <a:tailEnd/>
          </a:ln>
          <a:effectLst>
            <a:outerShdw dist="139700" dir="2700000" algn="tl" rotWithShape="0">
              <a:srgbClr val="333333">
                <a:alpha val="64999"/>
              </a:srgbClr>
            </a:outerShdw>
          </a:effectLst>
        </p:spPr>
      </p:pic>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Perforated DU</a:t>
            </a:r>
            <a:endParaRPr lang="en-US" dirty="0"/>
          </a:p>
        </p:txBody>
      </p:sp>
      <p:sp>
        <p:nvSpPr>
          <p:cNvPr id="5" name="Content Placeholder 4"/>
          <p:cNvSpPr>
            <a:spLocks noGrp="1"/>
          </p:cNvSpPr>
          <p:nvPr>
            <p:ph idx="1"/>
          </p:nvPr>
        </p:nvSpPr>
        <p:spPr/>
        <p:txBody>
          <a:bodyPr/>
          <a:lstStyle/>
          <a:p>
            <a:r>
              <a:rPr lang="en-US" dirty="0" smtClean="0"/>
              <a:t>Most perforated ulcers are anterior</a:t>
            </a:r>
          </a:p>
          <a:p>
            <a:r>
              <a:rPr lang="en-US" dirty="0" smtClean="0"/>
              <a:t>Reasons: no overlying protective viscera &amp; no major vessels</a:t>
            </a:r>
          </a:p>
          <a:p>
            <a:endParaRPr lang="en-US" dirty="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020762"/>
          </a:xfrm>
        </p:spPr>
        <p:txBody>
          <a:bodyPr/>
          <a:lstStyle/>
          <a:p>
            <a:r>
              <a:rPr lang="en-US" dirty="0" smtClean="0"/>
              <a:t>Presentation </a:t>
            </a:r>
            <a:endParaRPr lang="en-US" dirty="0"/>
          </a:p>
        </p:txBody>
      </p:sp>
      <p:sp>
        <p:nvSpPr>
          <p:cNvPr id="3" name="Content Placeholder 2"/>
          <p:cNvSpPr>
            <a:spLocks noGrp="1"/>
          </p:cNvSpPr>
          <p:nvPr>
            <p:ph idx="1"/>
          </p:nvPr>
        </p:nvSpPr>
        <p:spPr>
          <a:xfrm>
            <a:off x="475013" y="1371600"/>
            <a:ext cx="8229600" cy="4525963"/>
          </a:xfrm>
        </p:spPr>
        <p:txBody>
          <a:bodyPr/>
          <a:lstStyle/>
          <a:p>
            <a:r>
              <a:rPr lang="en-US" dirty="0" smtClean="0"/>
              <a:t>Severe pain</a:t>
            </a:r>
          </a:p>
          <a:p>
            <a:r>
              <a:rPr lang="en-US" dirty="0" smtClean="0"/>
              <a:t>Vomiting</a:t>
            </a:r>
          </a:p>
          <a:p>
            <a:r>
              <a:rPr lang="en-US" dirty="0" smtClean="0"/>
              <a:t>Dehydration </a:t>
            </a:r>
          </a:p>
          <a:p>
            <a:r>
              <a:rPr lang="en-US" dirty="0" smtClean="0"/>
              <a:t>Distress with shallow rapid breaths</a:t>
            </a:r>
          </a:p>
          <a:p>
            <a:r>
              <a:rPr lang="en-US" dirty="0" smtClean="0"/>
              <a:t>Rigidity </a:t>
            </a:r>
          </a:p>
          <a:p>
            <a:r>
              <a:rPr lang="en-US" dirty="0" smtClean="0"/>
              <a:t>Tympanic note over liver</a:t>
            </a:r>
          </a:p>
          <a:p>
            <a:r>
              <a:rPr lang="en-US" dirty="0" smtClean="0"/>
              <a:t>Absent bowel sounds</a:t>
            </a:r>
          </a:p>
          <a:p>
            <a:endParaRPr lang="en-US" dirty="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Title 1"/>
          <p:cNvSpPr>
            <a:spLocks noGrp="1"/>
          </p:cNvSpPr>
          <p:nvPr>
            <p:ph type="title"/>
          </p:nvPr>
        </p:nvSpPr>
        <p:spPr>
          <a:xfrm>
            <a:off x="457200" y="306388"/>
            <a:ext cx="8229600" cy="1143000"/>
          </a:xfrm>
        </p:spPr>
        <p:txBody>
          <a:bodyPr/>
          <a:lstStyle/>
          <a:p>
            <a:pPr eaLnBrk="1" hangingPunct="1"/>
            <a:r>
              <a:rPr lang="en-US" dirty="0" smtClean="0"/>
              <a:t>Investigations</a:t>
            </a:r>
          </a:p>
        </p:txBody>
      </p:sp>
      <p:sp>
        <p:nvSpPr>
          <p:cNvPr id="35842" name="Content Placeholder 4"/>
          <p:cNvSpPr>
            <a:spLocks noGrp="1"/>
          </p:cNvSpPr>
          <p:nvPr>
            <p:ph idx="1"/>
          </p:nvPr>
        </p:nvSpPr>
        <p:spPr>
          <a:xfrm>
            <a:off x="459179" y="1600200"/>
            <a:ext cx="8229600" cy="4048125"/>
          </a:xfrm>
        </p:spPr>
        <p:txBody>
          <a:bodyPr>
            <a:normAutofit lnSpcReduction="10000"/>
          </a:bodyPr>
          <a:lstStyle/>
          <a:p>
            <a:pPr marL="0" indent="0" eaLnBrk="1" hangingPunct="1">
              <a:lnSpc>
                <a:spcPct val="100000"/>
              </a:lnSpc>
              <a:buFont typeface="Arial" pitchFamily="34" charset="0"/>
              <a:buNone/>
            </a:pPr>
            <a:r>
              <a:rPr lang="en-US" sz="4400" b="1" dirty="0" smtClean="0"/>
              <a:t>Laboratory investigations</a:t>
            </a:r>
          </a:p>
          <a:p>
            <a:pPr marL="0" indent="0" eaLnBrk="1" hangingPunct="1">
              <a:lnSpc>
                <a:spcPct val="100000"/>
              </a:lnSpc>
              <a:buFont typeface="Arial" pitchFamily="34" charset="0"/>
              <a:buNone/>
            </a:pPr>
            <a:r>
              <a:rPr lang="en-US" sz="2800" dirty="0" smtClean="0"/>
              <a:t>Leucocytosis ; raised serum amylase</a:t>
            </a:r>
          </a:p>
          <a:p>
            <a:pPr marL="0" indent="0" eaLnBrk="1" hangingPunct="1">
              <a:lnSpc>
                <a:spcPct val="100000"/>
              </a:lnSpc>
              <a:buFont typeface="Arial" pitchFamily="34" charset="0"/>
              <a:buNone/>
            </a:pPr>
            <a:r>
              <a:rPr lang="en-US" sz="2800" dirty="0" smtClean="0"/>
              <a:t>High levels of amylase in aspirated fluid</a:t>
            </a:r>
          </a:p>
          <a:p>
            <a:pPr marL="0" indent="0" eaLnBrk="1" hangingPunct="1">
              <a:lnSpc>
                <a:spcPct val="100000"/>
              </a:lnSpc>
              <a:buFont typeface="Arial" pitchFamily="34" charset="0"/>
              <a:buNone/>
            </a:pPr>
            <a:endParaRPr lang="en-US" sz="4400" dirty="0" smtClean="0"/>
          </a:p>
          <a:p>
            <a:pPr marL="0" indent="0" eaLnBrk="1" hangingPunct="1">
              <a:lnSpc>
                <a:spcPct val="100000"/>
              </a:lnSpc>
              <a:buFont typeface="Arial" pitchFamily="34" charset="0"/>
              <a:buNone/>
            </a:pPr>
            <a:r>
              <a:rPr lang="en-US" sz="4400" b="1" dirty="0" smtClean="0"/>
              <a:t>Imaging</a:t>
            </a:r>
          </a:p>
          <a:p>
            <a:pPr marL="0" indent="0" eaLnBrk="1" hangingPunct="1">
              <a:lnSpc>
                <a:spcPct val="100000"/>
              </a:lnSpc>
              <a:buFont typeface="Arial" pitchFamily="34" charset="0"/>
              <a:buNone/>
            </a:pPr>
            <a:r>
              <a:rPr lang="en-US" sz="2800" dirty="0" smtClean="0"/>
              <a:t>Gas under diaphragm </a:t>
            </a:r>
          </a:p>
          <a:p>
            <a:pPr marL="0" indent="0" eaLnBrk="1" hangingPunct="1">
              <a:lnSpc>
                <a:spcPct val="100000"/>
              </a:lnSpc>
              <a:buFont typeface="Arial" pitchFamily="34" charset="0"/>
              <a:buNone/>
            </a:pPr>
            <a:r>
              <a:rPr lang="en-US" sz="2800" dirty="0" smtClean="0"/>
              <a:t>Escape of contrast material from the lumen</a:t>
            </a:r>
          </a:p>
          <a:p>
            <a:pPr marL="0" indent="0" eaLnBrk="1" hangingPunct="1">
              <a:lnSpc>
                <a:spcPct val="100000"/>
              </a:lnSpc>
              <a:buFont typeface="Arial" pitchFamily="34" charset="0"/>
              <a:buNone/>
            </a:pPr>
            <a:endParaRPr lang="en-US" sz="2400" dirty="0" smtClean="0"/>
          </a:p>
          <a:p>
            <a:pPr marL="0" indent="0" eaLnBrk="1" hangingPunct="1">
              <a:lnSpc>
                <a:spcPct val="100000"/>
              </a:lnSpc>
              <a:buFont typeface="Arial" pitchFamily="34" charset="0"/>
              <a:buNone/>
            </a:pPr>
            <a:endParaRPr lang="en-US" sz="2400" dirty="0" smtClean="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1" descr="F1.large.jpg"/>
          <p:cNvPicPr>
            <a:picLocks noChangeAspect="1"/>
          </p:cNvPicPr>
          <p:nvPr/>
        </p:nvPicPr>
        <p:blipFill>
          <a:blip r:embed="rId3" cstate="print"/>
          <a:srcRect t="8041" b="5696"/>
          <a:stretch>
            <a:fillRect/>
          </a:stretch>
        </p:blipFill>
        <p:spPr bwMode="auto">
          <a:xfrm>
            <a:off x="838200" y="838200"/>
            <a:ext cx="7467600" cy="6019800"/>
          </a:xfrm>
          <a:prstGeom prst="rect">
            <a:avLst/>
          </a:prstGeom>
          <a:noFill/>
          <a:ln w="9525">
            <a:noFill/>
            <a:miter lim="800000"/>
            <a:headEnd/>
            <a:tailEnd/>
          </a:ln>
        </p:spPr>
      </p:pic>
      <p:sp>
        <p:nvSpPr>
          <p:cNvPr id="2" name="Title 1"/>
          <p:cNvSpPr>
            <a:spLocks noGrp="1"/>
          </p:cNvSpPr>
          <p:nvPr>
            <p:ph type="title"/>
          </p:nvPr>
        </p:nvSpPr>
        <p:spPr>
          <a:xfrm>
            <a:off x="0" y="0"/>
            <a:ext cx="9144000" cy="838200"/>
          </a:xfrm>
        </p:spPr>
        <p:txBody>
          <a:bodyPr>
            <a:normAutofit/>
          </a:bodyPr>
          <a:lstStyle/>
          <a:p>
            <a:r>
              <a:rPr lang="en-US" sz="3600" dirty="0" smtClean="0"/>
              <a:t>Air under the diaphragm – Perforated viscus</a:t>
            </a:r>
            <a:endParaRPr lang="en-US" sz="3600" dirty="0"/>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le 1"/>
          <p:cNvSpPr>
            <a:spLocks noGrp="1"/>
          </p:cNvSpPr>
          <p:nvPr>
            <p:ph type="title"/>
          </p:nvPr>
        </p:nvSpPr>
        <p:spPr>
          <a:xfrm>
            <a:off x="457200" y="274638"/>
            <a:ext cx="8229600" cy="1020762"/>
          </a:xfrm>
        </p:spPr>
        <p:txBody>
          <a:bodyPr/>
          <a:lstStyle/>
          <a:p>
            <a:pPr eaLnBrk="1" hangingPunct="1"/>
            <a:r>
              <a:rPr lang="en-US" dirty="0" smtClean="0"/>
              <a:t>Management </a:t>
            </a:r>
          </a:p>
        </p:txBody>
      </p:sp>
      <p:sp>
        <p:nvSpPr>
          <p:cNvPr id="37890" name="Content Placeholder 2"/>
          <p:cNvSpPr>
            <a:spLocks noGrp="1"/>
          </p:cNvSpPr>
          <p:nvPr>
            <p:ph idx="1"/>
          </p:nvPr>
        </p:nvSpPr>
        <p:spPr>
          <a:xfrm>
            <a:off x="457200" y="1417638"/>
            <a:ext cx="8229600" cy="4525963"/>
          </a:xfrm>
        </p:spPr>
        <p:txBody>
          <a:bodyPr/>
          <a:lstStyle/>
          <a:p>
            <a:pPr eaLnBrk="1" hangingPunct="1">
              <a:lnSpc>
                <a:spcPct val="130000"/>
              </a:lnSpc>
            </a:pPr>
            <a:r>
              <a:rPr lang="en-US" b="1" dirty="0" smtClean="0"/>
              <a:t>Resuscitate</a:t>
            </a:r>
          </a:p>
          <a:p>
            <a:pPr eaLnBrk="1" hangingPunct="1">
              <a:lnSpc>
                <a:spcPct val="130000"/>
              </a:lnSpc>
            </a:pPr>
            <a:r>
              <a:rPr lang="en-US" b="1" dirty="0" smtClean="0"/>
              <a:t>Nasogastric tube</a:t>
            </a:r>
          </a:p>
          <a:p>
            <a:pPr eaLnBrk="1" hangingPunct="1">
              <a:lnSpc>
                <a:spcPct val="130000"/>
              </a:lnSpc>
            </a:pPr>
            <a:r>
              <a:rPr lang="en-US" b="1" dirty="0" smtClean="0"/>
              <a:t>IV fluids</a:t>
            </a:r>
          </a:p>
          <a:p>
            <a:pPr eaLnBrk="1" hangingPunct="1">
              <a:lnSpc>
                <a:spcPct val="130000"/>
              </a:lnSpc>
            </a:pPr>
            <a:r>
              <a:rPr lang="en-US" b="1" dirty="0" smtClean="0"/>
              <a:t>Antibiotics</a:t>
            </a:r>
          </a:p>
          <a:p>
            <a:pPr eaLnBrk="1" hangingPunct="1">
              <a:lnSpc>
                <a:spcPct val="130000"/>
              </a:lnSpc>
            </a:pPr>
            <a:r>
              <a:rPr lang="en-US" b="1" dirty="0" smtClean="0"/>
              <a:t>Graham patch</a:t>
            </a: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3" descr="F320796.gif"/>
          <p:cNvPicPr>
            <a:picLocks noChangeAspect="1"/>
          </p:cNvPicPr>
          <p:nvPr/>
        </p:nvPicPr>
        <p:blipFill>
          <a:blip r:embed="rId3" cstate="print"/>
          <a:srcRect b="4396"/>
          <a:stretch>
            <a:fillRect/>
          </a:stretch>
        </p:blipFill>
        <p:spPr bwMode="auto">
          <a:xfrm>
            <a:off x="819150" y="33338"/>
            <a:ext cx="7835900" cy="68246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Bleeding peptic ulcer</a:t>
            </a:r>
            <a:endParaRPr lang="en-US" dirty="0"/>
          </a:p>
        </p:txBody>
      </p:sp>
      <p:sp>
        <p:nvSpPr>
          <p:cNvPr id="3" name="Content Placeholder 2"/>
          <p:cNvSpPr>
            <a:spLocks noGrp="1"/>
          </p:cNvSpPr>
          <p:nvPr>
            <p:ph idx="1"/>
          </p:nvPr>
        </p:nvSpPr>
        <p:spPr/>
        <p:txBody>
          <a:bodyPr/>
          <a:lstStyle/>
          <a:p>
            <a:r>
              <a:rPr lang="en-US" dirty="0" smtClean="0"/>
              <a:t>Usually a posterior ulcer</a:t>
            </a:r>
          </a:p>
          <a:p>
            <a:endParaRPr lang="en-US" dirty="0" smtClean="0"/>
          </a:p>
          <a:p>
            <a:r>
              <a:rPr lang="en-US" dirty="0" smtClean="0"/>
              <a:t>Presents with haematemesis &amp; shock</a:t>
            </a:r>
          </a:p>
          <a:p>
            <a:endParaRPr lang="en-US" dirty="0" smtClean="0"/>
          </a:p>
          <a:p>
            <a:r>
              <a:rPr lang="en-US" dirty="0" smtClean="0"/>
              <a:t>May have malena stool</a:t>
            </a:r>
            <a:endParaRPr lang="en-US" dirty="0"/>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Causes of upper GI bleed</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Peptic ulcer</a:t>
            </a:r>
          </a:p>
          <a:p>
            <a:endParaRPr lang="en-US" dirty="0" smtClean="0"/>
          </a:p>
          <a:p>
            <a:r>
              <a:rPr lang="en-US" dirty="0" smtClean="0"/>
              <a:t>Acute gastritis</a:t>
            </a:r>
          </a:p>
          <a:p>
            <a:endParaRPr lang="en-US" dirty="0" smtClean="0"/>
          </a:p>
          <a:p>
            <a:r>
              <a:rPr lang="en-US" dirty="0" smtClean="0"/>
              <a:t>Esophageal varices</a:t>
            </a:r>
          </a:p>
          <a:p>
            <a:endParaRPr lang="en-US" dirty="0" smtClean="0"/>
          </a:p>
          <a:p>
            <a:r>
              <a:rPr lang="en-US" dirty="0" smtClean="0"/>
              <a:t>Mallory-Weiss syndrome</a:t>
            </a:r>
          </a:p>
          <a:p>
            <a:endParaRPr lang="en-US" dirty="0" smtClean="0"/>
          </a:p>
          <a:p>
            <a:r>
              <a:rPr lang="en-US" dirty="0" smtClean="0"/>
              <a:t>Oesophagitis </a:t>
            </a: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Management of upper GI bleed</a:t>
            </a:r>
            <a:endParaRPr lang="en-US" dirty="0"/>
          </a:p>
        </p:txBody>
      </p:sp>
      <p:sp>
        <p:nvSpPr>
          <p:cNvPr id="3" name="Content Placeholder 2"/>
          <p:cNvSpPr>
            <a:spLocks noGrp="1"/>
          </p:cNvSpPr>
          <p:nvPr>
            <p:ph idx="1"/>
          </p:nvPr>
        </p:nvSpPr>
        <p:spPr/>
        <p:txBody>
          <a:bodyPr/>
          <a:lstStyle/>
          <a:p>
            <a:r>
              <a:rPr lang="en-US" dirty="0" smtClean="0"/>
              <a:t>Resuscitation: ABC</a:t>
            </a:r>
          </a:p>
          <a:p>
            <a:endParaRPr lang="en-US" dirty="0" smtClean="0"/>
          </a:p>
          <a:p>
            <a:r>
              <a:rPr lang="en-US" dirty="0" smtClean="0"/>
              <a:t>Assess shock and replace blood loss</a:t>
            </a:r>
          </a:p>
          <a:p>
            <a:endParaRPr lang="en-US" dirty="0" smtClean="0"/>
          </a:p>
          <a:p>
            <a:r>
              <a:rPr lang="en-US" dirty="0" smtClean="0"/>
              <a:t>Emergency care</a:t>
            </a:r>
          </a:p>
          <a:p>
            <a:endParaRPr lang="en-US" dirty="0" smtClean="0"/>
          </a:p>
          <a:p>
            <a:r>
              <a:rPr lang="en-US" dirty="0" smtClean="0"/>
              <a:t>Definitive management</a:t>
            </a:r>
            <a:endParaRPr lang="en-US" dirty="0"/>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457200" y="1019404"/>
          <a:ext cx="8229600" cy="538111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4034" name="Rectangle 1"/>
          <p:cNvSpPr>
            <a:spLocks noChangeArrowheads="1"/>
          </p:cNvSpPr>
          <p:nvPr/>
        </p:nvSpPr>
        <p:spPr bwMode="auto">
          <a:xfrm>
            <a:off x="457200" y="269875"/>
            <a:ext cx="8229600" cy="522288"/>
          </a:xfrm>
          <a:prstGeom prst="rect">
            <a:avLst/>
          </a:prstGeom>
          <a:noFill/>
          <a:ln w="9525">
            <a:noFill/>
            <a:miter lim="800000"/>
            <a:headEnd/>
            <a:tailEnd/>
          </a:ln>
        </p:spPr>
        <p:txBody>
          <a:bodyPr>
            <a:spAutoFit/>
          </a:bodyPr>
          <a:lstStyle/>
          <a:p>
            <a:pPr algn="ctr"/>
            <a:r>
              <a:rPr lang="en-US" sz="2800" dirty="0"/>
              <a:t>Initial Management </a:t>
            </a:r>
          </a:p>
        </p:txBody>
      </p:sp>
    </p:spTree>
  </p:cSld>
  <p:clrMapOvr>
    <a:masterClrMapping/>
  </p:clrMapOvr>
  <p:transition spd="med">
    <p:fade/>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Endoscopic treatment </a:t>
            </a:r>
            <a:endParaRPr lang="en-US" dirty="0"/>
          </a:p>
        </p:txBody>
      </p:sp>
      <p:sp>
        <p:nvSpPr>
          <p:cNvPr id="3" name="Content Placeholder 2"/>
          <p:cNvSpPr>
            <a:spLocks noGrp="1"/>
          </p:cNvSpPr>
          <p:nvPr>
            <p:ph idx="1"/>
          </p:nvPr>
        </p:nvSpPr>
        <p:spPr/>
        <p:txBody>
          <a:bodyPr/>
          <a:lstStyle/>
          <a:p>
            <a:pPr>
              <a:buNone/>
            </a:pPr>
            <a:r>
              <a:rPr lang="en-US" dirty="0" smtClean="0"/>
              <a:t>INDICATIONS</a:t>
            </a:r>
          </a:p>
          <a:p>
            <a:r>
              <a:rPr lang="en-US" dirty="0" smtClean="0"/>
              <a:t>Active bleeding</a:t>
            </a:r>
          </a:p>
          <a:p>
            <a:r>
              <a:rPr lang="en-US" dirty="0" smtClean="0"/>
              <a:t>Visible vessel in ulcer base</a:t>
            </a:r>
          </a:p>
          <a:p>
            <a:pPr>
              <a:buNone/>
            </a:pPr>
            <a:r>
              <a:rPr lang="en-US" dirty="0" smtClean="0"/>
              <a:t>OPTIONS</a:t>
            </a:r>
          </a:p>
          <a:p>
            <a:r>
              <a:rPr lang="en-US" dirty="0" smtClean="0"/>
              <a:t>Sclerotherapy (epinephrine/ ethanol)</a:t>
            </a:r>
          </a:p>
          <a:p>
            <a:r>
              <a:rPr lang="en-US" dirty="0" smtClean="0"/>
              <a:t>Heat probe or electrocautery</a:t>
            </a:r>
          </a:p>
          <a:p>
            <a:r>
              <a:rPr lang="en-US" dirty="0" smtClean="0"/>
              <a:t>Laser </a:t>
            </a:r>
          </a:p>
          <a:p>
            <a:endParaRPr lang="en-US" dirty="0"/>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Indications for Emergency surgery for bleeding DU</a:t>
            </a:r>
            <a:endParaRPr lang="en-US" dirty="0"/>
          </a:p>
        </p:txBody>
      </p:sp>
      <p:sp>
        <p:nvSpPr>
          <p:cNvPr id="3" name="Content Placeholder 2"/>
          <p:cNvSpPr>
            <a:spLocks noGrp="1"/>
          </p:cNvSpPr>
          <p:nvPr>
            <p:ph idx="1"/>
          </p:nvPr>
        </p:nvSpPr>
        <p:spPr/>
        <p:txBody>
          <a:bodyPr/>
          <a:lstStyle/>
          <a:p>
            <a:r>
              <a:rPr lang="en-US" dirty="0" smtClean="0"/>
              <a:t>Intractable shock on admission </a:t>
            </a:r>
          </a:p>
          <a:p>
            <a:endParaRPr lang="en-US" dirty="0" smtClean="0"/>
          </a:p>
          <a:p>
            <a:r>
              <a:rPr lang="en-US" dirty="0" smtClean="0"/>
              <a:t>Ongoing bleeding requiring further transfusion to maintain hematocrit</a:t>
            </a:r>
          </a:p>
          <a:p>
            <a:endParaRPr lang="en-US" dirty="0" smtClean="0"/>
          </a:p>
          <a:p>
            <a:r>
              <a:rPr lang="en-US" dirty="0" smtClean="0"/>
              <a:t>Failed endoscopic management</a:t>
            </a:r>
          </a:p>
          <a:p>
            <a:endParaRPr lang="en-US" dirty="0"/>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lstStyle/>
          <a:p>
            <a:r>
              <a:rPr lang="en-US" dirty="0" smtClean="0"/>
              <a:t>Management </a:t>
            </a:r>
            <a:endParaRPr lang="en-US" dirty="0"/>
          </a:p>
        </p:txBody>
      </p:sp>
      <p:sp>
        <p:nvSpPr>
          <p:cNvPr id="3" name="Content Placeholder 2"/>
          <p:cNvSpPr>
            <a:spLocks noGrp="1"/>
          </p:cNvSpPr>
          <p:nvPr>
            <p:ph idx="1"/>
          </p:nvPr>
        </p:nvSpPr>
        <p:spPr>
          <a:xfrm>
            <a:off x="457200" y="1443368"/>
            <a:ext cx="8229600" cy="4525963"/>
          </a:xfrm>
        </p:spPr>
        <p:txBody>
          <a:bodyPr/>
          <a:lstStyle/>
          <a:p>
            <a:pPr>
              <a:lnSpc>
                <a:spcPct val="90000"/>
              </a:lnSpc>
              <a:buNone/>
            </a:pPr>
            <a:r>
              <a:rPr lang="en-US" sz="2800" dirty="0" smtClean="0"/>
              <a:t>Surgical indications</a:t>
            </a:r>
          </a:p>
          <a:p>
            <a:pPr lvl="1">
              <a:lnSpc>
                <a:spcPct val="90000"/>
              </a:lnSpc>
              <a:buFont typeface="Wingdings" pitchFamily="2" charset="2"/>
              <a:buChar char="§"/>
            </a:pPr>
            <a:r>
              <a:rPr lang="en-US" dirty="0" smtClean="0"/>
              <a:t>Intractibility (after medical therapy)</a:t>
            </a:r>
          </a:p>
          <a:p>
            <a:pPr lvl="1">
              <a:lnSpc>
                <a:spcPct val="90000"/>
              </a:lnSpc>
              <a:buFont typeface="Wingdings" pitchFamily="2" charset="2"/>
              <a:buChar char="§"/>
            </a:pPr>
            <a:r>
              <a:rPr lang="en-US" dirty="0" smtClean="0"/>
              <a:t>Hemorrhage</a:t>
            </a:r>
          </a:p>
          <a:p>
            <a:pPr lvl="1">
              <a:lnSpc>
                <a:spcPct val="90000"/>
              </a:lnSpc>
              <a:buFont typeface="Wingdings" pitchFamily="2" charset="2"/>
              <a:buChar char="§"/>
            </a:pPr>
            <a:r>
              <a:rPr lang="en-US" dirty="0" smtClean="0"/>
              <a:t>Obstruction</a:t>
            </a:r>
          </a:p>
          <a:p>
            <a:pPr lvl="1">
              <a:lnSpc>
                <a:spcPct val="90000"/>
              </a:lnSpc>
              <a:buFont typeface="Wingdings" pitchFamily="2" charset="2"/>
              <a:buChar char="§"/>
            </a:pPr>
            <a:r>
              <a:rPr lang="en-US" dirty="0" smtClean="0"/>
              <a:t>Perforation</a:t>
            </a:r>
          </a:p>
          <a:p>
            <a:pPr lvl="1">
              <a:lnSpc>
                <a:spcPct val="90000"/>
              </a:lnSpc>
              <a:buFont typeface="Wingdings" pitchFamily="2" charset="2"/>
              <a:buChar char="§"/>
            </a:pPr>
            <a:r>
              <a:rPr lang="en-US" dirty="0" smtClean="0"/>
              <a:t>Relative: continuous requirement of steroid therapy/NSAIDs</a:t>
            </a:r>
          </a:p>
          <a:p>
            <a:pPr>
              <a:buNone/>
            </a:pPr>
            <a:endParaRPr lang="en-US" sz="2800" dirty="0"/>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Surgical procedures for PUD</a:t>
            </a:r>
            <a:endParaRPr lang="en-US" dirty="0"/>
          </a:p>
        </p:txBody>
      </p:sp>
      <p:sp>
        <p:nvSpPr>
          <p:cNvPr id="3" name="Content Placeholder 2"/>
          <p:cNvSpPr>
            <a:spLocks noGrp="1"/>
          </p:cNvSpPr>
          <p:nvPr>
            <p:ph idx="1"/>
          </p:nvPr>
        </p:nvSpPr>
        <p:spPr/>
        <p:txBody>
          <a:bodyPr/>
          <a:lstStyle/>
          <a:p>
            <a:r>
              <a:rPr lang="en-US" dirty="0" smtClean="0"/>
              <a:t>Highly selective Vagotomy </a:t>
            </a:r>
          </a:p>
          <a:p>
            <a:endParaRPr lang="en-US" dirty="0" smtClean="0"/>
          </a:p>
          <a:p>
            <a:r>
              <a:rPr lang="en-US" dirty="0" smtClean="0"/>
              <a:t>Vagotomy &amp; drainage procedure</a:t>
            </a:r>
          </a:p>
          <a:p>
            <a:pPr>
              <a:buNone/>
            </a:pPr>
            <a:endParaRPr lang="en-US" dirty="0" smtClean="0"/>
          </a:p>
          <a:p>
            <a:r>
              <a:rPr lang="en-US" dirty="0" smtClean="0"/>
              <a:t>Partial gastrectomy</a:t>
            </a:r>
            <a:endParaRPr lang="en-US" dirty="0"/>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http://img218.imageshack.us/img218/5062/f4u10b072160409950050xfvq9.jpg"/>
          <p:cNvPicPr>
            <a:picLocks noChangeAspect="1" noChangeArrowheads="1"/>
          </p:cNvPicPr>
          <p:nvPr/>
        </p:nvPicPr>
        <p:blipFill>
          <a:blip r:embed="rId3" cstate="print"/>
          <a:srcRect l="-2" t="10168" r="3999"/>
          <a:stretch>
            <a:fillRect/>
          </a:stretch>
        </p:blipFill>
        <p:spPr bwMode="auto">
          <a:xfrm>
            <a:off x="1371600" y="1676400"/>
            <a:ext cx="6324600" cy="3352800"/>
          </a:xfrm>
          <a:prstGeom prst="rect">
            <a:avLst/>
          </a:prstGeom>
          <a:noFill/>
          <a:ln w="9525">
            <a:noFill/>
            <a:miter lim="800000"/>
            <a:headEnd/>
            <a:tailEnd/>
          </a:ln>
        </p:spPr>
      </p:pic>
      <p:sp>
        <p:nvSpPr>
          <p:cNvPr id="3" name="Title 2"/>
          <p:cNvSpPr>
            <a:spLocks noGrp="1"/>
          </p:cNvSpPr>
          <p:nvPr>
            <p:ph type="title"/>
          </p:nvPr>
        </p:nvSpPr>
        <p:spPr/>
        <p:txBody>
          <a:bodyPr/>
          <a:lstStyle/>
          <a:p>
            <a:r>
              <a:rPr lang="en-US" dirty="0" smtClean="0"/>
              <a:t>Vagotomy </a:t>
            </a:r>
            <a:endParaRPr lang="en-US" dirty="0"/>
          </a:p>
        </p:txBody>
      </p:sp>
    </p:spTree>
  </p:cSld>
  <p:clrMapOvr>
    <a:masterClrMapping/>
  </p:clrMapOvr>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Vagotomie a pyloroplastika"/>
          <p:cNvPicPr>
            <a:picLocks noGrp="1" noChangeAspect="1" noChangeArrowheads="1"/>
          </p:cNvPicPr>
          <p:nvPr>
            <p:ph idx="1"/>
          </p:nvPr>
        </p:nvPicPr>
        <p:blipFill>
          <a:blip r:embed="rId3" cstate="print"/>
          <a:srcRect/>
          <a:stretch>
            <a:fillRect/>
          </a:stretch>
        </p:blipFill>
        <p:spPr>
          <a:xfrm>
            <a:off x="1547813" y="404813"/>
            <a:ext cx="6048375" cy="4987925"/>
          </a:xfrm>
          <a:noFill/>
        </p:spPr>
      </p:pic>
      <p:sp>
        <p:nvSpPr>
          <p:cNvPr id="24579" name="Text Box 3"/>
          <p:cNvSpPr txBox="1">
            <a:spLocks noChangeArrowheads="1"/>
          </p:cNvSpPr>
          <p:nvPr/>
        </p:nvSpPr>
        <p:spPr bwMode="auto">
          <a:xfrm>
            <a:off x="3995738" y="5157788"/>
            <a:ext cx="3673475" cy="244475"/>
          </a:xfrm>
          <a:prstGeom prst="rect">
            <a:avLst/>
          </a:prstGeom>
          <a:noFill/>
          <a:ln w="9525">
            <a:noFill/>
            <a:miter lim="800000"/>
            <a:headEnd/>
            <a:tailEnd/>
          </a:ln>
        </p:spPr>
        <p:txBody>
          <a:bodyPr>
            <a:spAutoFit/>
          </a:bodyPr>
          <a:lstStyle/>
          <a:p>
            <a:pPr>
              <a:spcBef>
                <a:spcPct val="50000"/>
              </a:spcBef>
            </a:pPr>
            <a:r>
              <a:rPr lang="sk-SK" sz="1000" b="1">
                <a:solidFill>
                  <a:srgbClr val="CC3300"/>
                </a:solidFill>
              </a:rPr>
              <a:t>Zeman, M. et al., Speciální chirurgie, ISBN 80-7262-260-9, 2004</a:t>
            </a:r>
          </a:p>
        </p:txBody>
      </p:sp>
      <p:sp>
        <p:nvSpPr>
          <p:cNvPr id="24580" name="Text Box 4"/>
          <p:cNvSpPr txBox="1">
            <a:spLocks noChangeArrowheads="1"/>
          </p:cNvSpPr>
          <p:nvPr/>
        </p:nvSpPr>
        <p:spPr bwMode="auto">
          <a:xfrm>
            <a:off x="2411413" y="5805488"/>
            <a:ext cx="4392612" cy="457200"/>
          </a:xfrm>
          <a:prstGeom prst="rect">
            <a:avLst/>
          </a:prstGeom>
          <a:noFill/>
          <a:ln w="9525">
            <a:noFill/>
            <a:miter lim="800000"/>
            <a:headEnd/>
            <a:tailEnd/>
          </a:ln>
        </p:spPr>
        <p:txBody>
          <a:bodyPr>
            <a:spAutoFit/>
          </a:bodyPr>
          <a:lstStyle/>
          <a:p>
            <a:pPr algn="ctr">
              <a:spcBef>
                <a:spcPct val="50000"/>
              </a:spcBef>
            </a:pPr>
            <a:r>
              <a:rPr lang="sk-SK" b="1">
                <a:solidFill>
                  <a:schemeClr val="tx2"/>
                </a:solidFill>
              </a:rPr>
              <a:t>Vagotomy </a:t>
            </a:r>
          </a:p>
        </p:txBody>
      </p:sp>
    </p:spTree>
  </p:cSld>
  <p:clrMapOvr>
    <a:masterClrMapping/>
  </p:clrMapOvr>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Partial gastrectomies</a:t>
            </a:r>
            <a:endParaRPr lang="en-US" dirty="0"/>
          </a:p>
        </p:txBody>
      </p:sp>
      <p:sp>
        <p:nvSpPr>
          <p:cNvPr id="3" name="Content Placeholder 2"/>
          <p:cNvSpPr>
            <a:spLocks noGrp="1"/>
          </p:cNvSpPr>
          <p:nvPr>
            <p:ph idx="1"/>
          </p:nvPr>
        </p:nvSpPr>
        <p:spPr/>
        <p:txBody>
          <a:bodyPr/>
          <a:lstStyle/>
          <a:p>
            <a:r>
              <a:rPr lang="en-US" dirty="0" smtClean="0"/>
              <a:t>Billroth </a:t>
            </a:r>
            <a:r>
              <a:rPr lang="en-US" dirty="0" smtClean="0"/>
              <a:t>I: end-to-end </a:t>
            </a:r>
            <a:r>
              <a:rPr lang="en-US" dirty="0" smtClean="0"/>
              <a:t>gastroduodenostomy</a:t>
            </a:r>
          </a:p>
          <a:p>
            <a:endParaRPr lang="en-US" dirty="0" smtClean="0"/>
          </a:p>
          <a:p>
            <a:r>
              <a:rPr lang="en-US" dirty="0" smtClean="0"/>
              <a:t>Billroth II: </a:t>
            </a:r>
            <a:r>
              <a:rPr lang="en-US" dirty="0" smtClean="0"/>
              <a:t>end-to-side </a:t>
            </a:r>
            <a:r>
              <a:rPr lang="en-US" dirty="0" smtClean="0"/>
              <a:t>gastrojejunostomy</a:t>
            </a:r>
          </a:p>
          <a:p>
            <a:pPr>
              <a:buNone/>
            </a:pPr>
            <a:r>
              <a:rPr lang="en-US" dirty="0" smtClean="0"/>
              <a:t>                      </a:t>
            </a:r>
            <a:r>
              <a:rPr lang="en-US" dirty="0" smtClean="0"/>
              <a:t>duodenal </a:t>
            </a:r>
            <a:r>
              <a:rPr lang="en-US" dirty="0" smtClean="0"/>
              <a:t>stump closed</a:t>
            </a:r>
          </a:p>
          <a:p>
            <a:endParaRPr lang="en-US" dirty="0" smtClean="0"/>
          </a:p>
          <a:p>
            <a:r>
              <a:rPr lang="en-US" dirty="0" smtClean="0"/>
              <a:t>Roux-en-Y reconstruction</a:t>
            </a:r>
          </a:p>
          <a:p>
            <a:endParaRPr lang="en-US" dirty="0"/>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Resekce žaludku I"/>
          <p:cNvPicPr>
            <a:picLocks noGrp="1" noChangeAspect="1" noChangeArrowheads="1"/>
          </p:cNvPicPr>
          <p:nvPr>
            <p:ph idx="1"/>
          </p:nvPr>
        </p:nvPicPr>
        <p:blipFill>
          <a:blip r:embed="rId3" cstate="print"/>
          <a:srcRect/>
          <a:stretch>
            <a:fillRect/>
          </a:stretch>
        </p:blipFill>
        <p:spPr>
          <a:xfrm>
            <a:off x="1042988" y="260350"/>
            <a:ext cx="7200900" cy="4943475"/>
          </a:xfrm>
          <a:noFill/>
        </p:spPr>
      </p:pic>
      <p:sp>
        <p:nvSpPr>
          <p:cNvPr id="20483" name="Text Box 3"/>
          <p:cNvSpPr txBox="1">
            <a:spLocks noChangeArrowheads="1"/>
          </p:cNvSpPr>
          <p:nvPr/>
        </p:nvSpPr>
        <p:spPr bwMode="auto">
          <a:xfrm>
            <a:off x="4643438" y="5013325"/>
            <a:ext cx="3673475" cy="244475"/>
          </a:xfrm>
          <a:prstGeom prst="rect">
            <a:avLst/>
          </a:prstGeom>
          <a:noFill/>
          <a:ln w="9525">
            <a:noFill/>
            <a:miter lim="800000"/>
            <a:headEnd/>
            <a:tailEnd/>
          </a:ln>
        </p:spPr>
        <p:txBody>
          <a:bodyPr>
            <a:spAutoFit/>
          </a:bodyPr>
          <a:lstStyle/>
          <a:p>
            <a:pPr>
              <a:spcBef>
                <a:spcPct val="50000"/>
              </a:spcBef>
            </a:pPr>
            <a:r>
              <a:rPr lang="sk-SK" sz="1000" b="1">
                <a:solidFill>
                  <a:srgbClr val="CC3300"/>
                </a:solidFill>
              </a:rPr>
              <a:t>Zeman, M. et al., Speciální chirurgie, ISBN 80-7262-260-9, 2004</a:t>
            </a:r>
          </a:p>
        </p:txBody>
      </p:sp>
      <p:sp>
        <p:nvSpPr>
          <p:cNvPr id="20484" name="Text Box 4"/>
          <p:cNvSpPr txBox="1">
            <a:spLocks noChangeArrowheads="1"/>
          </p:cNvSpPr>
          <p:nvPr/>
        </p:nvSpPr>
        <p:spPr bwMode="auto">
          <a:xfrm>
            <a:off x="2916238" y="5734050"/>
            <a:ext cx="3097212" cy="457200"/>
          </a:xfrm>
          <a:prstGeom prst="rect">
            <a:avLst/>
          </a:prstGeom>
          <a:noFill/>
          <a:ln w="9525">
            <a:noFill/>
            <a:miter lim="800000"/>
            <a:headEnd/>
            <a:tailEnd/>
          </a:ln>
        </p:spPr>
        <p:txBody>
          <a:bodyPr>
            <a:spAutoFit/>
          </a:bodyPr>
          <a:lstStyle/>
          <a:p>
            <a:pPr algn="ctr">
              <a:spcBef>
                <a:spcPct val="50000"/>
              </a:spcBef>
            </a:pPr>
            <a:r>
              <a:rPr lang="sk-SK" b="1">
                <a:solidFill>
                  <a:schemeClr val="tx2"/>
                </a:solidFill>
              </a:rPr>
              <a:t>Billroth I</a:t>
            </a: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resekce žaludku II"/>
          <p:cNvPicPr>
            <a:picLocks noGrp="1" noChangeAspect="1" noChangeArrowheads="1"/>
          </p:cNvPicPr>
          <p:nvPr>
            <p:ph idx="1"/>
          </p:nvPr>
        </p:nvPicPr>
        <p:blipFill>
          <a:blip r:embed="rId3" cstate="print"/>
          <a:srcRect/>
          <a:stretch>
            <a:fillRect/>
          </a:stretch>
        </p:blipFill>
        <p:spPr>
          <a:xfrm>
            <a:off x="755650" y="620713"/>
            <a:ext cx="7704138" cy="4103687"/>
          </a:xfrm>
          <a:noFill/>
        </p:spPr>
      </p:pic>
      <p:sp>
        <p:nvSpPr>
          <p:cNvPr id="21507" name="Text Box 3"/>
          <p:cNvSpPr txBox="1">
            <a:spLocks noChangeArrowheads="1"/>
          </p:cNvSpPr>
          <p:nvPr/>
        </p:nvSpPr>
        <p:spPr bwMode="auto">
          <a:xfrm>
            <a:off x="2843213" y="5300663"/>
            <a:ext cx="3097212" cy="457200"/>
          </a:xfrm>
          <a:prstGeom prst="rect">
            <a:avLst/>
          </a:prstGeom>
          <a:noFill/>
          <a:ln w="9525">
            <a:noFill/>
            <a:miter lim="800000"/>
            <a:headEnd/>
            <a:tailEnd/>
          </a:ln>
        </p:spPr>
        <p:txBody>
          <a:bodyPr>
            <a:spAutoFit/>
          </a:bodyPr>
          <a:lstStyle/>
          <a:p>
            <a:pPr algn="ctr">
              <a:spcBef>
                <a:spcPct val="50000"/>
              </a:spcBef>
            </a:pPr>
            <a:r>
              <a:rPr lang="sk-SK" b="1">
                <a:solidFill>
                  <a:schemeClr val="tx2"/>
                </a:solidFill>
              </a:rPr>
              <a:t>Billroth II</a:t>
            </a:r>
          </a:p>
        </p:txBody>
      </p:sp>
      <p:sp>
        <p:nvSpPr>
          <p:cNvPr id="21508" name="Text Box 4"/>
          <p:cNvSpPr txBox="1">
            <a:spLocks noChangeArrowheads="1"/>
          </p:cNvSpPr>
          <p:nvPr/>
        </p:nvSpPr>
        <p:spPr bwMode="auto">
          <a:xfrm>
            <a:off x="4932363" y="4508500"/>
            <a:ext cx="3673475" cy="244475"/>
          </a:xfrm>
          <a:prstGeom prst="rect">
            <a:avLst/>
          </a:prstGeom>
          <a:noFill/>
          <a:ln w="9525">
            <a:noFill/>
            <a:miter lim="800000"/>
            <a:headEnd/>
            <a:tailEnd/>
          </a:ln>
        </p:spPr>
        <p:txBody>
          <a:bodyPr>
            <a:spAutoFit/>
          </a:bodyPr>
          <a:lstStyle/>
          <a:p>
            <a:pPr>
              <a:spcBef>
                <a:spcPct val="50000"/>
              </a:spcBef>
            </a:pPr>
            <a:r>
              <a:rPr lang="sk-SK" sz="1000" b="1">
                <a:solidFill>
                  <a:srgbClr val="CC3300"/>
                </a:solidFill>
              </a:rPr>
              <a:t>Zeman, M. et al., Speciální chirurgie, ISBN 80-7262-260-9, 2004</a:t>
            </a: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Gastrojejunoanastomóza na Rouxovu kličku"/>
          <p:cNvPicPr>
            <a:picLocks noGrp="1" noChangeAspect="1" noChangeArrowheads="1"/>
          </p:cNvPicPr>
          <p:nvPr>
            <p:ph idx="1"/>
          </p:nvPr>
        </p:nvPicPr>
        <p:blipFill>
          <a:blip r:embed="rId3" cstate="print"/>
          <a:srcRect/>
          <a:stretch>
            <a:fillRect/>
          </a:stretch>
        </p:blipFill>
        <p:spPr>
          <a:xfrm>
            <a:off x="2339975" y="404813"/>
            <a:ext cx="4678363" cy="4751387"/>
          </a:xfrm>
          <a:noFill/>
        </p:spPr>
      </p:pic>
      <p:sp>
        <p:nvSpPr>
          <p:cNvPr id="22531" name="Text Box 3"/>
          <p:cNvSpPr txBox="1">
            <a:spLocks noChangeArrowheads="1"/>
          </p:cNvSpPr>
          <p:nvPr/>
        </p:nvSpPr>
        <p:spPr bwMode="auto">
          <a:xfrm>
            <a:off x="3492500" y="4941888"/>
            <a:ext cx="3673475" cy="244475"/>
          </a:xfrm>
          <a:prstGeom prst="rect">
            <a:avLst/>
          </a:prstGeom>
          <a:noFill/>
          <a:ln w="9525">
            <a:noFill/>
            <a:miter lim="800000"/>
            <a:headEnd/>
            <a:tailEnd/>
          </a:ln>
        </p:spPr>
        <p:txBody>
          <a:bodyPr>
            <a:spAutoFit/>
          </a:bodyPr>
          <a:lstStyle/>
          <a:p>
            <a:pPr>
              <a:spcBef>
                <a:spcPct val="50000"/>
              </a:spcBef>
            </a:pPr>
            <a:r>
              <a:rPr lang="sk-SK" sz="1000" b="1">
                <a:solidFill>
                  <a:srgbClr val="CC3300"/>
                </a:solidFill>
              </a:rPr>
              <a:t>Zeman, M. et al., Speciální chirurgie, ISBN 80-7262-260-9, 2004</a:t>
            </a:r>
          </a:p>
        </p:txBody>
      </p:sp>
      <p:sp>
        <p:nvSpPr>
          <p:cNvPr id="22532" name="Text Box 4"/>
          <p:cNvSpPr txBox="1">
            <a:spLocks noChangeArrowheads="1"/>
          </p:cNvSpPr>
          <p:nvPr/>
        </p:nvSpPr>
        <p:spPr bwMode="auto">
          <a:xfrm>
            <a:off x="2555875" y="5516563"/>
            <a:ext cx="4392613" cy="369332"/>
          </a:xfrm>
          <a:prstGeom prst="rect">
            <a:avLst/>
          </a:prstGeom>
          <a:noFill/>
          <a:ln w="9525">
            <a:noFill/>
            <a:miter lim="800000"/>
            <a:headEnd/>
            <a:tailEnd/>
          </a:ln>
        </p:spPr>
        <p:txBody>
          <a:bodyPr>
            <a:spAutoFit/>
          </a:bodyPr>
          <a:lstStyle/>
          <a:p>
            <a:pPr algn="ctr">
              <a:spcBef>
                <a:spcPct val="50000"/>
              </a:spcBef>
            </a:pPr>
            <a:r>
              <a:rPr lang="sk-SK" b="1" dirty="0" smtClean="0">
                <a:solidFill>
                  <a:schemeClr val="tx2"/>
                </a:solidFill>
              </a:rPr>
              <a:t>Gastro-</a:t>
            </a:r>
            <a:r>
              <a:rPr lang="en-US" b="1" dirty="0" smtClean="0">
                <a:solidFill>
                  <a:schemeClr val="tx2"/>
                </a:solidFill>
              </a:rPr>
              <a:t>jejunostomy (</a:t>
            </a:r>
            <a:r>
              <a:rPr lang="sk-SK" b="1" dirty="0" smtClean="0">
                <a:solidFill>
                  <a:schemeClr val="tx2"/>
                </a:solidFill>
              </a:rPr>
              <a:t>Roux</a:t>
            </a:r>
            <a:r>
              <a:rPr lang="en-US" b="1" dirty="0" smtClean="0">
                <a:solidFill>
                  <a:schemeClr val="tx2"/>
                </a:solidFill>
              </a:rPr>
              <a:t>-en-</a:t>
            </a:r>
            <a:r>
              <a:rPr lang="sk-SK" b="1" dirty="0" smtClean="0">
                <a:solidFill>
                  <a:schemeClr val="tx2"/>
                </a:solidFill>
              </a:rPr>
              <a:t>Y</a:t>
            </a:r>
            <a:r>
              <a:rPr lang="en-US" b="1" dirty="0" smtClean="0">
                <a:solidFill>
                  <a:schemeClr val="tx2"/>
                </a:solidFill>
              </a:rPr>
              <a:t>)</a:t>
            </a:r>
            <a:r>
              <a:rPr lang="sk-SK" b="1" dirty="0" smtClean="0">
                <a:solidFill>
                  <a:schemeClr val="tx2"/>
                </a:solidFill>
              </a:rPr>
              <a:t>  </a:t>
            </a:r>
            <a:endParaRPr lang="sk-SK" b="1" dirty="0">
              <a:solidFill>
                <a:schemeClr val="tx2"/>
              </a:solidFill>
            </a:endParaRP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komplikace vředu s relativní častostí výskytu a letalitou"/>
          <p:cNvPicPr>
            <a:picLocks noGrp="1" noChangeAspect="1" noChangeArrowheads="1"/>
          </p:cNvPicPr>
          <p:nvPr>
            <p:ph idx="1"/>
          </p:nvPr>
        </p:nvPicPr>
        <p:blipFill>
          <a:blip r:embed="rId3" cstate="print"/>
          <a:srcRect/>
          <a:stretch>
            <a:fillRect/>
          </a:stretch>
        </p:blipFill>
        <p:spPr>
          <a:xfrm>
            <a:off x="1979613" y="188913"/>
            <a:ext cx="5099050" cy="5183187"/>
          </a:xfrm>
          <a:noFill/>
        </p:spPr>
      </p:pic>
      <p:sp>
        <p:nvSpPr>
          <p:cNvPr id="28675" name="Text Box 3"/>
          <p:cNvSpPr txBox="1">
            <a:spLocks noChangeArrowheads="1"/>
          </p:cNvSpPr>
          <p:nvPr/>
        </p:nvSpPr>
        <p:spPr bwMode="auto">
          <a:xfrm>
            <a:off x="3492500" y="5373688"/>
            <a:ext cx="3673475" cy="244475"/>
          </a:xfrm>
          <a:prstGeom prst="rect">
            <a:avLst/>
          </a:prstGeom>
          <a:noFill/>
          <a:ln w="9525">
            <a:noFill/>
            <a:miter lim="800000"/>
            <a:headEnd/>
            <a:tailEnd/>
          </a:ln>
        </p:spPr>
        <p:txBody>
          <a:bodyPr>
            <a:spAutoFit/>
          </a:bodyPr>
          <a:lstStyle/>
          <a:p>
            <a:pPr>
              <a:spcBef>
                <a:spcPct val="50000"/>
              </a:spcBef>
            </a:pPr>
            <a:r>
              <a:rPr lang="sk-SK" sz="1000" b="1">
                <a:solidFill>
                  <a:srgbClr val="CC3300"/>
                </a:solidFill>
              </a:rPr>
              <a:t>Zeman, M. et al., Speciální chirurgie, ISBN 80-7262-260-9, 2004</a:t>
            </a:r>
          </a:p>
        </p:txBody>
      </p:sp>
      <p:sp>
        <p:nvSpPr>
          <p:cNvPr id="28676" name="Text Box 4"/>
          <p:cNvSpPr txBox="1">
            <a:spLocks noChangeArrowheads="1"/>
          </p:cNvSpPr>
          <p:nvPr/>
        </p:nvSpPr>
        <p:spPr bwMode="auto">
          <a:xfrm>
            <a:off x="2051050" y="5661025"/>
            <a:ext cx="5113338" cy="784830"/>
          </a:xfrm>
          <a:prstGeom prst="rect">
            <a:avLst/>
          </a:prstGeom>
          <a:noFill/>
          <a:ln w="9525">
            <a:noFill/>
            <a:miter lim="800000"/>
            <a:headEnd/>
            <a:tailEnd/>
          </a:ln>
        </p:spPr>
        <p:txBody>
          <a:bodyPr>
            <a:spAutoFit/>
          </a:bodyPr>
          <a:lstStyle/>
          <a:p>
            <a:pPr>
              <a:spcBef>
                <a:spcPct val="50000"/>
              </a:spcBef>
            </a:pPr>
            <a:r>
              <a:rPr lang="sk-SK" b="1" dirty="0">
                <a:solidFill>
                  <a:schemeClr val="tx2"/>
                </a:solidFill>
              </a:rPr>
              <a:t>A – penetration	B – perforation</a:t>
            </a:r>
          </a:p>
          <a:p>
            <a:pPr>
              <a:spcBef>
                <a:spcPct val="50000"/>
              </a:spcBef>
            </a:pPr>
            <a:r>
              <a:rPr lang="sk-SK" b="1" dirty="0">
                <a:solidFill>
                  <a:schemeClr val="tx2"/>
                </a:solidFill>
              </a:rPr>
              <a:t>C – </a:t>
            </a:r>
            <a:r>
              <a:rPr lang="sk-SK" b="1" dirty="0" smtClean="0">
                <a:solidFill>
                  <a:schemeClr val="tx2"/>
                </a:solidFill>
              </a:rPr>
              <a:t>bleeding	D </a:t>
            </a:r>
            <a:r>
              <a:rPr lang="sk-SK" b="1" dirty="0">
                <a:solidFill>
                  <a:schemeClr val="tx2"/>
                </a:solidFill>
              </a:rPr>
              <a:t>- stenosis</a:t>
            </a: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Further reading</a:t>
            </a:r>
            <a:endParaRPr lang="en-US" dirty="0"/>
          </a:p>
        </p:txBody>
      </p:sp>
      <p:sp>
        <p:nvSpPr>
          <p:cNvPr id="3" name="Content Placeholder 2"/>
          <p:cNvSpPr>
            <a:spLocks noGrp="1"/>
          </p:cNvSpPr>
          <p:nvPr>
            <p:ph idx="1"/>
          </p:nvPr>
        </p:nvSpPr>
        <p:spPr/>
        <p:txBody>
          <a:bodyPr/>
          <a:lstStyle/>
          <a:p>
            <a:r>
              <a:rPr lang="en-US" dirty="0" smtClean="0"/>
              <a:t>Complications of gastrectomy: early and late dumping syndromes</a:t>
            </a:r>
          </a:p>
          <a:p>
            <a:endParaRPr lang="en-US" dirty="0" smtClean="0"/>
          </a:p>
          <a:p>
            <a:r>
              <a:rPr lang="en-US" dirty="0" smtClean="0"/>
              <a:t>Emergency management of acute upper GI bleed</a:t>
            </a:r>
          </a:p>
          <a:p>
            <a:endParaRPr lang="en-US" dirty="0" smtClean="0"/>
          </a:p>
          <a:p>
            <a:endParaRPr lang="en-US" dirty="0"/>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33400" y="609600"/>
            <a:ext cx="8229599" cy="5867400"/>
          </a:xfrm>
        </p:spPr>
      </p:pic>
    </p:spTree>
    <p:extLst>
      <p:ext uri="{BB962C8B-B14F-4D97-AF65-F5344CB8AC3E}">
        <p14:creationId xmlns:p14="http://schemas.microsoft.com/office/powerpoint/2010/main" val="1981331268"/>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722313" y="2209801"/>
            <a:ext cx="7772400" cy="1905000"/>
          </a:xfrm>
        </p:spPr>
        <p:txBody>
          <a:bodyPr/>
          <a:lstStyle/>
          <a:p>
            <a:r>
              <a:rPr lang="en-US" dirty="0" smtClean="0"/>
              <a:t>                </a:t>
            </a:r>
            <a:br>
              <a:rPr lang="en-US" dirty="0" smtClean="0"/>
            </a:br>
            <a:r>
              <a:rPr lang="en-US" dirty="0" smtClean="0"/>
              <a:t>                 </a:t>
            </a:r>
            <a:r>
              <a:rPr lang="en-US" dirty="0" smtClean="0"/>
              <a:t>    Thank </a:t>
            </a:r>
            <a:r>
              <a:rPr lang="en-US" dirty="0" smtClean="0"/>
              <a:t>you!</a:t>
            </a: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343</TotalTime>
  <Words>2096</Words>
  <Application>Microsoft Office PowerPoint</Application>
  <PresentationFormat>On-screen Show (4:3)</PresentationFormat>
  <Paragraphs>455</Paragraphs>
  <Slides>74</Slides>
  <Notes>73</Notes>
  <HiddenSlides>2</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74</vt:i4>
      </vt:variant>
    </vt:vector>
  </HeadingPairs>
  <TitlesOfParts>
    <vt:vector size="81" baseType="lpstr">
      <vt:lpstr>ＭＳ Ｐゴシック</vt:lpstr>
      <vt:lpstr>Arial</vt:lpstr>
      <vt:lpstr>Arial Black</vt:lpstr>
      <vt:lpstr>Calibri</vt:lpstr>
      <vt:lpstr>Times New Roman</vt:lpstr>
      <vt:lpstr>Wingdings</vt:lpstr>
      <vt:lpstr>Office Theme</vt:lpstr>
      <vt:lpstr>PEPTIC ULCERS Department of Surgery</vt:lpstr>
      <vt:lpstr>Peptic ulcer</vt:lpstr>
      <vt:lpstr>Endoscopic appearance</vt:lpstr>
      <vt:lpstr>Sites </vt:lpstr>
      <vt:lpstr>Epidemiology </vt:lpstr>
      <vt:lpstr>Incidence:</vt:lpstr>
      <vt:lpstr>Historical Aspects:</vt:lpstr>
      <vt:lpstr>Historical Aspects:</vt:lpstr>
      <vt:lpstr>Location and Type of Ulcer:</vt:lpstr>
      <vt:lpstr>Modified Johnson Classification</vt:lpstr>
      <vt:lpstr>PowerPoint Presentation</vt:lpstr>
      <vt:lpstr>Peptic ulcer</vt:lpstr>
      <vt:lpstr>Peptic ulcer</vt:lpstr>
      <vt:lpstr>Pathogenesis:</vt:lpstr>
      <vt:lpstr>Pathophysiology:</vt:lpstr>
      <vt:lpstr>Pathophysiology:</vt:lpstr>
      <vt:lpstr>Helicobacter pylori</vt:lpstr>
      <vt:lpstr>Helicobacter pylori</vt:lpstr>
      <vt:lpstr>PowerPoint Presentation</vt:lpstr>
      <vt:lpstr>Helicobacter pylori</vt:lpstr>
      <vt:lpstr>Pathogenesis:NSAIDS</vt:lpstr>
      <vt:lpstr>Pathogenesis: Acid</vt:lpstr>
      <vt:lpstr>Risk factors </vt:lpstr>
      <vt:lpstr>Complications </vt:lpstr>
      <vt:lpstr>Clinical Presentation:</vt:lpstr>
      <vt:lpstr>Clinical Presentation:</vt:lpstr>
      <vt:lpstr>Diagnosis </vt:lpstr>
      <vt:lpstr>Endoscopic appearance</vt:lpstr>
      <vt:lpstr>GI Bleeding</vt:lpstr>
      <vt:lpstr>Ulcer with recent bleed</vt:lpstr>
      <vt:lpstr>ALARM signs for epigastric pain  </vt:lpstr>
      <vt:lpstr>Management: lifestyle modification</vt:lpstr>
      <vt:lpstr>Management: drugs </vt:lpstr>
      <vt:lpstr>Management: drugs </vt:lpstr>
      <vt:lpstr>Management: drugs </vt:lpstr>
      <vt:lpstr>Management: antisecretory drugs </vt:lpstr>
      <vt:lpstr>Management: cytoprotective drugs </vt:lpstr>
      <vt:lpstr>Management </vt:lpstr>
      <vt:lpstr>Gastric outlet obstruction</vt:lpstr>
      <vt:lpstr>PowerPoint Presentation</vt:lpstr>
      <vt:lpstr>Investigations</vt:lpstr>
      <vt:lpstr>PowerPoint Presentation</vt:lpstr>
      <vt:lpstr>PowerPoint Presentation</vt:lpstr>
      <vt:lpstr>Other investigations</vt:lpstr>
      <vt:lpstr>Saline load test </vt:lpstr>
      <vt:lpstr>PowerPoint Presentation</vt:lpstr>
      <vt:lpstr>Treatment</vt:lpstr>
      <vt:lpstr>Correction of metabolic derangements</vt:lpstr>
      <vt:lpstr>Treatment </vt:lpstr>
      <vt:lpstr>Perforation of peptic ulcer</vt:lpstr>
      <vt:lpstr>Perforated DU</vt:lpstr>
      <vt:lpstr>Presentation </vt:lpstr>
      <vt:lpstr>Investigations</vt:lpstr>
      <vt:lpstr>Air under the diaphragm – Perforated viscus</vt:lpstr>
      <vt:lpstr>Management </vt:lpstr>
      <vt:lpstr>PowerPoint Presentation</vt:lpstr>
      <vt:lpstr>Bleeding peptic ulcer</vt:lpstr>
      <vt:lpstr>Causes of upper GI bleed</vt:lpstr>
      <vt:lpstr>Management of upper GI bleed</vt:lpstr>
      <vt:lpstr>PowerPoint Presentation</vt:lpstr>
      <vt:lpstr>Endoscopic treatment </vt:lpstr>
      <vt:lpstr>Indications for Emergency surgery for bleeding DU</vt:lpstr>
      <vt:lpstr>Management </vt:lpstr>
      <vt:lpstr>Surgical procedures for PUD</vt:lpstr>
      <vt:lpstr>Vagotomy </vt:lpstr>
      <vt:lpstr>PowerPoint Presentation</vt:lpstr>
      <vt:lpstr>Partial gastrectomies</vt:lpstr>
      <vt:lpstr>PowerPoint Presentation</vt:lpstr>
      <vt:lpstr>PowerPoint Presentation</vt:lpstr>
      <vt:lpstr>PowerPoint Presentation</vt:lpstr>
      <vt:lpstr>PowerPoint Presentation</vt:lpstr>
      <vt:lpstr>Further reading</vt:lpstr>
      <vt:lpstr>PowerPoint Presentation</vt:lpstr>
      <vt:lpstr>                                      Thank you!</vt:lpstr>
    </vt:vector>
  </TitlesOfParts>
  <Company>Toshiba</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PEPTIC ULCERS</dc:title>
  <dc:creator>User</dc:creator>
  <cp:lastModifiedBy>Shabir</cp:lastModifiedBy>
  <cp:revision>80</cp:revision>
  <dcterms:created xsi:type="dcterms:W3CDTF">2014-05-19T18:46:18Z</dcterms:created>
  <dcterms:modified xsi:type="dcterms:W3CDTF">2021-07-08T10:22:39Z</dcterms:modified>
</cp:coreProperties>
</file>