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7"/>
  </p:notesMasterIdLst>
  <p:sldIdLst>
    <p:sldId id="256" r:id="rId2"/>
    <p:sldId id="257" r:id="rId3"/>
    <p:sldId id="258" r:id="rId4"/>
    <p:sldId id="259" r:id="rId5"/>
    <p:sldId id="260" r:id="rId6"/>
    <p:sldId id="261" r:id="rId7"/>
    <p:sldId id="262" r:id="rId8"/>
    <p:sldId id="263" r:id="rId9"/>
    <p:sldId id="270" r:id="rId10"/>
    <p:sldId id="264" r:id="rId11"/>
    <p:sldId id="265" r:id="rId12"/>
    <p:sldId id="266" r:id="rId13"/>
    <p:sldId id="267" r:id="rId14"/>
    <p:sldId id="268" r:id="rId15"/>
    <p:sldId id="269" r:id="rId16"/>
    <p:sldId id="271" r:id="rId17"/>
    <p:sldId id="273" r:id="rId18"/>
    <p:sldId id="274" r:id="rId19"/>
    <p:sldId id="272" r:id="rId20"/>
    <p:sldId id="275" r:id="rId21"/>
    <p:sldId id="278" r:id="rId22"/>
    <p:sldId id="276" r:id="rId23"/>
    <p:sldId id="279" r:id="rId24"/>
    <p:sldId id="282" r:id="rId25"/>
    <p:sldId id="280" r:id="rId26"/>
    <p:sldId id="283" r:id="rId27"/>
    <p:sldId id="284" r:id="rId28"/>
    <p:sldId id="285" r:id="rId29"/>
    <p:sldId id="281" r:id="rId30"/>
    <p:sldId id="286" r:id="rId31"/>
    <p:sldId id="287" r:id="rId32"/>
    <p:sldId id="288" r:id="rId33"/>
    <p:sldId id="277" r:id="rId34"/>
    <p:sldId id="289" r:id="rId35"/>
    <p:sldId id="290" r:id="rId36"/>
    <p:sldId id="291" r:id="rId37"/>
    <p:sldId id="292" r:id="rId38"/>
    <p:sldId id="293" r:id="rId39"/>
    <p:sldId id="294" r:id="rId40"/>
    <p:sldId id="295" r:id="rId41"/>
    <p:sldId id="296" r:id="rId42"/>
    <p:sldId id="299" r:id="rId43"/>
    <p:sldId id="297" r:id="rId44"/>
    <p:sldId id="303" r:id="rId45"/>
    <p:sldId id="302" r:id="rId46"/>
    <p:sldId id="300" r:id="rId47"/>
    <p:sldId id="304" r:id="rId48"/>
    <p:sldId id="301" r:id="rId49"/>
    <p:sldId id="298" r:id="rId50"/>
    <p:sldId id="305" r:id="rId51"/>
    <p:sldId id="308" r:id="rId52"/>
    <p:sldId id="309" r:id="rId53"/>
    <p:sldId id="310" r:id="rId54"/>
    <p:sldId id="306" r:id="rId55"/>
    <p:sldId id="307" r:id="rId56"/>
    <p:sldId id="313" r:id="rId57"/>
    <p:sldId id="314" r:id="rId58"/>
    <p:sldId id="311" r:id="rId59"/>
    <p:sldId id="312" r:id="rId60"/>
    <p:sldId id="315" r:id="rId61"/>
    <p:sldId id="316" r:id="rId62"/>
    <p:sldId id="317" r:id="rId63"/>
    <p:sldId id="318" r:id="rId64"/>
    <p:sldId id="320" r:id="rId65"/>
    <p:sldId id="326" r:id="rId66"/>
    <p:sldId id="319" r:id="rId67"/>
    <p:sldId id="321" r:id="rId68"/>
    <p:sldId id="322" r:id="rId69"/>
    <p:sldId id="323" r:id="rId70"/>
    <p:sldId id="324" r:id="rId71"/>
    <p:sldId id="325" r:id="rId72"/>
    <p:sldId id="327" r:id="rId73"/>
    <p:sldId id="328" r:id="rId74"/>
    <p:sldId id="339" r:id="rId75"/>
    <p:sldId id="336" r:id="rId76"/>
    <p:sldId id="340" r:id="rId77"/>
    <p:sldId id="337" r:id="rId78"/>
    <p:sldId id="338" r:id="rId79"/>
    <p:sldId id="341" r:id="rId80"/>
    <p:sldId id="329" r:id="rId81"/>
    <p:sldId id="342" r:id="rId82"/>
    <p:sldId id="343" r:id="rId83"/>
    <p:sldId id="344" r:id="rId84"/>
    <p:sldId id="345" r:id="rId85"/>
    <p:sldId id="330" r:id="rId86"/>
    <p:sldId id="346" r:id="rId87"/>
    <p:sldId id="347" r:id="rId88"/>
    <p:sldId id="348" r:id="rId89"/>
    <p:sldId id="349" r:id="rId90"/>
    <p:sldId id="331" r:id="rId91"/>
    <p:sldId id="350" r:id="rId92"/>
    <p:sldId id="351" r:id="rId93"/>
    <p:sldId id="352" r:id="rId94"/>
    <p:sldId id="332" r:id="rId95"/>
    <p:sldId id="354" r:id="rId96"/>
    <p:sldId id="353" r:id="rId97"/>
    <p:sldId id="333" r:id="rId98"/>
    <p:sldId id="355" r:id="rId99"/>
    <p:sldId id="356" r:id="rId100"/>
    <p:sldId id="357" r:id="rId101"/>
    <p:sldId id="334" r:id="rId102"/>
    <p:sldId id="335" r:id="rId103"/>
    <p:sldId id="358" r:id="rId104"/>
    <p:sldId id="360" r:id="rId105"/>
    <p:sldId id="359" r:id="rId106"/>
    <p:sldId id="361" r:id="rId107"/>
    <p:sldId id="362" r:id="rId108"/>
    <p:sldId id="363" r:id="rId109"/>
    <p:sldId id="364" r:id="rId110"/>
    <p:sldId id="365" r:id="rId111"/>
    <p:sldId id="366" r:id="rId112"/>
    <p:sldId id="367" r:id="rId113"/>
    <p:sldId id="368" r:id="rId114"/>
    <p:sldId id="369" r:id="rId115"/>
    <p:sldId id="370" r:id="rId1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notesMaster" Target="notesMasters/notesMaster1.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presProps" Target="presProp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viewProps" Target="viewProps.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08A090-018B-4CB8-A847-FBF819BC966B}" type="datetimeFigureOut">
              <a:rPr lang="en-US" smtClean="0"/>
              <a:t>1/27/2021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BF032E-1C19-4117-AF55-368AD8B2B811}" type="slidenum">
              <a:rPr lang="en-US" smtClean="0"/>
              <a:t>‹#›</a:t>
            </a:fld>
            <a:endParaRPr lang="en-US"/>
          </a:p>
        </p:txBody>
      </p:sp>
    </p:spTree>
    <p:extLst>
      <p:ext uri="{BB962C8B-B14F-4D97-AF65-F5344CB8AC3E}">
        <p14:creationId xmlns:p14="http://schemas.microsoft.com/office/powerpoint/2010/main" val="1545731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term </a:t>
            </a:r>
            <a:r>
              <a:rPr lang="en-GB" i="1" dirty="0"/>
              <a:t>acute abdomen</a:t>
            </a:r>
            <a:r>
              <a:rPr lang="en-GB" dirty="0"/>
              <a:t> refers to signs and symptoms of abdominal pain and tenderness, a clinical presentation that often requires emergency surgical therapy. This challenging clinical scenario requires a thorough and expeditious workup to determine the need for operative intervention and to initiate appropriate therapy. Many diseases, some of which are not surgical or even intra-abdominal,</a:t>
            </a:r>
            <a:r>
              <a:rPr lang="en-GB" baseline="30000" dirty="0"/>
              <a:t>1</a:t>
            </a:r>
            <a:r>
              <a:rPr lang="en-GB" dirty="0"/>
              <a:t> can produce acute abdominal pain and tenderness. Therefore, every attempt should be made to make a correct diagnosis so that the chosen therapy, often a laparoscopy or laparotomy, is appropriate. Despite improvements in laboratory and imaging studies, history and physical examination remain the mainstays of determining the correct diagnosis and initiating proper and timely therapy. </a:t>
            </a:r>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2</a:t>
            </a:fld>
            <a:endParaRPr lang="en-US"/>
          </a:p>
        </p:txBody>
      </p:sp>
    </p:spTree>
    <p:extLst>
      <p:ext uri="{BB962C8B-B14F-4D97-AF65-F5344CB8AC3E}">
        <p14:creationId xmlns:p14="http://schemas.microsoft.com/office/powerpoint/2010/main" val="3877900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kumimoji="0" lang="en-GB" sz="2000" b="0" i="0" u="none" strike="noStrike" kern="1200" cap="none" spc="0" normalizeH="0" baseline="0" noProof="0" dirty="0">
                <a:ln>
                  <a:noFill/>
                </a:ln>
                <a:solidFill>
                  <a:prstClr val="black"/>
                </a:solidFill>
                <a:effectLst/>
                <a:uLnTx/>
                <a:uFillTx/>
                <a:latin typeface="+mn-lt"/>
                <a:ea typeface="+mn-ea"/>
                <a:cs typeface="+mn-cs"/>
              </a:rPr>
              <a:t>It is tempting to ask a question such as, Is the pain sharp? or Does eating make it worse? This specific yes or no style can speed up the history taking by not allowing the patient to narrate, but it stands to miss vital details and potentially to skew the responses. A much better questioning style would be, How does the pain feel to you? or Does anything make the pain better or worse? Often, additional information can be gained by observing how the patient describes the pain that is experienced. </a:t>
            </a:r>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16</a:t>
            </a:fld>
            <a:endParaRPr lang="en-US"/>
          </a:p>
        </p:txBody>
      </p:sp>
    </p:spTree>
    <p:extLst>
      <p:ext uri="{BB962C8B-B14F-4D97-AF65-F5344CB8AC3E}">
        <p14:creationId xmlns:p14="http://schemas.microsoft.com/office/powerpoint/2010/main" val="708215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clinicians focus on the character of the current pain and do not thoroughly investigate its onset and progression, they will miss these strong historical clues. The liver shares some of its innervation with the diaphragm and may create referred pain to the right shoulder from the C3-C5 nerve roots. Genitourinary pain is another source of pain that commonly has a radiating pattern. Symptoms are primarily in the flank region originating from the splanchnic nerves of T11-L1, but pain often radiates to the scrotum or labia through the hypogastric plexus of S2-S4. </a:t>
            </a:r>
          </a:p>
          <a:p>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18</a:t>
            </a:fld>
            <a:endParaRPr lang="en-US"/>
          </a:p>
        </p:txBody>
      </p:sp>
    </p:spTree>
    <p:extLst>
      <p:ext uri="{BB962C8B-B14F-4D97-AF65-F5344CB8AC3E}">
        <p14:creationId xmlns:p14="http://schemas.microsoft.com/office/powerpoint/2010/main" val="2915952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Eating will often worsen the pain of bowel obstruction, biliary colic, pancreatitis, diverticulitis, or bowel perforation. Food can provide relief from the pain of nonperforated peptic ulcer disease or gastritis. Clinicians will often recognize that they are evaluating peritonitis during the history. Patients with peritoneal inflammation will avoid any activity that stretches or jostles the abdomen. They describe worsening of the pain with any sudden body movement and will realize that there is less pain if their knees are flexed. The car ride to the hospital can be agonizing, with the patient feeling every bump along the way. Nausea, vomiting, constipation, </a:t>
            </a:r>
            <a:r>
              <a:rPr lang="en-GB" dirty="0" err="1"/>
              <a:t>diarrhea</a:t>
            </a:r>
            <a:r>
              <a:rPr lang="en-GB" dirty="0"/>
              <a:t>, pruritus, melena, </a:t>
            </a:r>
            <a:r>
              <a:rPr lang="en-GB" dirty="0" err="1"/>
              <a:t>hematochezia</a:t>
            </a:r>
            <a:r>
              <a:rPr lang="en-GB" dirty="0"/>
              <a:t>, and </a:t>
            </a:r>
            <a:r>
              <a:rPr lang="en-GB" dirty="0" err="1"/>
              <a:t>hematuria</a:t>
            </a:r>
            <a:r>
              <a:rPr lang="en-GB" dirty="0"/>
              <a:t> can all be helpful symptoms if they are present and recognized. Vomiting may occur because of severe abdominal pain of any cause or as a result of mechanical bowel obstruction or ileus. Vomiting is more likely to precede the onset of significant abdominal pain in many medical conditions, whereas the pain of an acute surgical abdomen is manifested first and stimulates vomiting through medullary efferent </a:t>
            </a:r>
            <a:r>
              <a:rPr lang="en-GB" dirty="0" err="1"/>
              <a:t>fibers</a:t>
            </a:r>
            <a:r>
              <a:rPr lang="en-GB" dirty="0"/>
              <a:t> that are triggered by the visceral afferent pain </a:t>
            </a:r>
            <a:r>
              <a:rPr lang="en-GB" dirty="0" err="1"/>
              <a:t>fibers</a:t>
            </a:r>
            <a:r>
              <a:rPr lang="en-GB" dirty="0"/>
              <a:t>. Constipation or obstipation can be a result of either mechanical obstruction or decreased peristalsis. It may represent the primary problem and require laxatives and prokinetic agents or merely be a symptom of an underlying condition. A careful history should include whether the patient is continuing to pass any gas or stool from the rectum. A complete obstruction is more likely to be associated with subsequent bowel ischemia or perforation related to either massive distention or a closed loop of small bowel that can occur. </a:t>
            </a:r>
            <a:r>
              <a:rPr lang="en-GB" dirty="0" err="1"/>
              <a:t>Diarrhea</a:t>
            </a:r>
            <a:r>
              <a:rPr lang="en-GB" dirty="0"/>
              <a:t> is associated with several medical causes of acute abdomen, including infectious enteritis, inflammatory bowel disease, and parasitic contamination. Bloody </a:t>
            </a:r>
            <a:r>
              <a:rPr lang="en-GB" dirty="0" err="1"/>
              <a:t>diarrhea</a:t>
            </a:r>
            <a:r>
              <a:rPr lang="en-GB" dirty="0"/>
              <a:t> can be seen in these conditions as well as in colonic ischemia. Previous illnesses or diagnoses can greatly increase or decrease the likelihood of certain conditions that would otherwise not be highly considered. Patients may, for example, report that the current pain is very similar to the kidney stone passage they experienced a decade prior. On the other hand, a prior history of appendectomy, pelvic inflammatory disease, or cholecystectomy can significantly shape the differential diagnosis. During the abdominal examination, all scars on the abdomen should be accounted for by the medical history obtained. Medications can both create acute abdominal conditions and mask their symptoms. Although a thorough discussion of the impact of all medications is beyond the scope of this chapter, several common drug classes deserve mention. High-dose narcotic use can interfere with bowel activity and lead to obstipation and obstruction. Narcotics also can contribute to spasm of the sphincter of Oddi and exacerbate biliary or pancreatic pain. Clearly, they also may suppress pain sensation and alter mental status, which can impair the ability to accurately diagnose the condition. Nonsteroidal anti-inflammatory agents are associated with an increased risk of upper gastrointestinal inflammation and perforation, whereas steroid medications can block protective gastric mucus production by chief cells and reduce the inflammatory reaction to infection, including advanced peritonitis. Immunosuppressant agents as a class both increase a patient's risk of acquiring a variety of bacterial or viral illnesses and also blunt the inflammatory response, diminishing the pain that is present and the overall physiologic response. Anticoagulants are much more prevalent in our emergency patients as the population ages. These drugs may be the cause of gastrointestinal bleeds, retroperitoneal </a:t>
            </a:r>
            <a:r>
              <a:rPr lang="en-GB" dirty="0" err="1"/>
              <a:t>hemorrhages</a:t>
            </a:r>
            <a:r>
              <a:rPr lang="en-GB" dirty="0"/>
              <a:t>, or rectus sheath hematomas. They also can complicate the preoperative preparation of the patient and be the cause of substantial morbidity if their use goes unrecognized. Finally, recreational drugs can play a role in patients with an acute abdomen. Chronic alcoholism is strongly associated with coagulopathy and portal hypertension from liver impairment. Cocaine and methamphetamine can create an intense vasospastic reaction that can cause life-threatening hypertension as well as cardiac and intestinal ischemia.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 likelihood of ectopic pregnancy, pelvic inflammatory disease, </a:t>
            </a:r>
            <a:r>
              <a:rPr lang="en-GB" dirty="0" err="1"/>
              <a:t>mittelschmerz</a:t>
            </a:r>
            <a:r>
              <a:rPr lang="en-GB" dirty="0"/>
              <a:t>, or severe endometriosis is heavily influenced by the details of the </a:t>
            </a:r>
            <a:r>
              <a:rPr lang="en-GB" dirty="0" err="1"/>
              <a:t>gynecologic</a:t>
            </a:r>
            <a:r>
              <a:rPr lang="en-GB" dirty="0"/>
              <a:t> history.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Very little has changed in the technique or goals of history taking since Zachary Cope first published his classic paper on the diagnosis of acute abdominal pain in 1921.</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5 An exception is the application of computers to the "art" of history taking, which has been extensively studied in Europe.6-10 Data were collected by physicians on detailed standardized forms during history and physical examinations and entered into computers programmed with a medical database of diseases and their associated signs and symptoms. The computer-generated diagnosis based on mathematical probabilities was as much as 20% more accurate than physicians left to their own methods. Statistically significant improvement was identified in timely laparotomy, shortened hospital stays, and reduced need for surgery and hospitalization.6 However, statistically significant improvement in accuracy and efficiency has been realized without computer assistance if similar standardized forms are used for data collection. This has also been observed in the settings of trauma and critical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19</a:t>
            </a:fld>
            <a:endParaRPr lang="en-US"/>
          </a:p>
        </p:txBody>
      </p:sp>
    </p:spTree>
    <p:extLst>
      <p:ext uri="{BB962C8B-B14F-4D97-AF65-F5344CB8AC3E}">
        <p14:creationId xmlns:p14="http://schemas.microsoft.com/office/powerpoint/2010/main" val="97495119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Despite newer technologies including high-resolution computed tomography (CT) scanning, ultrasound, and magnetic resonance imaging (MRI), the physical examination remains a key part of a patient's evaluation and must not be minimized. A skilled clinician will be able to develop a narrow and accurate differential diagnosis in most of his or her patients at the conclusion of the history and physical examination. Laboratory and imaging studies can then be used to further confirm the suspicions, to reorder the proposed differential diagnosis, or, less commonly, to suggest unusual possibilities not yet considered. </a:t>
            </a:r>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20</a:t>
            </a:fld>
            <a:endParaRPr lang="en-US"/>
          </a:p>
        </p:txBody>
      </p:sp>
    </p:spTree>
    <p:extLst>
      <p:ext uri="{BB962C8B-B14F-4D97-AF65-F5344CB8AC3E}">
        <p14:creationId xmlns:p14="http://schemas.microsoft.com/office/powerpoint/2010/main" val="260009708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 addition, none of the imaging techniques take the place of a careful history and physical examination. </a:t>
            </a:r>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39</a:t>
            </a:fld>
            <a:endParaRPr lang="en-US"/>
          </a:p>
        </p:txBody>
      </p:sp>
    </p:spTree>
    <p:extLst>
      <p:ext uri="{BB962C8B-B14F-4D97-AF65-F5344CB8AC3E}">
        <p14:creationId xmlns:p14="http://schemas.microsoft.com/office/powerpoint/2010/main" val="23076554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Patients having emergency or life-threatening surgical disease are taken for immediate laparotomy; urgent diagnoses allow time for stabilization, hydration, and preoperative preparation as needed. </a:t>
            </a:r>
          </a:p>
          <a:p>
            <a:r>
              <a:rPr lang="en-GB" dirty="0"/>
              <a:t>The remaining acute abdominal patients are grouped as those with surgical conditions that sometimes require surgery, those with medical diseases, and those who as yet remain unclear.</a:t>
            </a:r>
          </a:p>
          <a:p>
            <a:r>
              <a:rPr lang="en-GB" dirty="0"/>
              <a:t> Hospitalized patients who do not go urgently to the operating room must be reassessed frequently and preferably by the same examiner to recognize potentially serious changes in condition that alter the diagnosis or suggest development of complications. </a:t>
            </a:r>
          </a:p>
          <a:p>
            <a:endParaRPr lang="en-US" dirty="0"/>
          </a:p>
        </p:txBody>
      </p:sp>
      <p:sp>
        <p:nvSpPr>
          <p:cNvPr id="4" name="Slide Number Placeholder 3"/>
          <p:cNvSpPr>
            <a:spLocks noGrp="1"/>
          </p:cNvSpPr>
          <p:nvPr>
            <p:ph type="sldNum" sz="quarter" idx="5"/>
          </p:nvPr>
        </p:nvSpPr>
        <p:spPr/>
        <p:txBody>
          <a:bodyPr/>
          <a:lstStyle/>
          <a:p>
            <a:fld id="{29BF032E-1C19-4117-AF55-368AD8B2B811}" type="slidenum">
              <a:rPr lang="en-US" smtClean="0"/>
              <a:t>63</a:t>
            </a:fld>
            <a:endParaRPr lang="en-US"/>
          </a:p>
        </p:txBody>
      </p:sp>
    </p:spTree>
    <p:extLst>
      <p:ext uri="{BB962C8B-B14F-4D97-AF65-F5344CB8AC3E}">
        <p14:creationId xmlns:p14="http://schemas.microsoft.com/office/powerpoint/2010/main" val="1340538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BD039-B6F9-4F23-A311-D82D6C2B8E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6A1F2CC-2C39-4D67-8C35-8488F67182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7818449-F95B-4B7E-9FC4-93911B8EC1E5}"/>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5" name="Footer Placeholder 4">
            <a:extLst>
              <a:ext uri="{FF2B5EF4-FFF2-40B4-BE49-F238E27FC236}">
                <a16:creationId xmlns:a16="http://schemas.microsoft.com/office/drawing/2014/main" id="{78C35322-6FEE-46CB-BF0F-A9A3DE1942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6568AD-A94D-4924-84ED-F904A7E4A26B}"/>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36793477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856EE-FEF3-4D2A-B907-C6C2C93FED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08BE8F6-EB57-4F7E-8F9E-1E576B1857E7}"/>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DB5AAFF-C30A-42AA-BFCB-F258AFBA7729}"/>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5" name="Footer Placeholder 4">
            <a:extLst>
              <a:ext uri="{FF2B5EF4-FFF2-40B4-BE49-F238E27FC236}">
                <a16:creationId xmlns:a16="http://schemas.microsoft.com/office/drawing/2014/main" id="{739640E4-CA0D-44F0-BDB2-5E222D1807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E30C94-3FEE-4B5F-9B64-5ED7B5A6CE28}"/>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2110665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3954F-3AE1-4B66-AE87-87B390181B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6858AF-58EC-494C-97B9-3700059E4A6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E5152A3-EC91-4950-A159-E6669B96E9F7}"/>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5" name="Footer Placeholder 4">
            <a:extLst>
              <a:ext uri="{FF2B5EF4-FFF2-40B4-BE49-F238E27FC236}">
                <a16:creationId xmlns:a16="http://schemas.microsoft.com/office/drawing/2014/main" id="{C0FBFD3A-9CC5-45DE-AC50-DE891E170E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AA004B-0487-469A-8974-B9715D0E90CD}"/>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29498853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D03CD6-01FE-42B1-8D77-E1016962BB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B7A85A5-5277-4F30-9F0E-AB6E456AFE9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8AEAC4E-D572-46F8-A24A-3709B3859C7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574B2EE-A01B-47A0-8867-C32F85F64C4F}"/>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6" name="Footer Placeholder 5">
            <a:extLst>
              <a:ext uri="{FF2B5EF4-FFF2-40B4-BE49-F238E27FC236}">
                <a16:creationId xmlns:a16="http://schemas.microsoft.com/office/drawing/2014/main" id="{56C4863A-6456-4017-B3CB-E103EB27D5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870A39-0EFC-4723-B9A6-339DCE7200B0}"/>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33735027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E84DC-56CD-4866-9BEC-4B96C6570DC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0E46862-13B7-4049-AFA1-136DB43309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2237CF7C-4FB7-4BE0-856E-7DEB71D3275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CBC5D6-DA94-48B2-8692-CC84140536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763FAFA4-F7B9-43D6-9F3B-356B828D1D0A}"/>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9E9DF63-C950-415D-87D8-5B31BBC0C3A9}"/>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8" name="Footer Placeholder 7">
            <a:extLst>
              <a:ext uri="{FF2B5EF4-FFF2-40B4-BE49-F238E27FC236}">
                <a16:creationId xmlns:a16="http://schemas.microsoft.com/office/drawing/2014/main" id="{939FE1AE-D8F0-440D-A0D9-C5748697CC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199F0DE-0C57-4CAC-9200-15461003A8C6}"/>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29868494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06B0B-2B5F-4740-B653-F13296F55FC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34461FF-D54B-4A8B-9F10-F4E0E538FA69}"/>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4" name="Footer Placeholder 3">
            <a:extLst>
              <a:ext uri="{FF2B5EF4-FFF2-40B4-BE49-F238E27FC236}">
                <a16:creationId xmlns:a16="http://schemas.microsoft.com/office/drawing/2014/main" id="{F635130F-CADA-4E8B-92B2-E3A5B46E50F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9601CE-852C-4D2F-A1B2-B5124DF76725}"/>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1295175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1252E1C-232D-45E2-9B5E-43B8731518D2}"/>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3" name="Footer Placeholder 2">
            <a:extLst>
              <a:ext uri="{FF2B5EF4-FFF2-40B4-BE49-F238E27FC236}">
                <a16:creationId xmlns:a16="http://schemas.microsoft.com/office/drawing/2014/main" id="{D1B7821B-AABE-41D6-B2C5-475922EFDC6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1ECEAC-349A-4B64-A197-A040DFB22E14}"/>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20060530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E3A83-945C-445A-8248-5D6E828D9AC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06B5F83-AF28-42EA-B4A5-DA84750250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B9B0AFE-F196-474A-920B-AC6DEAACF8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93186D7-D1B2-4CC8-AF7D-9B9BFA84C3BF}"/>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6" name="Footer Placeholder 5">
            <a:extLst>
              <a:ext uri="{FF2B5EF4-FFF2-40B4-BE49-F238E27FC236}">
                <a16:creationId xmlns:a16="http://schemas.microsoft.com/office/drawing/2014/main" id="{BE0DE39A-55BC-4348-B825-97E40F6365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15D792-CB03-4793-BC98-C1CB13ED12B2}"/>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868244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8A676B-0CC8-4524-95E3-0A139DAEEF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B8F0827-355D-472D-AA3C-DD49E327EF8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FEB5710-ED96-4081-9269-E10A226E75A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9F280E8-D520-4C07-B5B0-A27244418BFC}"/>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6" name="Footer Placeholder 5">
            <a:extLst>
              <a:ext uri="{FF2B5EF4-FFF2-40B4-BE49-F238E27FC236}">
                <a16:creationId xmlns:a16="http://schemas.microsoft.com/office/drawing/2014/main" id="{70DD9C79-8979-4197-8ABA-3649A7F6D68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AF2CBD-91AF-4D6B-B962-5B32A9E0263E}"/>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42279147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79F94-D367-44D9-AAFD-E8553209A13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614EB22-6D96-4AEE-A4B2-A77756A52C7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8315D83-21C5-4BF5-9040-B990B38641E6}"/>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5" name="Footer Placeholder 4">
            <a:extLst>
              <a:ext uri="{FF2B5EF4-FFF2-40B4-BE49-F238E27FC236}">
                <a16:creationId xmlns:a16="http://schemas.microsoft.com/office/drawing/2014/main" id="{33220F64-17EB-47D2-8CAB-61B289CED56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8B8594E-1EEE-4613-9116-5F188769113F}"/>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2699991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281B08-5F08-410E-A2F6-98DEE6ACB51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FF6DD96-EEFE-474F-AD53-840844E8BF6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32AE9E-7037-4B0F-89E7-55BA989C5AD9}"/>
              </a:ext>
            </a:extLst>
          </p:cNvPr>
          <p:cNvSpPr>
            <a:spLocks noGrp="1"/>
          </p:cNvSpPr>
          <p:nvPr>
            <p:ph type="dt" sz="half" idx="10"/>
          </p:nvPr>
        </p:nvSpPr>
        <p:spPr/>
        <p:txBody>
          <a:bodyPr/>
          <a:lstStyle/>
          <a:p>
            <a:fld id="{27A6B649-AFC1-439F-9736-FD24DD670014}" type="datetimeFigureOut">
              <a:rPr lang="en-US" smtClean="0"/>
              <a:t>1/27/2021</a:t>
            </a:fld>
            <a:endParaRPr lang="en-US"/>
          </a:p>
        </p:txBody>
      </p:sp>
      <p:sp>
        <p:nvSpPr>
          <p:cNvPr id="5" name="Footer Placeholder 4">
            <a:extLst>
              <a:ext uri="{FF2B5EF4-FFF2-40B4-BE49-F238E27FC236}">
                <a16:creationId xmlns:a16="http://schemas.microsoft.com/office/drawing/2014/main" id="{770818C8-934E-400D-9D2C-FF534B5291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E7F987-4910-4B94-ABFF-9DA2D897F437}"/>
              </a:ext>
            </a:extLst>
          </p:cNvPr>
          <p:cNvSpPr>
            <a:spLocks noGrp="1"/>
          </p:cNvSpPr>
          <p:nvPr>
            <p:ph type="sldNum" sz="quarter" idx="12"/>
          </p:nvPr>
        </p:nvSpPr>
        <p:spPr/>
        <p:txBody>
          <a:bodyPr/>
          <a:lstStyle/>
          <a:p>
            <a:fld id="{755D7B21-8BA3-4A76-B7CA-5FAB0F5FF260}" type="slidenum">
              <a:rPr lang="en-US" smtClean="0"/>
              <a:t>‹#›</a:t>
            </a:fld>
            <a:endParaRPr lang="en-US"/>
          </a:p>
        </p:txBody>
      </p:sp>
    </p:spTree>
    <p:extLst>
      <p:ext uri="{BB962C8B-B14F-4D97-AF65-F5344CB8AC3E}">
        <p14:creationId xmlns:p14="http://schemas.microsoft.com/office/powerpoint/2010/main" val="40400025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7A3B20-C429-4CE0-899D-F3CD7381813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E631D03-BEDA-4DF3-98C2-8D89ACD6E8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9725A4-E9C7-4170-8AB1-A6EB116672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A6B649-AFC1-439F-9736-FD24DD670014}" type="datetimeFigureOut">
              <a:rPr lang="en-US" smtClean="0"/>
              <a:t>1/27/2021</a:t>
            </a:fld>
            <a:endParaRPr lang="en-US"/>
          </a:p>
        </p:txBody>
      </p:sp>
      <p:sp>
        <p:nvSpPr>
          <p:cNvPr id="5" name="Footer Placeholder 4">
            <a:extLst>
              <a:ext uri="{FF2B5EF4-FFF2-40B4-BE49-F238E27FC236}">
                <a16:creationId xmlns:a16="http://schemas.microsoft.com/office/drawing/2014/main" id="{4451E721-3FD6-4398-8DDC-75F3B04B383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98CCDA5-7360-4705-8ECD-D6261C4038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5D7B21-8BA3-4A76-B7CA-5FAB0F5FF260}" type="slidenum">
              <a:rPr lang="en-US" smtClean="0"/>
              <a:t>‹#›</a:t>
            </a:fld>
            <a:endParaRPr lang="en-US"/>
          </a:p>
        </p:txBody>
      </p:sp>
    </p:spTree>
    <p:extLst>
      <p:ext uri="{BB962C8B-B14F-4D97-AF65-F5344CB8AC3E}">
        <p14:creationId xmlns:p14="http://schemas.microsoft.com/office/powerpoint/2010/main" val="41474353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74E40-2AB3-488D-9C87-1E47596DC04B}"/>
              </a:ext>
            </a:extLst>
          </p:cNvPr>
          <p:cNvSpPr>
            <a:spLocks noGrp="1"/>
          </p:cNvSpPr>
          <p:nvPr>
            <p:ph type="ctrTitle"/>
          </p:nvPr>
        </p:nvSpPr>
        <p:spPr/>
        <p:txBody>
          <a:bodyPr/>
          <a:lstStyle/>
          <a:p>
            <a:r>
              <a:rPr lang="en-US" dirty="0"/>
              <a:t>Acute Abdomen 6</a:t>
            </a:r>
            <a:r>
              <a:rPr lang="en-US" baseline="30000" dirty="0"/>
              <a:t>th</a:t>
            </a:r>
            <a:r>
              <a:rPr lang="en-US" dirty="0"/>
              <a:t> years </a:t>
            </a:r>
          </a:p>
        </p:txBody>
      </p:sp>
      <p:sp>
        <p:nvSpPr>
          <p:cNvPr id="3" name="Subtitle 2">
            <a:extLst>
              <a:ext uri="{FF2B5EF4-FFF2-40B4-BE49-F238E27FC236}">
                <a16:creationId xmlns:a16="http://schemas.microsoft.com/office/drawing/2014/main" id="{59B290DE-8A72-41CB-AA83-953D5A399458}"/>
              </a:ext>
            </a:extLst>
          </p:cNvPr>
          <p:cNvSpPr>
            <a:spLocks noGrp="1"/>
          </p:cNvSpPr>
          <p:nvPr>
            <p:ph type="subTitle" idx="1"/>
          </p:nvPr>
        </p:nvSpPr>
        <p:spPr/>
        <p:txBody>
          <a:bodyPr/>
          <a:lstStyle/>
          <a:p>
            <a:r>
              <a:rPr lang="en-US" dirty="0"/>
              <a:t>Dr Ojuka</a:t>
            </a:r>
          </a:p>
        </p:txBody>
      </p:sp>
    </p:spTree>
    <p:extLst>
      <p:ext uri="{BB962C8B-B14F-4D97-AF65-F5344CB8AC3E}">
        <p14:creationId xmlns:p14="http://schemas.microsoft.com/office/powerpoint/2010/main" val="40741399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EC381-333A-4BB9-B65A-D1A7D892CCFD}"/>
              </a:ext>
            </a:extLst>
          </p:cNvPr>
          <p:cNvSpPr>
            <a:spLocks noGrp="1"/>
          </p:cNvSpPr>
          <p:nvPr>
            <p:ph type="title"/>
          </p:nvPr>
        </p:nvSpPr>
        <p:spPr/>
        <p:txBody>
          <a:bodyPr/>
          <a:lstStyle/>
          <a:p>
            <a:r>
              <a:rPr lang="en-US" dirty="0"/>
              <a:t>Introduction </a:t>
            </a:r>
          </a:p>
        </p:txBody>
      </p:sp>
      <p:sp>
        <p:nvSpPr>
          <p:cNvPr id="3" name="Content Placeholder 2">
            <a:extLst>
              <a:ext uri="{FF2B5EF4-FFF2-40B4-BE49-F238E27FC236}">
                <a16:creationId xmlns:a16="http://schemas.microsoft.com/office/drawing/2014/main" id="{3D5EA532-AEBB-4828-BBD6-7653E22A544A}"/>
              </a:ext>
            </a:extLst>
          </p:cNvPr>
          <p:cNvSpPr>
            <a:spLocks noGrp="1"/>
          </p:cNvSpPr>
          <p:nvPr>
            <p:ph idx="1"/>
          </p:nvPr>
        </p:nvSpPr>
        <p:spPr/>
        <p:txBody>
          <a:bodyPr>
            <a:normAutofit/>
          </a:bodyPr>
          <a:lstStyle/>
          <a:p>
            <a:r>
              <a:rPr lang="en-GB" dirty="0"/>
              <a:t>The acute abdomen characterised by the any sudden, spontaneous, nontraumatic, severe abdominal pain of less than 24 hours duration.</a:t>
            </a:r>
          </a:p>
          <a:p>
            <a:r>
              <a:rPr lang="en-GB" dirty="0"/>
              <a:t>The acute abdomen requires rapid and specific diagnosis because some of the causes demand urgent operative intervention.</a:t>
            </a:r>
          </a:p>
          <a:p>
            <a:r>
              <a:rPr lang="en-GB" dirty="0"/>
              <a:t>Can be surgical or non-surgical entity.</a:t>
            </a:r>
          </a:p>
          <a:p>
            <a:r>
              <a:rPr lang="en-GB" dirty="0"/>
              <a:t>Clinical evaluation remain the mainstays of determining the correct diagnosis and initiating proper and timely therapy.</a:t>
            </a:r>
          </a:p>
          <a:p>
            <a:r>
              <a:rPr lang="en-GB" dirty="0"/>
              <a:t> The diagnoses associated with an acute abdomen vary according to age and gender.</a:t>
            </a:r>
            <a:endParaRPr lang="en-US" dirty="0"/>
          </a:p>
        </p:txBody>
      </p:sp>
    </p:spTree>
    <p:extLst>
      <p:ext uri="{BB962C8B-B14F-4D97-AF65-F5344CB8AC3E}">
        <p14:creationId xmlns:p14="http://schemas.microsoft.com/office/powerpoint/2010/main" val="20268686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CA5B0F-D347-4C5E-9EAC-9C4E0F21F2D0}"/>
              </a:ext>
            </a:extLst>
          </p:cNvPr>
          <p:cNvSpPr>
            <a:spLocks noGrp="1"/>
          </p:cNvSpPr>
          <p:nvPr>
            <p:ph type="title"/>
          </p:nvPr>
        </p:nvSpPr>
        <p:spPr/>
        <p:txBody>
          <a:bodyPr/>
          <a:lstStyle/>
          <a:p>
            <a:r>
              <a:rPr lang="en-US" dirty="0"/>
              <a:t>Objectives 1</a:t>
            </a:r>
          </a:p>
        </p:txBody>
      </p:sp>
      <p:sp>
        <p:nvSpPr>
          <p:cNvPr id="3" name="Content Placeholder 2">
            <a:extLst>
              <a:ext uri="{FF2B5EF4-FFF2-40B4-BE49-F238E27FC236}">
                <a16:creationId xmlns:a16="http://schemas.microsoft.com/office/drawing/2014/main" id="{D90949AA-A5E7-4BB0-BFF5-806C8245BB5C}"/>
              </a:ext>
            </a:extLst>
          </p:cNvPr>
          <p:cNvSpPr>
            <a:spLocks noGrp="1"/>
          </p:cNvSpPr>
          <p:nvPr>
            <p:ph idx="1"/>
          </p:nvPr>
        </p:nvSpPr>
        <p:spPr/>
        <p:txBody>
          <a:bodyPr/>
          <a:lstStyle/>
          <a:p>
            <a:r>
              <a:rPr lang="en-GB" dirty="0"/>
              <a:t>Be able to define and differentiate visceral, parietal, and referred pain when evaluating a patient for abdominal pain. </a:t>
            </a:r>
          </a:p>
          <a:p>
            <a:r>
              <a:rPr lang="en-GB" dirty="0"/>
              <a:t>Be able to use patient age, gender, and comorbidities to guide the creation of an appropriate differential diagnosis for abdominal pain. </a:t>
            </a:r>
          </a:p>
          <a:p>
            <a:r>
              <a:rPr lang="en-GB" dirty="0"/>
              <a:t>Be able to obtain a detailed clinical history when evaluating a patient with abdominal pain. </a:t>
            </a:r>
          </a:p>
          <a:p>
            <a:r>
              <a:rPr lang="en-GB" dirty="0"/>
              <a:t>In addition, be able to perform an appropriate physical examination, including rectal, genital, and pelvic examinations</a:t>
            </a:r>
            <a:endParaRPr lang="en-US" dirty="0"/>
          </a:p>
        </p:txBody>
      </p:sp>
    </p:spTree>
    <p:extLst>
      <p:ext uri="{BB962C8B-B14F-4D97-AF65-F5344CB8AC3E}">
        <p14:creationId xmlns:p14="http://schemas.microsoft.com/office/powerpoint/2010/main" val="13757342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9FFFC-F90E-4369-B343-FA3C7EAF3112}"/>
              </a:ext>
            </a:extLst>
          </p:cNvPr>
          <p:cNvSpPr>
            <a:spLocks noGrp="1"/>
          </p:cNvSpPr>
          <p:nvPr>
            <p:ph type="title"/>
          </p:nvPr>
        </p:nvSpPr>
        <p:spPr/>
        <p:txBody>
          <a:bodyPr/>
          <a:lstStyle/>
          <a:p>
            <a:r>
              <a:rPr lang="en-US" dirty="0"/>
              <a:t>Objectives-2 </a:t>
            </a:r>
          </a:p>
        </p:txBody>
      </p:sp>
      <p:sp>
        <p:nvSpPr>
          <p:cNvPr id="3" name="Content Placeholder 2">
            <a:extLst>
              <a:ext uri="{FF2B5EF4-FFF2-40B4-BE49-F238E27FC236}">
                <a16:creationId xmlns:a16="http://schemas.microsoft.com/office/drawing/2014/main" id="{0A610F59-FE0D-471B-8BEA-4551274FFA58}"/>
              </a:ext>
            </a:extLst>
          </p:cNvPr>
          <p:cNvSpPr>
            <a:spLocks noGrp="1"/>
          </p:cNvSpPr>
          <p:nvPr>
            <p:ph idx="1"/>
          </p:nvPr>
        </p:nvSpPr>
        <p:spPr/>
        <p:txBody>
          <a:bodyPr>
            <a:normAutofit fontScale="92500" lnSpcReduction="10000"/>
          </a:bodyPr>
          <a:lstStyle/>
          <a:p>
            <a:r>
              <a:rPr lang="en-GB" dirty="0"/>
              <a:t>When evaluating a patient with abdominal pain, be able to establish a relevant differential diagnosis.</a:t>
            </a:r>
          </a:p>
          <a:p>
            <a:r>
              <a:rPr lang="en-GB" dirty="0"/>
              <a:t>Given a patient with abdominal pain, be able to order relevant laboratory and imaging studies</a:t>
            </a:r>
          </a:p>
          <a:p>
            <a:r>
              <a:rPr lang="en-GB" dirty="0"/>
              <a:t>Based on a working diagnosis for acute or chronic abdominal pain, be able to determine the need for emergent, urgent, or elective operation if surgery is indicated. Be able to select nonoperative treatment when appropriate</a:t>
            </a:r>
          </a:p>
          <a:p>
            <a:r>
              <a:rPr lang="en-GB" dirty="0"/>
              <a:t>When caring for a patient with either acute or chronic abdominal pain, be able to identify the patient better served immediately with nonsurgical therapy. Also, be able to manage a patient in the preoperative period and prepare a patient for surgery should he or she need it. </a:t>
            </a:r>
            <a:endParaRPr lang="en-US" dirty="0"/>
          </a:p>
        </p:txBody>
      </p:sp>
    </p:spTree>
    <p:extLst>
      <p:ext uri="{BB962C8B-B14F-4D97-AF65-F5344CB8AC3E}">
        <p14:creationId xmlns:p14="http://schemas.microsoft.com/office/powerpoint/2010/main" val="7432426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3AF3B3-615C-4420-BFD1-EDC9AE0F5B5A}"/>
              </a:ext>
            </a:extLst>
          </p:cNvPr>
          <p:cNvSpPr>
            <a:spLocks noGrp="1"/>
          </p:cNvSpPr>
          <p:nvPr>
            <p:ph type="title"/>
          </p:nvPr>
        </p:nvSpPr>
        <p:spPr/>
        <p:txBody>
          <a:bodyPr/>
          <a:lstStyle/>
          <a:p>
            <a:r>
              <a:rPr lang="en-US" dirty="0"/>
              <a:t>Non-surgical</a:t>
            </a:r>
            <a:br>
              <a:rPr lang="en-US" dirty="0"/>
            </a:br>
            <a:endParaRPr lang="en-US" dirty="0"/>
          </a:p>
        </p:txBody>
      </p:sp>
      <p:sp>
        <p:nvSpPr>
          <p:cNvPr id="3" name="Content Placeholder 2">
            <a:extLst>
              <a:ext uri="{FF2B5EF4-FFF2-40B4-BE49-F238E27FC236}">
                <a16:creationId xmlns:a16="http://schemas.microsoft.com/office/drawing/2014/main" id="{5B532D14-7EAD-489F-9E4B-8A25A9ECC343}"/>
              </a:ext>
            </a:extLst>
          </p:cNvPr>
          <p:cNvSpPr>
            <a:spLocks noGrp="1"/>
          </p:cNvSpPr>
          <p:nvPr>
            <p:ph idx="1"/>
          </p:nvPr>
        </p:nvSpPr>
        <p:spPr/>
        <p:txBody>
          <a:bodyPr>
            <a:normAutofit fontScale="85000" lnSpcReduction="20000"/>
          </a:bodyPr>
          <a:lstStyle/>
          <a:p>
            <a:r>
              <a:rPr lang="en-US" dirty="0"/>
              <a:t>Endocrine and metabolic</a:t>
            </a:r>
          </a:p>
          <a:p>
            <a:pPr lvl="2"/>
            <a:r>
              <a:rPr lang="en-US" dirty="0"/>
              <a:t>Uremia</a:t>
            </a:r>
          </a:p>
          <a:p>
            <a:pPr lvl="2"/>
            <a:r>
              <a:rPr lang="en-US" dirty="0"/>
              <a:t>Diabetic crisis</a:t>
            </a:r>
          </a:p>
          <a:p>
            <a:pPr lvl="2"/>
            <a:r>
              <a:rPr lang="en-US" dirty="0"/>
              <a:t>Addisonian crisis</a:t>
            </a:r>
          </a:p>
          <a:p>
            <a:pPr lvl="2"/>
            <a:r>
              <a:rPr lang="en-US" dirty="0"/>
              <a:t>Acute intermittent porphyria</a:t>
            </a:r>
          </a:p>
          <a:p>
            <a:pPr lvl="2"/>
            <a:r>
              <a:rPr lang="en-US" dirty="0"/>
              <a:t>Hereditary Mediterranean  fever</a:t>
            </a:r>
          </a:p>
          <a:p>
            <a:r>
              <a:rPr lang="en-US" dirty="0"/>
              <a:t>Hematological causes</a:t>
            </a:r>
          </a:p>
          <a:p>
            <a:pPr lvl="2"/>
            <a:r>
              <a:rPr lang="en-US" dirty="0"/>
              <a:t>Sickle cell crisis</a:t>
            </a:r>
          </a:p>
          <a:p>
            <a:pPr lvl="2"/>
            <a:r>
              <a:rPr lang="en-US" dirty="0"/>
              <a:t>Acute leukemia</a:t>
            </a:r>
          </a:p>
          <a:p>
            <a:pPr lvl="2"/>
            <a:r>
              <a:rPr lang="en-US" dirty="0"/>
              <a:t>Other blood dyscrasias</a:t>
            </a:r>
          </a:p>
          <a:p>
            <a:r>
              <a:rPr lang="en-US" dirty="0"/>
              <a:t>Toxin and drugs </a:t>
            </a:r>
          </a:p>
          <a:p>
            <a:pPr lvl="2"/>
            <a:r>
              <a:rPr lang="en-US" dirty="0"/>
              <a:t>Lead poisoning</a:t>
            </a:r>
          </a:p>
          <a:p>
            <a:pPr lvl="2"/>
            <a:r>
              <a:rPr lang="en-US" dirty="0"/>
              <a:t>Other heavy metal poisoning</a:t>
            </a:r>
          </a:p>
          <a:p>
            <a:pPr lvl="2"/>
            <a:r>
              <a:rPr lang="en-US" dirty="0"/>
              <a:t>Narcotic withdrawal</a:t>
            </a:r>
          </a:p>
          <a:p>
            <a:pPr lvl="2"/>
            <a:r>
              <a:rPr lang="en-US" dirty="0"/>
              <a:t>Black widow spider poisoning </a:t>
            </a:r>
          </a:p>
        </p:txBody>
      </p:sp>
    </p:spTree>
    <p:extLst>
      <p:ext uri="{BB962C8B-B14F-4D97-AF65-F5344CB8AC3E}">
        <p14:creationId xmlns:p14="http://schemas.microsoft.com/office/powerpoint/2010/main" val="12635388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BD0C74-DECE-4E84-8483-7F02105A94DC}"/>
              </a:ext>
            </a:extLst>
          </p:cNvPr>
          <p:cNvSpPr>
            <a:spLocks noGrp="1"/>
          </p:cNvSpPr>
          <p:nvPr>
            <p:ph type="title"/>
          </p:nvPr>
        </p:nvSpPr>
        <p:spPr/>
        <p:txBody>
          <a:bodyPr/>
          <a:lstStyle/>
          <a:p>
            <a:r>
              <a:rPr lang="en-US" dirty="0"/>
              <a:t>Surgical </a:t>
            </a:r>
          </a:p>
        </p:txBody>
      </p:sp>
      <p:sp>
        <p:nvSpPr>
          <p:cNvPr id="3" name="Content Placeholder 2">
            <a:extLst>
              <a:ext uri="{FF2B5EF4-FFF2-40B4-BE49-F238E27FC236}">
                <a16:creationId xmlns:a16="http://schemas.microsoft.com/office/drawing/2014/main" id="{778AD50A-F79D-432E-8D59-37E76679CBB9}"/>
              </a:ext>
            </a:extLst>
          </p:cNvPr>
          <p:cNvSpPr>
            <a:spLocks noGrp="1"/>
          </p:cNvSpPr>
          <p:nvPr>
            <p:ph idx="1"/>
          </p:nvPr>
        </p:nvSpPr>
        <p:spPr/>
        <p:txBody>
          <a:bodyPr>
            <a:normAutofit fontScale="92500" lnSpcReduction="10000"/>
          </a:bodyPr>
          <a:lstStyle/>
          <a:p>
            <a:r>
              <a:rPr lang="en-US" dirty="0"/>
              <a:t>Hemorrhage</a:t>
            </a:r>
          </a:p>
          <a:p>
            <a:pPr lvl="3"/>
            <a:r>
              <a:rPr lang="en-US" dirty="0"/>
              <a:t>Spontaneous rupture of spleen </a:t>
            </a:r>
          </a:p>
          <a:p>
            <a:pPr lvl="3"/>
            <a:r>
              <a:rPr lang="en-US" dirty="0"/>
              <a:t>Solid organ trauma</a:t>
            </a:r>
          </a:p>
          <a:p>
            <a:pPr lvl="3"/>
            <a:r>
              <a:rPr lang="en-US" dirty="0"/>
              <a:t>Malory-Weis syndrome</a:t>
            </a:r>
          </a:p>
          <a:p>
            <a:pPr lvl="3"/>
            <a:r>
              <a:rPr lang="en-US" dirty="0"/>
              <a:t>Hemorrhagic pancreatitis </a:t>
            </a:r>
          </a:p>
          <a:p>
            <a:pPr lvl="3"/>
            <a:r>
              <a:rPr lang="en-US" dirty="0"/>
              <a:t>Aortoduodenal fistula after aortic vascular graft</a:t>
            </a:r>
          </a:p>
          <a:p>
            <a:pPr lvl="3"/>
            <a:r>
              <a:rPr lang="en-US" dirty="0"/>
              <a:t>Intestinal ulceration </a:t>
            </a:r>
          </a:p>
          <a:p>
            <a:pPr lvl="3"/>
            <a:r>
              <a:rPr lang="en-US" dirty="0"/>
              <a:t>Arteriovenous malformation of gastrointestinal tract </a:t>
            </a:r>
          </a:p>
          <a:p>
            <a:r>
              <a:rPr lang="en-US" dirty="0"/>
              <a:t>Infection </a:t>
            </a:r>
          </a:p>
          <a:p>
            <a:pPr lvl="3"/>
            <a:r>
              <a:rPr lang="en-US" dirty="0"/>
              <a:t>Appendicitis </a:t>
            </a:r>
          </a:p>
          <a:p>
            <a:pPr lvl="3"/>
            <a:r>
              <a:rPr lang="en-US" dirty="0"/>
              <a:t>Cholecystitis </a:t>
            </a:r>
          </a:p>
          <a:p>
            <a:pPr lvl="3"/>
            <a:r>
              <a:rPr lang="en-US" dirty="0"/>
              <a:t>Hepatic abscess</a:t>
            </a:r>
          </a:p>
          <a:p>
            <a:pPr lvl="3"/>
            <a:r>
              <a:rPr lang="en-US" dirty="0"/>
              <a:t>Diverticular abscess </a:t>
            </a:r>
          </a:p>
          <a:p>
            <a:pPr lvl="3"/>
            <a:r>
              <a:rPr lang="en-US" dirty="0"/>
              <a:t>Psoas abscess  </a:t>
            </a:r>
          </a:p>
        </p:txBody>
      </p:sp>
    </p:spTree>
    <p:extLst>
      <p:ext uri="{BB962C8B-B14F-4D97-AF65-F5344CB8AC3E}">
        <p14:creationId xmlns:p14="http://schemas.microsoft.com/office/powerpoint/2010/main" val="8093605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31A67-2325-471A-ABDD-52A5CDB3CA94}"/>
              </a:ext>
            </a:extLst>
          </p:cNvPr>
          <p:cNvSpPr>
            <a:spLocks noGrp="1"/>
          </p:cNvSpPr>
          <p:nvPr>
            <p:ph type="title"/>
          </p:nvPr>
        </p:nvSpPr>
        <p:spPr/>
        <p:txBody>
          <a:bodyPr/>
          <a:lstStyle/>
          <a:p>
            <a:r>
              <a:rPr lang="en-US" dirty="0"/>
              <a:t>Surgical </a:t>
            </a:r>
          </a:p>
        </p:txBody>
      </p:sp>
      <p:sp>
        <p:nvSpPr>
          <p:cNvPr id="3" name="Content Placeholder 2">
            <a:extLst>
              <a:ext uri="{FF2B5EF4-FFF2-40B4-BE49-F238E27FC236}">
                <a16:creationId xmlns:a16="http://schemas.microsoft.com/office/drawing/2014/main" id="{225044CE-148D-4F47-A9B2-B77E7D2243A7}"/>
              </a:ext>
            </a:extLst>
          </p:cNvPr>
          <p:cNvSpPr>
            <a:spLocks noGrp="1"/>
          </p:cNvSpPr>
          <p:nvPr>
            <p:ph idx="1"/>
          </p:nvPr>
        </p:nvSpPr>
        <p:spPr/>
        <p:txBody>
          <a:bodyPr>
            <a:normAutofit fontScale="70000" lnSpcReduction="20000"/>
          </a:bodyPr>
          <a:lstStyle/>
          <a:p>
            <a:r>
              <a:rPr lang="en-US" dirty="0"/>
              <a:t>Perforation </a:t>
            </a:r>
          </a:p>
          <a:p>
            <a:pPr lvl="3"/>
            <a:r>
              <a:rPr lang="en-US" dirty="0"/>
              <a:t>Boerhaave syndrome </a:t>
            </a:r>
          </a:p>
          <a:p>
            <a:pPr lvl="3"/>
            <a:r>
              <a:rPr lang="en-US" dirty="0"/>
              <a:t>Perforated gastrointestinal ulcer </a:t>
            </a:r>
          </a:p>
          <a:p>
            <a:pPr lvl="3"/>
            <a:r>
              <a:rPr lang="en-US" dirty="0"/>
              <a:t>Perforated gastrointestinal cancer </a:t>
            </a:r>
          </a:p>
          <a:p>
            <a:pPr lvl="3"/>
            <a:r>
              <a:rPr lang="en-US" dirty="0"/>
              <a:t>Perforated diverticulum </a:t>
            </a:r>
          </a:p>
          <a:p>
            <a:r>
              <a:rPr lang="en-US" dirty="0"/>
              <a:t>Blockage </a:t>
            </a:r>
          </a:p>
          <a:p>
            <a:pPr lvl="3"/>
            <a:r>
              <a:rPr lang="en-GB" dirty="0"/>
              <a:t>Adhesion induction small or large bowel obstruction </a:t>
            </a:r>
          </a:p>
          <a:p>
            <a:pPr lvl="3"/>
            <a:r>
              <a:rPr lang="en-US" dirty="0"/>
              <a:t>Sigmoid volvulus </a:t>
            </a:r>
          </a:p>
          <a:p>
            <a:pPr lvl="3"/>
            <a:r>
              <a:rPr lang="en-US" dirty="0"/>
              <a:t>Caecal volvulus </a:t>
            </a:r>
          </a:p>
          <a:p>
            <a:pPr lvl="3"/>
            <a:r>
              <a:rPr lang="en-US" dirty="0"/>
              <a:t>Incarcerated hernias </a:t>
            </a:r>
          </a:p>
          <a:p>
            <a:pPr lvl="3"/>
            <a:r>
              <a:rPr lang="en-US" dirty="0"/>
              <a:t>Inflammatory bowel disease </a:t>
            </a:r>
          </a:p>
          <a:p>
            <a:pPr lvl="3"/>
            <a:r>
              <a:rPr lang="en-US" dirty="0"/>
              <a:t>Gastrointestinal malignant neoplasm </a:t>
            </a:r>
          </a:p>
          <a:p>
            <a:pPr lvl="3"/>
            <a:r>
              <a:rPr lang="en-US" dirty="0"/>
              <a:t>Intussusception </a:t>
            </a:r>
          </a:p>
          <a:p>
            <a:r>
              <a:rPr lang="en-US" dirty="0"/>
              <a:t>Ischemia</a:t>
            </a:r>
          </a:p>
          <a:p>
            <a:pPr lvl="3"/>
            <a:r>
              <a:rPr lang="en-US" dirty="0"/>
              <a:t>Buerger disease</a:t>
            </a:r>
          </a:p>
          <a:p>
            <a:pPr lvl="3"/>
            <a:r>
              <a:rPr lang="en-US" dirty="0"/>
              <a:t>Mesenteric thrombosis or embolism </a:t>
            </a:r>
          </a:p>
          <a:p>
            <a:pPr lvl="3"/>
            <a:r>
              <a:rPr lang="en-US" dirty="0"/>
              <a:t>Ovarian torsion </a:t>
            </a:r>
          </a:p>
          <a:p>
            <a:pPr lvl="3"/>
            <a:r>
              <a:rPr lang="en-US" dirty="0"/>
              <a:t>Testicular torsion</a:t>
            </a:r>
          </a:p>
          <a:p>
            <a:pPr lvl="3"/>
            <a:r>
              <a:rPr lang="en-US" dirty="0"/>
              <a:t>Strangulated hernia </a:t>
            </a:r>
          </a:p>
          <a:p>
            <a:endParaRPr lang="en-US" dirty="0"/>
          </a:p>
        </p:txBody>
      </p:sp>
    </p:spTree>
    <p:extLst>
      <p:ext uri="{BB962C8B-B14F-4D97-AF65-F5344CB8AC3E}">
        <p14:creationId xmlns:p14="http://schemas.microsoft.com/office/powerpoint/2010/main" val="16858836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2244FC-5C52-4333-A9FB-810D22FA8AC7}"/>
              </a:ext>
            </a:extLst>
          </p:cNvPr>
          <p:cNvSpPr>
            <a:spLocks noGrp="1"/>
          </p:cNvSpPr>
          <p:nvPr>
            <p:ph type="title"/>
          </p:nvPr>
        </p:nvSpPr>
        <p:spPr/>
        <p:txBody>
          <a:bodyPr/>
          <a:lstStyle/>
          <a:p>
            <a:r>
              <a:rPr lang="en-US" dirty="0"/>
              <a:t>Anatomy</a:t>
            </a:r>
          </a:p>
        </p:txBody>
      </p:sp>
      <p:sp>
        <p:nvSpPr>
          <p:cNvPr id="3" name="Content Placeholder 2">
            <a:extLst>
              <a:ext uri="{FF2B5EF4-FFF2-40B4-BE49-F238E27FC236}">
                <a16:creationId xmlns:a16="http://schemas.microsoft.com/office/drawing/2014/main" id="{E9465C70-8637-4ED4-AB7C-5026C7455205}"/>
              </a:ext>
            </a:extLst>
          </p:cNvPr>
          <p:cNvSpPr>
            <a:spLocks noGrp="1"/>
          </p:cNvSpPr>
          <p:nvPr>
            <p:ph idx="1"/>
          </p:nvPr>
        </p:nvSpPr>
        <p:spPr/>
        <p:txBody>
          <a:bodyPr>
            <a:normAutofit/>
          </a:bodyPr>
          <a:lstStyle/>
          <a:p>
            <a:r>
              <a:rPr lang="en-GB" dirty="0"/>
              <a:t>Abdominal pain is conveniently divided into visceral and parietal components. </a:t>
            </a:r>
          </a:p>
          <a:p>
            <a:r>
              <a:rPr lang="en-GB" dirty="0"/>
              <a:t>Visceral pain tends to be vague and poorly localized to the epigastrium, periumbilical region, or hypogastrium, depending on its origin from the primitive foregut, midgut, or hindgut . </a:t>
            </a:r>
          </a:p>
          <a:p>
            <a:r>
              <a:rPr lang="en-GB" dirty="0"/>
              <a:t>It is usually the result of distention of a hollow viscus. </a:t>
            </a:r>
          </a:p>
          <a:p>
            <a:r>
              <a:rPr lang="en-GB" dirty="0"/>
              <a:t>Parietal pain corresponds to the segmental nerve roots innervating the peritoneum and tends to be sharper and better localized. </a:t>
            </a:r>
          </a:p>
        </p:txBody>
      </p:sp>
    </p:spTree>
    <p:extLst>
      <p:ext uri="{BB962C8B-B14F-4D97-AF65-F5344CB8AC3E}">
        <p14:creationId xmlns:p14="http://schemas.microsoft.com/office/powerpoint/2010/main" val="32671252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B0E25-AD2A-4455-B0D9-F87A4478B7D7}"/>
              </a:ext>
            </a:extLst>
          </p:cNvPr>
          <p:cNvSpPr>
            <a:spLocks noGrp="1"/>
          </p:cNvSpPr>
          <p:nvPr>
            <p:ph type="title"/>
          </p:nvPr>
        </p:nvSpPr>
        <p:spPr/>
        <p:txBody>
          <a:bodyPr/>
          <a:lstStyle/>
          <a:p>
            <a:r>
              <a:rPr lang="en-US" dirty="0"/>
              <a:t>Physiology</a:t>
            </a:r>
          </a:p>
        </p:txBody>
      </p:sp>
      <p:sp>
        <p:nvSpPr>
          <p:cNvPr id="3" name="Content Placeholder 2">
            <a:extLst>
              <a:ext uri="{FF2B5EF4-FFF2-40B4-BE49-F238E27FC236}">
                <a16:creationId xmlns:a16="http://schemas.microsoft.com/office/drawing/2014/main" id="{2A5FE96C-E0EB-4AE4-9D0B-5F40BC5000FC}"/>
              </a:ext>
            </a:extLst>
          </p:cNvPr>
          <p:cNvSpPr>
            <a:spLocks noGrp="1"/>
          </p:cNvSpPr>
          <p:nvPr>
            <p:ph idx="1"/>
          </p:nvPr>
        </p:nvSpPr>
        <p:spPr/>
        <p:txBody>
          <a:bodyPr/>
          <a:lstStyle/>
          <a:p>
            <a:r>
              <a:rPr lang="en-GB" dirty="0"/>
              <a:t>Visceral pain is usually dull and poorly localized. It is typically the result of distention of a hollow viscus. An example is early-stage appendicitis.  </a:t>
            </a:r>
          </a:p>
          <a:p>
            <a:r>
              <a:rPr lang="en-GB" dirty="0"/>
              <a:t>Parietal pain is usually sharp and is localized more easily. It is generally the result of irritation of nerve roots innervating the peritoneum. An example is late-stage appendicitis.</a:t>
            </a:r>
          </a:p>
          <a:p>
            <a:r>
              <a:rPr lang="en-GB" dirty="0"/>
              <a:t>Referred pain is pain felt at a site distant from the source of painful stimuli. For example, liver pathology can present as right shoulder pain as a result of diaphragmatic irritation.</a:t>
            </a:r>
          </a:p>
          <a:p>
            <a:endParaRPr lang="en-US" dirty="0"/>
          </a:p>
        </p:txBody>
      </p:sp>
    </p:spTree>
    <p:extLst>
      <p:ext uri="{BB962C8B-B14F-4D97-AF65-F5344CB8AC3E}">
        <p14:creationId xmlns:p14="http://schemas.microsoft.com/office/powerpoint/2010/main" val="11533617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93C38-748D-408B-99D9-5F54D7239C87}"/>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DC1F3B9-A47F-4C22-B086-B12AEAA2E392}"/>
              </a:ext>
            </a:extLst>
          </p:cNvPr>
          <p:cNvPicPr>
            <a:picLocks noGrp="1" noChangeAspect="1"/>
          </p:cNvPicPr>
          <p:nvPr>
            <p:ph idx="1"/>
          </p:nvPr>
        </p:nvPicPr>
        <p:blipFill rotWithShape="1">
          <a:blip r:embed="rId2"/>
          <a:srcRect l="52496" t="15951" r="10598" b="10033"/>
          <a:stretch/>
        </p:blipFill>
        <p:spPr>
          <a:xfrm>
            <a:off x="2194560" y="365126"/>
            <a:ext cx="7752080" cy="6035674"/>
          </a:xfrm>
          <a:prstGeom prst="rect">
            <a:avLst/>
          </a:prstGeom>
        </p:spPr>
      </p:pic>
    </p:spTree>
    <p:extLst>
      <p:ext uri="{BB962C8B-B14F-4D97-AF65-F5344CB8AC3E}">
        <p14:creationId xmlns:p14="http://schemas.microsoft.com/office/powerpoint/2010/main" val="4112324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AC3D1-E0D7-4CED-A413-A6007B0EDD9E}"/>
              </a:ext>
            </a:extLst>
          </p:cNvPr>
          <p:cNvSpPr>
            <a:spLocks noGrp="1"/>
          </p:cNvSpPr>
          <p:nvPr>
            <p:ph type="title"/>
          </p:nvPr>
        </p:nvSpPr>
        <p:spPr/>
        <p:txBody>
          <a:bodyPr/>
          <a:lstStyle/>
          <a:p>
            <a:r>
              <a:rPr lang="en-US" dirty="0"/>
              <a:t>Anatomy </a:t>
            </a:r>
          </a:p>
        </p:txBody>
      </p:sp>
      <p:sp>
        <p:nvSpPr>
          <p:cNvPr id="3" name="Content Placeholder 2">
            <a:extLst>
              <a:ext uri="{FF2B5EF4-FFF2-40B4-BE49-F238E27FC236}">
                <a16:creationId xmlns:a16="http://schemas.microsoft.com/office/drawing/2014/main" id="{A0FA9055-AC68-448D-845C-456FFFBE89A3}"/>
              </a:ext>
            </a:extLst>
          </p:cNvPr>
          <p:cNvSpPr>
            <a:spLocks noGrp="1"/>
          </p:cNvSpPr>
          <p:nvPr>
            <p:ph idx="1"/>
          </p:nvPr>
        </p:nvSpPr>
        <p:spPr/>
        <p:txBody>
          <a:bodyPr/>
          <a:lstStyle/>
          <a:p>
            <a:r>
              <a:rPr lang="en-GB" dirty="0"/>
              <a:t>Referred pain is pain perceived at a site distant from the source of stimulus.</a:t>
            </a:r>
          </a:p>
          <a:p>
            <a:r>
              <a:rPr lang="en-GB" dirty="0"/>
              <a:t> For example, irritation of the diaphragm may produce pain in the shoulder.</a:t>
            </a:r>
          </a:p>
          <a:p>
            <a:r>
              <a:rPr lang="en-GB" dirty="0"/>
              <a:t> Common referred pain sites and their accompanying sources are listed in Determining whether the pain is visceral, parietal, or referred is important and can usually be done with a careful history. </a:t>
            </a:r>
          </a:p>
          <a:p>
            <a:endParaRPr lang="en-US" dirty="0"/>
          </a:p>
        </p:txBody>
      </p:sp>
    </p:spTree>
    <p:extLst>
      <p:ext uri="{BB962C8B-B14F-4D97-AF65-F5344CB8AC3E}">
        <p14:creationId xmlns:p14="http://schemas.microsoft.com/office/powerpoint/2010/main" val="693149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EA556-1E05-4C99-AFD0-CB68C02DB6DD}"/>
              </a:ext>
            </a:extLst>
          </p:cNvPr>
          <p:cNvSpPr>
            <a:spLocks noGrp="1"/>
          </p:cNvSpPr>
          <p:nvPr>
            <p:ph type="title"/>
          </p:nvPr>
        </p:nvSpPr>
        <p:spPr/>
        <p:txBody>
          <a:bodyPr/>
          <a:lstStyle/>
          <a:p>
            <a:r>
              <a:rPr lang="en-US" dirty="0"/>
              <a:t>Referred pain </a:t>
            </a:r>
          </a:p>
        </p:txBody>
      </p:sp>
      <p:graphicFrame>
        <p:nvGraphicFramePr>
          <p:cNvPr id="4" name="Content Placeholder 3">
            <a:extLst>
              <a:ext uri="{FF2B5EF4-FFF2-40B4-BE49-F238E27FC236}">
                <a16:creationId xmlns:a16="http://schemas.microsoft.com/office/drawing/2014/main" id="{53818E6D-3AF6-4B2C-BB2D-8FF16EBEDAC7}"/>
              </a:ext>
            </a:extLst>
          </p:cNvPr>
          <p:cNvGraphicFramePr>
            <a:graphicFrameLocks noGrp="1"/>
          </p:cNvGraphicFramePr>
          <p:nvPr>
            <p:ph idx="1"/>
            <p:extLst>
              <p:ext uri="{D42A27DB-BD31-4B8C-83A1-F6EECF244321}">
                <p14:modId xmlns:p14="http://schemas.microsoft.com/office/powerpoint/2010/main" val="2829390139"/>
              </p:ext>
            </p:extLst>
          </p:nvPr>
        </p:nvGraphicFramePr>
        <p:xfrm>
          <a:off x="838200" y="1825625"/>
          <a:ext cx="10515600" cy="3337560"/>
        </p:xfrm>
        <a:graphic>
          <a:graphicData uri="http://schemas.openxmlformats.org/drawingml/2006/table">
            <a:tbl>
              <a:tblPr firstRow="1" bandRow="1">
                <a:tableStyleId>{5C22544A-7EE6-4342-B048-85BDC9FD1C3A}</a:tableStyleId>
              </a:tblPr>
              <a:tblGrid>
                <a:gridCol w="5257800">
                  <a:extLst>
                    <a:ext uri="{9D8B030D-6E8A-4147-A177-3AD203B41FA5}">
                      <a16:colId xmlns:a16="http://schemas.microsoft.com/office/drawing/2014/main" val="2929998427"/>
                    </a:ext>
                  </a:extLst>
                </a:gridCol>
                <a:gridCol w="5257800">
                  <a:extLst>
                    <a:ext uri="{9D8B030D-6E8A-4147-A177-3AD203B41FA5}">
                      <a16:colId xmlns:a16="http://schemas.microsoft.com/office/drawing/2014/main" val="1674301826"/>
                    </a:ext>
                  </a:extLst>
                </a:gridCol>
              </a:tblGrid>
              <a:tr h="370840">
                <a:tc>
                  <a:txBody>
                    <a:bodyPr/>
                    <a:lstStyle/>
                    <a:p>
                      <a:r>
                        <a:rPr lang="en-US" dirty="0"/>
                        <a:t>Site </a:t>
                      </a:r>
                    </a:p>
                  </a:txBody>
                  <a:tcPr/>
                </a:tc>
                <a:tc>
                  <a:txBody>
                    <a:bodyPr/>
                    <a:lstStyle/>
                    <a:p>
                      <a:r>
                        <a:rPr lang="en-US" dirty="0"/>
                        <a:t>Source</a:t>
                      </a:r>
                    </a:p>
                  </a:txBody>
                  <a:tcPr/>
                </a:tc>
                <a:extLst>
                  <a:ext uri="{0D108BD9-81ED-4DB2-BD59-A6C34878D82A}">
                    <a16:rowId xmlns:a16="http://schemas.microsoft.com/office/drawing/2014/main" val="229034973"/>
                  </a:ext>
                </a:extLst>
              </a:tr>
              <a:tr h="370840">
                <a:tc>
                  <a:txBody>
                    <a:bodyPr/>
                    <a:lstStyle/>
                    <a:p>
                      <a:r>
                        <a:rPr lang="en-US" dirty="0"/>
                        <a:t>Right shoulder</a:t>
                      </a:r>
                    </a:p>
                  </a:txBody>
                  <a:tcPr/>
                </a:tc>
                <a:tc>
                  <a:txBody>
                    <a:bodyPr/>
                    <a:lstStyle/>
                    <a:p>
                      <a:r>
                        <a:rPr lang="en-US" dirty="0"/>
                        <a:t>Liver </a:t>
                      </a:r>
                    </a:p>
                  </a:txBody>
                  <a:tcPr/>
                </a:tc>
                <a:extLst>
                  <a:ext uri="{0D108BD9-81ED-4DB2-BD59-A6C34878D82A}">
                    <a16:rowId xmlns:a16="http://schemas.microsoft.com/office/drawing/2014/main" val="3011828352"/>
                  </a:ext>
                </a:extLst>
              </a:tr>
              <a:tr h="370840">
                <a:tc>
                  <a:txBody>
                    <a:bodyPr/>
                    <a:lstStyle/>
                    <a:p>
                      <a:endParaRPr lang="en-US"/>
                    </a:p>
                  </a:txBody>
                  <a:tcPr/>
                </a:tc>
                <a:tc>
                  <a:txBody>
                    <a:bodyPr/>
                    <a:lstStyle/>
                    <a:p>
                      <a:r>
                        <a:rPr lang="en-US" dirty="0"/>
                        <a:t>Gall bladder</a:t>
                      </a:r>
                    </a:p>
                  </a:txBody>
                  <a:tcPr/>
                </a:tc>
                <a:extLst>
                  <a:ext uri="{0D108BD9-81ED-4DB2-BD59-A6C34878D82A}">
                    <a16:rowId xmlns:a16="http://schemas.microsoft.com/office/drawing/2014/main" val="2837755863"/>
                  </a:ext>
                </a:extLst>
              </a:tr>
              <a:tr h="370840">
                <a:tc>
                  <a:txBody>
                    <a:bodyPr/>
                    <a:lstStyle/>
                    <a:p>
                      <a:endParaRPr lang="en-US" dirty="0"/>
                    </a:p>
                  </a:txBody>
                  <a:tcPr/>
                </a:tc>
                <a:tc>
                  <a:txBody>
                    <a:bodyPr/>
                    <a:lstStyle/>
                    <a:p>
                      <a:r>
                        <a:rPr lang="en-US" dirty="0"/>
                        <a:t>Right Hemidiaphragm </a:t>
                      </a:r>
                    </a:p>
                  </a:txBody>
                  <a:tcPr/>
                </a:tc>
                <a:extLst>
                  <a:ext uri="{0D108BD9-81ED-4DB2-BD59-A6C34878D82A}">
                    <a16:rowId xmlns:a16="http://schemas.microsoft.com/office/drawing/2014/main" val="1911706069"/>
                  </a:ext>
                </a:extLst>
              </a:tr>
              <a:tr h="370840">
                <a:tc>
                  <a:txBody>
                    <a:bodyPr/>
                    <a:lstStyle/>
                    <a:p>
                      <a:r>
                        <a:rPr lang="en-US" dirty="0"/>
                        <a:t>Left shoulder </a:t>
                      </a:r>
                    </a:p>
                  </a:txBody>
                  <a:tcPr/>
                </a:tc>
                <a:tc>
                  <a:txBody>
                    <a:bodyPr/>
                    <a:lstStyle/>
                    <a:p>
                      <a:r>
                        <a:rPr lang="en-US" dirty="0"/>
                        <a:t>Spleen</a:t>
                      </a:r>
                    </a:p>
                  </a:txBody>
                  <a:tcPr/>
                </a:tc>
                <a:extLst>
                  <a:ext uri="{0D108BD9-81ED-4DB2-BD59-A6C34878D82A}">
                    <a16:rowId xmlns:a16="http://schemas.microsoft.com/office/drawing/2014/main" val="1591042120"/>
                  </a:ext>
                </a:extLst>
              </a:tr>
              <a:tr h="370840">
                <a:tc>
                  <a:txBody>
                    <a:bodyPr/>
                    <a:lstStyle/>
                    <a:p>
                      <a:endParaRPr lang="en-US"/>
                    </a:p>
                  </a:txBody>
                  <a:tcPr/>
                </a:tc>
                <a:tc>
                  <a:txBody>
                    <a:bodyPr/>
                    <a:lstStyle/>
                    <a:p>
                      <a:r>
                        <a:rPr lang="en-US" dirty="0"/>
                        <a:t>Heart</a:t>
                      </a:r>
                    </a:p>
                  </a:txBody>
                  <a:tcPr/>
                </a:tc>
                <a:extLst>
                  <a:ext uri="{0D108BD9-81ED-4DB2-BD59-A6C34878D82A}">
                    <a16:rowId xmlns:a16="http://schemas.microsoft.com/office/drawing/2014/main" val="941098977"/>
                  </a:ext>
                </a:extLst>
              </a:tr>
              <a:tr h="370840">
                <a:tc>
                  <a:txBody>
                    <a:bodyPr/>
                    <a:lstStyle/>
                    <a:p>
                      <a:endParaRPr lang="en-US"/>
                    </a:p>
                  </a:txBody>
                  <a:tcPr/>
                </a:tc>
                <a:tc>
                  <a:txBody>
                    <a:bodyPr/>
                    <a:lstStyle/>
                    <a:p>
                      <a:r>
                        <a:rPr lang="en-US" dirty="0"/>
                        <a:t>Tail of pancrease</a:t>
                      </a:r>
                    </a:p>
                  </a:txBody>
                  <a:tcPr/>
                </a:tc>
                <a:extLst>
                  <a:ext uri="{0D108BD9-81ED-4DB2-BD59-A6C34878D82A}">
                    <a16:rowId xmlns:a16="http://schemas.microsoft.com/office/drawing/2014/main" val="729657094"/>
                  </a:ext>
                </a:extLst>
              </a:tr>
              <a:tr h="370840">
                <a:tc>
                  <a:txBody>
                    <a:bodyPr/>
                    <a:lstStyle/>
                    <a:p>
                      <a:endParaRPr lang="en-US"/>
                    </a:p>
                  </a:txBody>
                  <a:tcPr/>
                </a:tc>
                <a:tc>
                  <a:txBody>
                    <a:bodyPr/>
                    <a:lstStyle/>
                    <a:p>
                      <a:r>
                        <a:rPr lang="en-US" dirty="0"/>
                        <a:t>Left hemidiaphragm </a:t>
                      </a:r>
                    </a:p>
                  </a:txBody>
                  <a:tcPr/>
                </a:tc>
                <a:extLst>
                  <a:ext uri="{0D108BD9-81ED-4DB2-BD59-A6C34878D82A}">
                    <a16:rowId xmlns:a16="http://schemas.microsoft.com/office/drawing/2014/main" val="4034286893"/>
                  </a:ext>
                </a:extLst>
              </a:tr>
              <a:tr h="370840">
                <a:tc>
                  <a:txBody>
                    <a:bodyPr/>
                    <a:lstStyle/>
                    <a:p>
                      <a:r>
                        <a:rPr lang="en-US" dirty="0"/>
                        <a:t>Scrotum  and testicles </a:t>
                      </a:r>
                    </a:p>
                  </a:txBody>
                  <a:tcPr/>
                </a:tc>
                <a:tc>
                  <a:txBody>
                    <a:bodyPr/>
                    <a:lstStyle/>
                    <a:p>
                      <a:r>
                        <a:rPr lang="en-US" dirty="0"/>
                        <a:t>Ureter</a:t>
                      </a:r>
                    </a:p>
                  </a:txBody>
                  <a:tcPr/>
                </a:tc>
                <a:extLst>
                  <a:ext uri="{0D108BD9-81ED-4DB2-BD59-A6C34878D82A}">
                    <a16:rowId xmlns:a16="http://schemas.microsoft.com/office/drawing/2014/main" val="4280930868"/>
                  </a:ext>
                </a:extLst>
              </a:tr>
            </a:tbl>
          </a:graphicData>
        </a:graphic>
      </p:graphicFrame>
    </p:spTree>
    <p:extLst>
      <p:ext uri="{BB962C8B-B14F-4D97-AF65-F5344CB8AC3E}">
        <p14:creationId xmlns:p14="http://schemas.microsoft.com/office/powerpoint/2010/main" val="8648045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5462DF-95B8-46B3-AE39-9B2AAA68D8C0}"/>
              </a:ext>
            </a:extLst>
          </p:cNvPr>
          <p:cNvSpPr>
            <a:spLocks noGrp="1"/>
          </p:cNvSpPr>
          <p:nvPr>
            <p:ph type="title"/>
          </p:nvPr>
        </p:nvSpPr>
        <p:spPr/>
        <p:txBody>
          <a:bodyPr/>
          <a:lstStyle/>
          <a:p>
            <a:r>
              <a:rPr lang="en-US" dirty="0"/>
              <a:t>Pathophysiology </a:t>
            </a:r>
          </a:p>
        </p:txBody>
      </p:sp>
      <p:sp>
        <p:nvSpPr>
          <p:cNvPr id="3" name="Content Placeholder 2">
            <a:extLst>
              <a:ext uri="{FF2B5EF4-FFF2-40B4-BE49-F238E27FC236}">
                <a16:creationId xmlns:a16="http://schemas.microsoft.com/office/drawing/2014/main" id="{96C4F4CC-7513-4F62-BFD9-A8CBD61228A5}"/>
              </a:ext>
            </a:extLst>
          </p:cNvPr>
          <p:cNvSpPr>
            <a:spLocks noGrp="1"/>
          </p:cNvSpPr>
          <p:nvPr>
            <p:ph idx="1"/>
          </p:nvPr>
        </p:nvSpPr>
        <p:spPr/>
        <p:txBody>
          <a:bodyPr>
            <a:normAutofit/>
          </a:bodyPr>
          <a:lstStyle/>
          <a:p>
            <a:r>
              <a:rPr lang="en-GB" dirty="0"/>
              <a:t>Introduction of bacteria or irritating chemicals into the peritoneal cavity can cause an outpouring of fluid from the peritoneal membrane. </a:t>
            </a:r>
          </a:p>
          <a:p>
            <a:r>
              <a:rPr lang="en-GB" dirty="0"/>
              <a:t>The peritoneum responds to inflammation by increased blood flow, increased permeability, and the formation of a fibrinous exudate on its surface. </a:t>
            </a:r>
          </a:p>
          <a:p>
            <a:r>
              <a:rPr lang="en-GB" dirty="0"/>
              <a:t>The bowel also develops local or generalized paralysis. </a:t>
            </a:r>
          </a:p>
          <a:p>
            <a:r>
              <a:rPr lang="en-GB" dirty="0"/>
              <a:t>The fibrinous surface and decreased intestinal movement cause adherence between the bowel and omentum or abdominal wall and help to localize inflammation. </a:t>
            </a:r>
          </a:p>
          <a:p>
            <a:endParaRPr lang="en-US" dirty="0"/>
          </a:p>
        </p:txBody>
      </p:sp>
    </p:spTree>
    <p:extLst>
      <p:ext uri="{BB962C8B-B14F-4D97-AF65-F5344CB8AC3E}">
        <p14:creationId xmlns:p14="http://schemas.microsoft.com/office/powerpoint/2010/main" val="1801295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7B338-9E0D-4C3B-A0AA-4FD937FDD987}"/>
              </a:ext>
            </a:extLst>
          </p:cNvPr>
          <p:cNvSpPr>
            <a:spLocks noGrp="1"/>
          </p:cNvSpPr>
          <p:nvPr>
            <p:ph type="title"/>
          </p:nvPr>
        </p:nvSpPr>
        <p:spPr/>
        <p:txBody>
          <a:bodyPr/>
          <a:lstStyle/>
          <a:p>
            <a:r>
              <a:rPr lang="en-US" dirty="0"/>
              <a:t>Pathophysiology </a:t>
            </a:r>
          </a:p>
        </p:txBody>
      </p:sp>
      <p:sp>
        <p:nvSpPr>
          <p:cNvPr id="3" name="Content Placeholder 2">
            <a:extLst>
              <a:ext uri="{FF2B5EF4-FFF2-40B4-BE49-F238E27FC236}">
                <a16:creationId xmlns:a16="http://schemas.microsoft.com/office/drawing/2014/main" id="{BB1D125D-BC6C-4126-9862-911EE75FC6DE}"/>
              </a:ext>
            </a:extLst>
          </p:cNvPr>
          <p:cNvSpPr>
            <a:spLocks noGrp="1"/>
          </p:cNvSpPr>
          <p:nvPr>
            <p:ph idx="1"/>
          </p:nvPr>
        </p:nvSpPr>
        <p:spPr/>
        <p:txBody>
          <a:bodyPr>
            <a:normAutofit/>
          </a:bodyPr>
          <a:lstStyle/>
          <a:p>
            <a:r>
              <a:rPr lang="en-GB" dirty="0"/>
              <a:t>As a result, an abscess may produce sharply localized pain with normal bowel sounds and gastrointestinal function, whereas a diffuse process, such as a perforated duodenal ulcer, produces generalized abdominal pain with a quiet abdomen. </a:t>
            </a:r>
          </a:p>
          <a:p>
            <a:r>
              <a:rPr lang="en-GB" dirty="0"/>
              <a:t>Peritonitis may affect the entire abdominal cavity or a portion of the visceral or parietal peritoneum. </a:t>
            </a:r>
          </a:p>
          <a:p>
            <a:r>
              <a:rPr lang="en-GB" dirty="0"/>
              <a:t>Peritonitis is peritoneal inflammation from any cause.</a:t>
            </a:r>
          </a:p>
          <a:p>
            <a:r>
              <a:rPr lang="en-GB" dirty="0"/>
              <a:t> It is usually recognized on physical examination by severe tenderness to palpation, with or without rebound tenderness, and guarding. </a:t>
            </a:r>
          </a:p>
          <a:p>
            <a:pPr marL="0" indent="0">
              <a:buNone/>
            </a:pPr>
            <a:endParaRPr lang="en-GB" dirty="0"/>
          </a:p>
          <a:p>
            <a:endParaRPr lang="en-US" dirty="0"/>
          </a:p>
        </p:txBody>
      </p:sp>
    </p:spTree>
    <p:extLst>
      <p:ext uri="{BB962C8B-B14F-4D97-AF65-F5344CB8AC3E}">
        <p14:creationId xmlns:p14="http://schemas.microsoft.com/office/powerpoint/2010/main" val="13796120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F01279-7C54-4BB7-8AE1-310439AA4BFC}"/>
              </a:ext>
            </a:extLst>
          </p:cNvPr>
          <p:cNvSpPr>
            <a:spLocks noGrp="1"/>
          </p:cNvSpPr>
          <p:nvPr>
            <p:ph type="title"/>
          </p:nvPr>
        </p:nvSpPr>
        <p:spPr/>
        <p:txBody>
          <a:bodyPr/>
          <a:lstStyle/>
          <a:p>
            <a:r>
              <a:rPr lang="en-US" dirty="0"/>
              <a:t>Classification</a:t>
            </a:r>
          </a:p>
        </p:txBody>
      </p:sp>
      <p:sp>
        <p:nvSpPr>
          <p:cNvPr id="3" name="Content Placeholder 2">
            <a:extLst>
              <a:ext uri="{FF2B5EF4-FFF2-40B4-BE49-F238E27FC236}">
                <a16:creationId xmlns:a16="http://schemas.microsoft.com/office/drawing/2014/main" id="{2CB4DE01-FFD9-4956-9D24-89BE61193F9B}"/>
              </a:ext>
            </a:extLst>
          </p:cNvPr>
          <p:cNvSpPr>
            <a:spLocks noGrp="1"/>
          </p:cNvSpPr>
          <p:nvPr>
            <p:ph idx="1"/>
          </p:nvPr>
        </p:nvSpPr>
        <p:spPr/>
        <p:txBody>
          <a:bodyPr>
            <a:normAutofit fontScale="92500" lnSpcReduction="10000"/>
          </a:bodyPr>
          <a:lstStyle/>
          <a:p>
            <a:r>
              <a:rPr lang="en-GB" dirty="0"/>
              <a:t>Primary</a:t>
            </a:r>
          </a:p>
          <a:p>
            <a:pPr lvl="2"/>
            <a:r>
              <a:rPr lang="en-GB" dirty="0"/>
              <a:t>Primary peritonitis occurs more commonly in children and is most often due to pneumococcus or hemolytic streptococcus.</a:t>
            </a:r>
          </a:p>
          <a:p>
            <a:pPr lvl="2"/>
            <a:r>
              <a:rPr lang="en-GB" dirty="0"/>
              <a:t> Adults with end-stage renal disease on peritoneal dialysis can develop infections of their peritoneal fluid, with the most common organisms being gram-positive cocci. </a:t>
            </a:r>
          </a:p>
          <a:p>
            <a:pPr lvl="2"/>
            <a:r>
              <a:rPr lang="en-GB" dirty="0"/>
              <a:t>Adults with ascites and cirrhosis can develop primary peritonitis, and in these cases the organisms are usually </a:t>
            </a:r>
            <a:r>
              <a:rPr lang="en-GB" i="1" dirty="0"/>
              <a:t>Escherichia coli and Klebsiella</a:t>
            </a:r>
            <a:endParaRPr lang="en-US" i="1" dirty="0"/>
          </a:p>
          <a:p>
            <a:r>
              <a:rPr lang="en-GB" dirty="0"/>
              <a:t>Secondary </a:t>
            </a:r>
          </a:p>
          <a:p>
            <a:pPr lvl="2"/>
            <a:r>
              <a:rPr lang="en-GB" dirty="0"/>
              <a:t>Peritonitis is usually secondary to an inflammatory insult, most often gram-negative infections with enteric organisms or anaerobes.</a:t>
            </a:r>
          </a:p>
          <a:p>
            <a:pPr lvl="2"/>
            <a:r>
              <a:rPr lang="en-GB" dirty="0"/>
              <a:t> It can result from non-infectious inflammation, a common example being pancreatitis. </a:t>
            </a:r>
          </a:p>
          <a:p>
            <a:r>
              <a:rPr lang="en-GB" dirty="0"/>
              <a:t>Tertiary </a:t>
            </a:r>
          </a:p>
          <a:p>
            <a:pPr lvl="2"/>
            <a:r>
              <a:rPr lang="en-GB" dirty="0"/>
              <a:t>Occur following surgery or intervention for secondary/primary peritonitis </a:t>
            </a:r>
          </a:p>
        </p:txBody>
      </p:sp>
    </p:spTree>
    <p:extLst>
      <p:ext uri="{BB962C8B-B14F-4D97-AF65-F5344CB8AC3E}">
        <p14:creationId xmlns:p14="http://schemas.microsoft.com/office/powerpoint/2010/main" val="32256025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F5E89-1D3C-4073-97C4-E9475AA37C55}"/>
              </a:ext>
            </a:extLst>
          </p:cNvPr>
          <p:cNvSpPr>
            <a:spLocks noGrp="1"/>
          </p:cNvSpPr>
          <p:nvPr>
            <p:ph type="title"/>
          </p:nvPr>
        </p:nvSpPr>
        <p:spPr/>
        <p:txBody>
          <a:bodyPr/>
          <a:lstStyle/>
          <a:p>
            <a:r>
              <a:rPr lang="en-US" dirty="0"/>
              <a:t>History </a:t>
            </a:r>
          </a:p>
        </p:txBody>
      </p:sp>
      <p:sp>
        <p:nvSpPr>
          <p:cNvPr id="3" name="Content Placeholder 2">
            <a:extLst>
              <a:ext uri="{FF2B5EF4-FFF2-40B4-BE49-F238E27FC236}">
                <a16:creationId xmlns:a16="http://schemas.microsoft.com/office/drawing/2014/main" id="{A5450301-F18D-4E2F-AABC-C1C97F95637A}"/>
              </a:ext>
            </a:extLst>
          </p:cNvPr>
          <p:cNvSpPr>
            <a:spLocks noGrp="1"/>
          </p:cNvSpPr>
          <p:nvPr>
            <p:ph idx="1"/>
          </p:nvPr>
        </p:nvSpPr>
        <p:spPr/>
        <p:txBody>
          <a:bodyPr>
            <a:normAutofit fontScale="85000" lnSpcReduction="20000"/>
          </a:bodyPr>
          <a:lstStyle/>
          <a:p>
            <a:r>
              <a:rPr lang="en-GB" dirty="0"/>
              <a:t>A detailed and organized history is essential to formulating an accurate differential diagnosis and subsequent treatment regimen. </a:t>
            </a:r>
          </a:p>
          <a:p>
            <a:r>
              <a:rPr lang="en-GB" dirty="0"/>
              <a:t>Modern advancements in imaging cannot and will never replace the need for a skilled clinician's careful history and bedside examination.</a:t>
            </a:r>
          </a:p>
          <a:p>
            <a:r>
              <a:rPr lang="en-GB" dirty="0"/>
              <a:t> The history must focus not only on the investigation of the pain complaints but also on past problems and associated symptoms as well. </a:t>
            </a:r>
          </a:p>
          <a:p>
            <a:r>
              <a:rPr lang="en-GB" dirty="0"/>
              <a:t>Questions should be open ended whenever possible and structured to disclose the onset, character, location, duration, radiation, and chronology of the pain experienced. </a:t>
            </a:r>
          </a:p>
          <a:p>
            <a:r>
              <a:rPr lang="en-GB" dirty="0"/>
              <a:t>Pain identified with one finger is often much more localized and typical of parietal innervation or peritoneal inflammation compared with an area of discomfort illustrated with the palm of the hand, which is more typical of the visceral discomfort of bowel or solid organ disease. </a:t>
            </a:r>
          </a:p>
          <a:p>
            <a:endParaRPr lang="en-US" dirty="0"/>
          </a:p>
        </p:txBody>
      </p:sp>
    </p:spTree>
    <p:extLst>
      <p:ext uri="{BB962C8B-B14F-4D97-AF65-F5344CB8AC3E}">
        <p14:creationId xmlns:p14="http://schemas.microsoft.com/office/powerpoint/2010/main" val="11838705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A8CED5-18EE-40ED-9193-BAD74BC474EB}"/>
              </a:ext>
            </a:extLst>
          </p:cNvPr>
          <p:cNvSpPr>
            <a:spLocks noGrp="1"/>
          </p:cNvSpPr>
          <p:nvPr>
            <p:ph type="title"/>
          </p:nvPr>
        </p:nvSpPr>
        <p:spPr/>
        <p:txBody>
          <a:bodyPr/>
          <a:lstStyle/>
          <a:p>
            <a:r>
              <a:rPr lang="en-US" dirty="0"/>
              <a:t>History </a:t>
            </a:r>
          </a:p>
        </p:txBody>
      </p:sp>
      <p:sp>
        <p:nvSpPr>
          <p:cNvPr id="3" name="Content Placeholder 2">
            <a:extLst>
              <a:ext uri="{FF2B5EF4-FFF2-40B4-BE49-F238E27FC236}">
                <a16:creationId xmlns:a16="http://schemas.microsoft.com/office/drawing/2014/main" id="{CA86C51E-B52A-46AE-B5D5-A26018AD1D8C}"/>
              </a:ext>
            </a:extLst>
          </p:cNvPr>
          <p:cNvSpPr>
            <a:spLocks noGrp="1"/>
          </p:cNvSpPr>
          <p:nvPr>
            <p:ph idx="1"/>
          </p:nvPr>
        </p:nvSpPr>
        <p:spPr/>
        <p:txBody>
          <a:bodyPr>
            <a:normAutofit fontScale="85000" lnSpcReduction="20000"/>
          </a:bodyPr>
          <a:lstStyle/>
          <a:p>
            <a:r>
              <a:rPr lang="en-GB" dirty="0"/>
              <a:t>The intensity and severity of the pain are related to the underlying tissue damage. </a:t>
            </a:r>
          </a:p>
          <a:p>
            <a:r>
              <a:rPr lang="en-GB" dirty="0"/>
              <a:t>Sudden onset of excruciating pain suggests conditions such as intestinal perforation and arterial embolization with ischemia, although other conditions, such as biliary colic, can be manifested suddenly as well.</a:t>
            </a:r>
          </a:p>
          <a:p>
            <a:r>
              <a:rPr lang="en-GB" dirty="0"/>
              <a:t> Pain that develops and worsens during several hours is typical of conditions of progressive inflammation or infection, such as cholecystitis, colitis, and bowel obstruction. </a:t>
            </a:r>
          </a:p>
          <a:p>
            <a:r>
              <a:rPr lang="en-GB" dirty="0"/>
              <a:t>The history of progressive worsening versus intermittent episodes of pain can help differentiate infectious processes that worsen with time compared with the spasmodic colicky pain associated with bowel obstruction, biliary colic from cystic duct obstruction, or genitourinary obstruction .</a:t>
            </a:r>
          </a:p>
          <a:p>
            <a:r>
              <a:rPr lang="en-GB" dirty="0"/>
              <a:t> Equally important as the character of the pain is its location and radiation.</a:t>
            </a:r>
          </a:p>
          <a:p>
            <a:endParaRPr lang="en-US" dirty="0"/>
          </a:p>
        </p:txBody>
      </p:sp>
    </p:spTree>
    <p:extLst>
      <p:ext uri="{BB962C8B-B14F-4D97-AF65-F5344CB8AC3E}">
        <p14:creationId xmlns:p14="http://schemas.microsoft.com/office/powerpoint/2010/main" val="4270457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4FD7CB-9A35-4A78-ACD3-B07CD0108E30}"/>
              </a:ext>
            </a:extLst>
          </p:cNvPr>
          <p:cNvSpPr>
            <a:spLocks noGrp="1"/>
          </p:cNvSpPr>
          <p:nvPr>
            <p:ph type="title"/>
          </p:nvPr>
        </p:nvSpPr>
        <p:spPr/>
        <p:txBody>
          <a:bodyPr/>
          <a:lstStyle/>
          <a:p>
            <a:r>
              <a:rPr lang="en-US" dirty="0"/>
              <a:t>History </a:t>
            </a:r>
          </a:p>
        </p:txBody>
      </p:sp>
      <p:sp>
        <p:nvSpPr>
          <p:cNvPr id="3" name="Content Placeholder 2">
            <a:extLst>
              <a:ext uri="{FF2B5EF4-FFF2-40B4-BE49-F238E27FC236}">
                <a16:creationId xmlns:a16="http://schemas.microsoft.com/office/drawing/2014/main" id="{FDF79E31-AFAA-403F-8674-C5F53757CC32}"/>
              </a:ext>
            </a:extLst>
          </p:cNvPr>
          <p:cNvSpPr>
            <a:spLocks noGrp="1"/>
          </p:cNvSpPr>
          <p:nvPr>
            <p:ph idx="1"/>
          </p:nvPr>
        </p:nvSpPr>
        <p:spPr/>
        <p:txBody>
          <a:bodyPr>
            <a:normAutofit fontScale="92500" lnSpcReduction="20000"/>
          </a:bodyPr>
          <a:lstStyle/>
          <a:p>
            <a:r>
              <a:rPr lang="en-GB" dirty="0"/>
              <a:t> Tissue injury or inflammation can trigger both visceral and somatic pain. </a:t>
            </a:r>
          </a:p>
          <a:p>
            <a:r>
              <a:rPr lang="en-GB" dirty="0"/>
              <a:t>Solid organ visceral pain in the abdomen is generalized in the quadrant of the involved organ, such as liver pain across the right upper quadrant of the abdomen. </a:t>
            </a:r>
          </a:p>
          <a:p>
            <a:r>
              <a:rPr lang="en-GB" dirty="0"/>
              <a:t>Small bowel pain is perceived as poorly localized periumbilical pain, whereas colon pain is centred between the umbilicus and the pubic symphysis.</a:t>
            </a:r>
          </a:p>
          <a:p>
            <a:r>
              <a:rPr lang="en-GB" dirty="0"/>
              <a:t> As inflammation expands to involve the peritoneal surface, parietal nerve fibres from the spine allow focal and intense sensation. </a:t>
            </a:r>
          </a:p>
          <a:p>
            <a:r>
              <a:rPr lang="en-GB" dirty="0"/>
              <a:t>This combination of innervation is responsible for the classic diffuse periumbilical pain of early appendicitis that later shifts to become an intense focal pain in the right lower abdomen at McBurney point. </a:t>
            </a:r>
          </a:p>
          <a:p>
            <a:r>
              <a:rPr lang="en-GB" dirty="0"/>
              <a:t> Pain may also extend well beyond the diseased site. </a:t>
            </a:r>
          </a:p>
          <a:p>
            <a:endParaRPr lang="en-US" dirty="0"/>
          </a:p>
        </p:txBody>
      </p:sp>
    </p:spTree>
    <p:extLst>
      <p:ext uri="{BB962C8B-B14F-4D97-AF65-F5344CB8AC3E}">
        <p14:creationId xmlns:p14="http://schemas.microsoft.com/office/powerpoint/2010/main" val="39044568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F5ACD-329D-4523-BEEC-EB338776A969}"/>
              </a:ext>
            </a:extLst>
          </p:cNvPr>
          <p:cNvSpPr>
            <a:spLocks noGrp="1"/>
          </p:cNvSpPr>
          <p:nvPr>
            <p:ph type="title"/>
          </p:nvPr>
        </p:nvSpPr>
        <p:spPr/>
        <p:txBody>
          <a:bodyPr/>
          <a:lstStyle/>
          <a:p>
            <a:r>
              <a:rPr lang="en-US" dirty="0"/>
              <a:t>History </a:t>
            </a:r>
          </a:p>
        </p:txBody>
      </p:sp>
      <p:sp>
        <p:nvSpPr>
          <p:cNvPr id="3" name="Content Placeholder 2">
            <a:extLst>
              <a:ext uri="{FF2B5EF4-FFF2-40B4-BE49-F238E27FC236}">
                <a16:creationId xmlns:a16="http://schemas.microsoft.com/office/drawing/2014/main" id="{94806C52-9ACD-4135-BB4A-8F8E6AA8B1A5}"/>
              </a:ext>
            </a:extLst>
          </p:cNvPr>
          <p:cNvSpPr>
            <a:spLocks noGrp="1"/>
          </p:cNvSpPr>
          <p:nvPr>
            <p:ph idx="1"/>
          </p:nvPr>
        </p:nvSpPr>
        <p:spPr/>
        <p:txBody>
          <a:bodyPr>
            <a:normAutofit/>
          </a:bodyPr>
          <a:lstStyle/>
          <a:p>
            <a:r>
              <a:rPr lang="en-GB" dirty="0"/>
              <a:t>Activities that exacerbate or relieve the pain are also important. </a:t>
            </a:r>
          </a:p>
          <a:p>
            <a:r>
              <a:rPr lang="en-GB" dirty="0"/>
              <a:t>Associated symptoms can be important clues to the diagnosis. </a:t>
            </a:r>
          </a:p>
          <a:p>
            <a:r>
              <a:rPr lang="en-GB" dirty="0"/>
              <a:t>The past medical history can potentially be more helpful than any other single part of the patient's evaluation.</a:t>
            </a:r>
          </a:p>
          <a:p>
            <a:r>
              <a:rPr lang="en-GB" dirty="0"/>
              <a:t> A history of medications as well as the gynaecologic history of female patients is also important. </a:t>
            </a:r>
          </a:p>
          <a:p>
            <a:r>
              <a:rPr lang="en-GB" dirty="0"/>
              <a:t>The gynaecologic health, and specifically the menstrual history, is crucial in evaluation of lower abdominal pain in a young woman. </a:t>
            </a:r>
          </a:p>
          <a:p>
            <a:endParaRPr lang="en-US" dirty="0"/>
          </a:p>
        </p:txBody>
      </p:sp>
    </p:spTree>
    <p:extLst>
      <p:ext uri="{BB962C8B-B14F-4D97-AF65-F5344CB8AC3E}">
        <p14:creationId xmlns:p14="http://schemas.microsoft.com/office/powerpoint/2010/main" val="1174676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ADA1E9-0D1B-4732-932A-3B20EFACB775}"/>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42B9B124-EBEA-4249-86A1-E6A18E657BDE}"/>
              </a:ext>
            </a:extLst>
          </p:cNvPr>
          <p:cNvSpPr>
            <a:spLocks noGrp="1"/>
          </p:cNvSpPr>
          <p:nvPr>
            <p:ph idx="1"/>
          </p:nvPr>
        </p:nvSpPr>
        <p:spPr/>
        <p:txBody>
          <a:bodyPr>
            <a:normAutofit/>
          </a:bodyPr>
          <a:lstStyle/>
          <a:p>
            <a:r>
              <a:rPr lang="en-GB" dirty="0"/>
              <a:t>An organized and thoughtful physical examination is critical to the development of an accurate differential diagnosis and the subsequent treatment algorithm.</a:t>
            </a:r>
          </a:p>
          <a:p>
            <a:r>
              <a:rPr lang="en-GB" dirty="0"/>
              <a:t>The physical examination should always begin with a general inspection of the patient to be followed by inspection of the abdomen itself.</a:t>
            </a:r>
          </a:p>
          <a:p>
            <a:r>
              <a:rPr lang="en-GB" dirty="0"/>
              <a:t> Patients with peritoneal irritation will experience worsened pain with any activity that moves or stretches the peritoneum. </a:t>
            </a:r>
          </a:p>
          <a:p>
            <a:endParaRPr lang="en-US" dirty="0"/>
          </a:p>
        </p:txBody>
      </p:sp>
    </p:spTree>
    <p:extLst>
      <p:ext uri="{BB962C8B-B14F-4D97-AF65-F5344CB8AC3E}">
        <p14:creationId xmlns:p14="http://schemas.microsoft.com/office/powerpoint/2010/main" val="17953091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2B9C1-892F-4267-8D69-A024F046A3A4}"/>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02F8230A-02F0-4FEC-8661-1D9DC8A8AE11}"/>
              </a:ext>
            </a:extLst>
          </p:cNvPr>
          <p:cNvSpPr>
            <a:spLocks noGrp="1"/>
          </p:cNvSpPr>
          <p:nvPr>
            <p:ph idx="1"/>
          </p:nvPr>
        </p:nvSpPr>
        <p:spPr/>
        <p:txBody>
          <a:bodyPr/>
          <a:lstStyle/>
          <a:p>
            <a:r>
              <a:rPr lang="en-GB" dirty="0"/>
              <a:t>These patients will typically lie very still in the bed during the evaluation and often maintain flexion of their knees and hips to reduce tension on the anterior abdominal wall. </a:t>
            </a:r>
          </a:p>
          <a:p>
            <a:r>
              <a:rPr lang="en-GB" dirty="0"/>
              <a:t>Disease states that cause pain without peritoneal irritation, such as ischemic bowel or ureteral or biliary colic, typically cause patients to continually shift and fidget in bed while trying to find a position that lessens their discomfort. </a:t>
            </a:r>
          </a:p>
          <a:p>
            <a:r>
              <a:rPr lang="en-GB" dirty="0"/>
              <a:t>Other important clues, such as pallor, cyanosis, and diaphoresis, may be observed during the general inspection as well</a:t>
            </a:r>
          </a:p>
          <a:p>
            <a:endParaRPr lang="en-US" dirty="0"/>
          </a:p>
        </p:txBody>
      </p:sp>
    </p:spTree>
    <p:extLst>
      <p:ext uri="{BB962C8B-B14F-4D97-AF65-F5344CB8AC3E}">
        <p14:creationId xmlns:p14="http://schemas.microsoft.com/office/powerpoint/2010/main" val="1451609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903E45-C8E1-439F-A396-636587435C94}"/>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99F0B110-F61C-4AD7-9678-0BB9183E467C}"/>
              </a:ext>
            </a:extLst>
          </p:cNvPr>
          <p:cNvSpPr>
            <a:spLocks noGrp="1"/>
          </p:cNvSpPr>
          <p:nvPr>
            <p:ph idx="1"/>
          </p:nvPr>
        </p:nvSpPr>
        <p:spPr/>
        <p:txBody>
          <a:bodyPr>
            <a:normAutofit fontScale="92500" lnSpcReduction="10000"/>
          </a:bodyPr>
          <a:lstStyle/>
          <a:p>
            <a:r>
              <a:rPr lang="en-GB" dirty="0"/>
              <a:t>Abdominal inspection should address the contour of the abdomen, including whether it appears distended or scaphoid and whether a localized mass effect is observed. </a:t>
            </a:r>
          </a:p>
          <a:p>
            <a:r>
              <a:rPr lang="en-GB" dirty="0"/>
              <a:t>Special attention should be paid to all scars present; if they are surgical in nature, they should correlate with the past surgical history provided. </a:t>
            </a:r>
          </a:p>
          <a:p>
            <a:r>
              <a:rPr lang="en-GB" dirty="0"/>
              <a:t>Fascial hernias may be suspected and can be confirmed during palpation of the abdominal wall.</a:t>
            </a:r>
          </a:p>
          <a:p>
            <a:r>
              <a:rPr lang="en-GB" dirty="0"/>
              <a:t> Evidence of erythema or </a:t>
            </a:r>
            <a:r>
              <a:rPr lang="en-GB" dirty="0" err="1"/>
              <a:t>edema</a:t>
            </a:r>
            <a:r>
              <a:rPr lang="en-GB" dirty="0"/>
              <a:t> of skin may suggest cellulitis of the abdominal wall; ecchymosis is sometimes observed with deeper necrotizing infections of the fascia or abdominal structures, such as the pancreas. </a:t>
            </a:r>
          </a:p>
          <a:p>
            <a:endParaRPr lang="en-US" dirty="0"/>
          </a:p>
        </p:txBody>
      </p:sp>
    </p:spTree>
    <p:extLst>
      <p:ext uri="{BB962C8B-B14F-4D97-AF65-F5344CB8AC3E}">
        <p14:creationId xmlns:p14="http://schemas.microsoft.com/office/powerpoint/2010/main" val="39354329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2014F-7F78-453B-A26D-8EE271D28F6F}"/>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E9EE0807-E526-4F39-ADEE-45926C195EA0}"/>
              </a:ext>
            </a:extLst>
          </p:cNvPr>
          <p:cNvSpPr>
            <a:spLocks noGrp="1"/>
          </p:cNvSpPr>
          <p:nvPr>
            <p:ph idx="1"/>
          </p:nvPr>
        </p:nvSpPr>
        <p:spPr/>
        <p:txBody>
          <a:bodyPr>
            <a:normAutofit fontScale="92500"/>
          </a:bodyPr>
          <a:lstStyle/>
          <a:p>
            <a:r>
              <a:rPr lang="en-GB" dirty="0"/>
              <a:t>Auscultation can provide useful information about the gastrointestinal tract and the vascular system. Bowel sounds are typically evaluated for their quantity and quality. </a:t>
            </a:r>
          </a:p>
          <a:p>
            <a:r>
              <a:rPr lang="en-GB" dirty="0"/>
              <a:t>A quiet abdomen suggests an ileus, whereas hyperactive bowel sounds are found in enteritis and early ischemic intestine. </a:t>
            </a:r>
          </a:p>
          <a:p>
            <a:r>
              <a:rPr lang="en-GB" dirty="0"/>
              <a:t>The pitch and pattern of the sounds are also considered.</a:t>
            </a:r>
          </a:p>
          <a:p>
            <a:r>
              <a:rPr lang="en-GB" dirty="0"/>
              <a:t> Mechanical bowel obstruction is characterized by high-pitched tinkling sounds that tend to come in rushes and are associated with pain. </a:t>
            </a:r>
          </a:p>
          <a:p>
            <a:r>
              <a:rPr lang="en-GB" dirty="0"/>
              <a:t>Far-away echoing sounds are often present when significant luminal distention exists. </a:t>
            </a:r>
          </a:p>
          <a:p>
            <a:endParaRPr lang="en-US" dirty="0"/>
          </a:p>
        </p:txBody>
      </p:sp>
    </p:spTree>
    <p:extLst>
      <p:ext uri="{BB962C8B-B14F-4D97-AF65-F5344CB8AC3E}">
        <p14:creationId xmlns:p14="http://schemas.microsoft.com/office/powerpoint/2010/main" val="9415142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2E6B41-63CE-4298-9FD6-4F5D19C8D203}"/>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7B3EF7FE-C9B9-4B19-9AC0-45B82DEBEB54}"/>
              </a:ext>
            </a:extLst>
          </p:cNvPr>
          <p:cNvSpPr>
            <a:spLocks noGrp="1"/>
          </p:cNvSpPr>
          <p:nvPr>
            <p:ph idx="1"/>
          </p:nvPr>
        </p:nvSpPr>
        <p:spPr/>
        <p:txBody>
          <a:bodyPr>
            <a:normAutofit fontScale="92500" lnSpcReduction="20000"/>
          </a:bodyPr>
          <a:lstStyle/>
          <a:p>
            <a:r>
              <a:rPr lang="en-GB" dirty="0"/>
              <a:t>Bruits heard within the abdomen reflect turbulent blood flow within the vascular system. </a:t>
            </a:r>
          </a:p>
          <a:p>
            <a:r>
              <a:rPr lang="en-GB" dirty="0"/>
              <a:t>These are most frequently encountered in the setting of high-grade arterial stenoses of 70% to 95% but can also be heard if an arteriovenous fistula is present. </a:t>
            </a:r>
          </a:p>
          <a:p>
            <a:r>
              <a:rPr lang="en-GB" dirty="0"/>
              <a:t>The clinician can also subtly test for the location and degree of pain during the auscultatory examination by varying the position and amount of pressure applied with the stethoscope. </a:t>
            </a:r>
          </a:p>
          <a:p>
            <a:r>
              <a:rPr lang="en-GB" dirty="0"/>
              <a:t>These data can then be compared with the findings during palpation and evaluated for consistency.</a:t>
            </a:r>
          </a:p>
          <a:p>
            <a:r>
              <a:rPr lang="en-GB" dirty="0"/>
              <a:t> Even though few patients will intentionally try to deceive the physician, some may exaggerate their pain complaints so as not to be disregarded or taken lightly. </a:t>
            </a:r>
          </a:p>
          <a:p>
            <a:endParaRPr lang="en-US" dirty="0"/>
          </a:p>
        </p:txBody>
      </p:sp>
    </p:spTree>
    <p:extLst>
      <p:ext uri="{BB962C8B-B14F-4D97-AF65-F5344CB8AC3E}">
        <p14:creationId xmlns:p14="http://schemas.microsoft.com/office/powerpoint/2010/main" val="598788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CDE443-6164-4BC4-A8D5-7F558483E2C5}"/>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5923DFBA-928A-49F5-B519-5B861EFB62B3}"/>
              </a:ext>
            </a:extLst>
          </p:cNvPr>
          <p:cNvSpPr>
            <a:spLocks noGrp="1"/>
          </p:cNvSpPr>
          <p:nvPr>
            <p:ph idx="1"/>
          </p:nvPr>
        </p:nvSpPr>
        <p:spPr/>
        <p:txBody>
          <a:bodyPr>
            <a:normAutofit fontScale="92500" lnSpcReduction="20000"/>
          </a:bodyPr>
          <a:lstStyle/>
          <a:p>
            <a:r>
              <a:rPr lang="en-GB" dirty="0"/>
              <a:t>Percussion is used to assess for gaseous distention of the bowel, free intra-abdominal air, degree of ascites, or presence of peritoneal inflammation. </a:t>
            </a:r>
          </a:p>
          <a:p>
            <a:r>
              <a:rPr lang="en-GB" dirty="0"/>
              <a:t>Hyperresonance, commonly referred to as tympany to percussion, is characteristic of underlying gas-filled loops of bowel. </a:t>
            </a:r>
          </a:p>
          <a:p>
            <a:r>
              <a:rPr lang="en-GB" dirty="0"/>
              <a:t>In the setting of bowel obstruction or ileus, this tympany is heard throughout all but the right upper quadrant where the liver lies beneath the abdominal wall.</a:t>
            </a:r>
          </a:p>
          <a:p>
            <a:r>
              <a:rPr lang="en-GB" dirty="0"/>
              <a:t> If localized dullness to percussion is identified anywhere other than the right upper quadrant, an abdominal mass displacing the bowel should be considered. </a:t>
            </a:r>
          </a:p>
          <a:p>
            <a:r>
              <a:rPr lang="en-GB" dirty="0"/>
              <a:t>When liver dullness is lost and resonance is uniform throughout, free intra-abdominal air should be suspected. </a:t>
            </a:r>
          </a:p>
          <a:p>
            <a:r>
              <a:rPr lang="en-GB" dirty="0"/>
              <a:t>. </a:t>
            </a:r>
          </a:p>
          <a:p>
            <a:endParaRPr lang="en-GB" dirty="0"/>
          </a:p>
          <a:p>
            <a:endParaRPr lang="en-US" dirty="0"/>
          </a:p>
        </p:txBody>
      </p:sp>
    </p:spTree>
    <p:extLst>
      <p:ext uri="{BB962C8B-B14F-4D97-AF65-F5344CB8AC3E}">
        <p14:creationId xmlns:p14="http://schemas.microsoft.com/office/powerpoint/2010/main" val="26608030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E199-DE7C-472D-9661-F0784DAC1E78}"/>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BEECF061-F836-4412-A9CB-7CBCC1FA3C19}"/>
              </a:ext>
            </a:extLst>
          </p:cNvPr>
          <p:cNvSpPr>
            <a:spLocks noGrp="1"/>
          </p:cNvSpPr>
          <p:nvPr>
            <p:ph idx="1"/>
          </p:nvPr>
        </p:nvSpPr>
        <p:spPr/>
        <p:txBody>
          <a:bodyPr>
            <a:normAutofit/>
          </a:bodyPr>
          <a:lstStyle/>
          <a:p>
            <a:r>
              <a:rPr lang="en-GB" dirty="0"/>
              <a:t>This air rises and collects beneath the anterior abdominal wall when the patient is in a supine position. </a:t>
            </a:r>
          </a:p>
          <a:p>
            <a:r>
              <a:rPr lang="en-GB" dirty="0"/>
              <a:t>Ascites is detected by looking for fluctuance of the abdominal cavity. </a:t>
            </a:r>
          </a:p>
          <a:p>
            <a:r>
              <a:rPr lang="en-GB" dirty="0"/>
              <a:t>A fluid wave or ripple can be generated by a quick firm compression of the lateral abdomen. </a:t>
            </a:r>
          </a:p>
          <a:p>
            <a:r>
              <a:rPr lang="en-GB" dirty="0"/>
              <a:t>The resulting wave should then travel across the abdominal wall. </a:t>
            </a:r>
          </a:p>
        </p:txBody>
      </p:sp>
    </p:spTree>
    <p:extLst>
      <p:ext uri="{BB962C8B-B14F-4D97-AF65-F5344CB8AC3E}">
        <p14:creationId xmlns:p14="http://schemas.microsoft.com/office/powerpoint/2010/main" val="11532180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95B90-AED2-461D-80FD-C8FFE23936D2}"/>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0AF0F669-D3A2-43EB-ABE0-BD4B2BE40321}"/>
              </a:ext>
            </a:extLst>
          </p:cNvPr>
          <p:cNvSpPr>
            <a:spLocks noGrp="1"/>
          </p:cNvSpPr>
          <p:nvPr>
            <p:ph idx="1"/>
          </p:nvPr>
        </p:nvSpPr>
        <p:spPr/>
        <p:txBody>
          <a:bodyPr>
            <a:normAutofit/>
          </a:bodyPr>
          <a:lstStyle/>
          <a:p>
            <a:r>
              <a:rPr lang="en-GB" dirty="0"/>
              <a:t>Movement of adipose tissue in the obese abdomen can be mistaken for a fluid wave. </a:t>
            </a:r>
          </a:p>
          <a:p>
            <a:r>
              <a:rPr lang="en-GB" dirty="0"/>
              <a:t>False-positive examinations can be reduced by first pressing the ulnar surface of the examiner's open palm into the midline soft tissue of the abdominal wall to minimize any movement of the fatty tissue while generating the wave with the opposite hand. </a:t>
            </a:r>
          </a:p>
          <a:p>
            <a:r>
              <a:rPr lang="en-GB" dirty="0"/>
              <a:t>Peritonitis is also assessed by percussion. </a:t>
            </a:r>
          </a:p>
          <a:p>
            <a:r>
              <a:rPr lang="en-GB" dirty="0"/>
              <a:t>Older, traditional writings teach a technique of deep compression of the abdominal wall followed by abrupt release. </a:t>
            </a:r>
          </a:p>
          <a:p>
            <a:endParaRPr lang="en-US" dirty="0"/>
          </a:p>
        </p:txBody>
      </p:sp>
    </p:spTree>
    <p:extLst>
      <p:ext uri="{BB962C8B-B14F-4D97-AF65-F5344CB8AC3E}">
        <p14:creationId xmlns:p14="http://schemas.microsoft.com/office/powerpoint/2010/main" val="41163322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6591-BC06-4F98-822E-190651AA5F8F}"/>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A14D1D82-01AB-4963-80B6-015B88937128}"/>
              </a:ext>
            </a:extLst>
          </p:cNvPr>
          <p:cNvSpPr>
            <a:spLocks noGrp="1"/>
          </p:cNvSpPr>
          <p:nvPr>
            <p:ph idx="1"/>
          </p:nvPr>
        </p:nvSpPr>
        <p:spPr/>
        <p:txBody>
          <a:bodyPr/>
          <a:lstStyle/>
          <a:p>
            <a:r>
              <a:rPr lang="en-GB" sz="3200" dirty="0"/>
              <a:t>This practice is excruciating in the setting of peritoneal inflammation and can create significant discomfort even in its absence.</a:t>
            </a:r>
          </a:p>
          <a:p>
            <a:r>
              <a:rPr lang="en-GB" sz="3200" dirty="0"/>
              <a:t> More sensitive and reliable methods can and should be used. </a:t>
            </a:r>
          </a:p>
          <a:p>
            <a:r>
              <a:rPr lang="en-GB" sz="3200" dirty="0"/>
              <a:t>Firmly tapping the iliac crest, the flank, or the heel of an extended leg will jar the abdominal viscera and elicit characteristic pain when peritonitis is present</a:t>
            </a:r>
          </a:p>
          <a:p>
            <a:endParaRPr lang="en-US" dirty="0"/>
          </a:p>
        </p:txBody>
      </p:sp>
    </p:spTree>
    <p:extLst>
      <p:ext uri="{BB962C8B-B14F-4D97-AF65-F5344CB8AC3E}">
        <p14:creationId xmlns:p14="http://schemas.microsoft.com/office/powerpoint/2010/main" val="27363633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14CCD-6599-4A1F-9E3B-5614E9E58598}"/>
              </a:ext>
            </a:extLst>
          </p:cNvPr>
          <p:cNvSpPr>
            <a:spLocks noGrp="1"/>
          </p:cNvSpPr>
          <p:nvPr>
            <p:ph type="title"/>
          </p:nvPr>
        </p:nvSpPr>
        <p:spPr/>
        <p:txBody>
          <a:bodyPr/>
          <a:lstStyle/>
          <a:p>
            <a:r>
              <a:rPr lang="en-US" dirty="0"/>
              <a:t>Physical examination</a:t>
            </a:r>
          </a:p>
        </p:txBody>
      </p:sp>
      <p:sp>
        <p:nvSpPr>
          <p:cNvPr id="3" name="Content Placeholder 2">
            <a:extLst>
              <a:ext uri="{FF2B5EF4-FFF2-40B4-BE49-F238E27FC236}">
                <a16:creationId xmlns:a16="http://schemas.microsoft.com/office/drawing/2014/main" id="{B60D2517-9FB4-4AA0-90AD-E19F70955312}"/>
              </a:ext>
            </a:extLst>
          </p:cNvPr>
          <p:cNvSpPr>
            <a:spLocks noGrp="1"/>
          </p:cNvSpPr>
          <p:nvPr>
            <p:ph idx="1"/>
          </p:nvPr>
        </p:nvSpPr>
        <p:spPr/>
        <p:txBody>
          <a:bodyPr>
            <a:normAutofit/>
          </a:bodyPr>
          <a:lstStyle/>
          <a:p>
            <a:r>
              <a:rPr lang="en-GB" dirty="0"/>
              <a:t>The final major step in the abdominal examination is palpation. </a:t>
            </a:r>
          </a:p>
          <a:p>
            <a:r>
              <a:rPr lang="en-GB" dirty="0"/>
              <a:t>Palpation typically provides more information than any other single component of the abdominal examination. </a:t>
            </a:r>
          </a:p>
          <a:p>
            <a:r>
              <a:rPr lang="en-GB" dirty="0"/>
              <a:t>In addition to revealing the severity and exact location of the abdominal pain, palpation can further confirm the presence of peritonitis as well as identify organomegaly or an abnormal mass lesion. </a:t>
            </a:r>
          </a:p>
          <a:p>
            <a:r>
              <a:rPr lang="en-GB" dirty="0"/>
              <a:t>Palpation should always begin gently and away from the reported area of pain.</a:t>
            </a:r>
          </a:p>
          <a:p>
            <a:endParaRPr lang="en-US" dirty="0"/>
          </a:p>
        </p:txBody>
      </p:sp>
    </p:spTree>
    <p:extLst>
      <p:ext uri="{BB962C8B-B14F-4D97-AF65-F5344CB8AC3E}">
        <p14:creationId xmlns:p14="http://schemas.microsoft.com/office/powerpoint/2010/main" val="273677831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8299B-3992-4D08-9E9B-F2A98254689E}"/>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83BE3604-E1BE-4066-907D-39CA44A8BFD4}"/>
              </a:ext>
            </a:extLst>
          </p:cNvPr>
          <p:cNvSpPr>
            <a:spLocks noGrp="1"/>
          </p:cNvSpPr>
          <p:nvPr>
            <p:ph idx="1"/>
          </p:nvPr>
        </p:nvSpPr>
        <p:spPr/>
        <p:txBody>
          <a:bodyPr>
            <a:normAutofit fontScale="92500" lnSpcReduction="10000"/>
          </a:bodyPr>
          <a:lstStyle/>
          <a:p>
            <a:r>
              <a:rPr lang="en-GB" dirty="0"/>
              <a:t> If considerable pain is induced at the outset of palpation, the patient is likely to voluntarily guard and continue to do so, limiting the information obtained. </a:t>
            </a:r>
          </a:p>
          <a:p>
            <a:r>
              <a:rPr lang="en-GB" dirty="0"/>
              <a:t>Involuntary guarding, or abdominal wall muscle spasm, is a sign of peritonitis and must be distinguished from voluntary guarding. T</a:t>
            </a:r>
          </a:p>
          <a:p>
            <a:r>
              <a:rPr lang="en-GB" dirty="0"/>
              <a:t>To accomplish this, the examiner applies consistent pressure to the abdominal wall away from the point of maximal pain while asking the patient to take a slow, deep breath. </a:t>
            </a:r>
          </a:p>
          <a:p>
            <a:r>
              <a:rPr lang="en-GB" dirty="0"/>
              <a:t>In the setting of voluntary guarding, the abdominal muscles will relax during the act of inspiration; if guarding is involuntary, they remain spastic and tense. </a:t>
            </a:r>
          </a:p>
          <a:p>
            <a:endParaRPr lang="en-US" dirty="0"/>
          </a:p>
        </p:txBody>
      </p:sp>
    </p:spTree>
    <p:extLst>
      <p:ext uri="{BB962C8B-B14F-4D97-AF65-F5344CB8AC3E}">
        <p14:creationId xmlns:p14="http://schemas.microsoft.com/office/powerpoint/2010/main" val="31874867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3B30A-5D25-4650-AA35-A6DDBA38DD96}"/>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C7272FF8-616E-49E8-AEA7-16DB4399714A}"/>
              </a:ext>
            </a:extLst>
          </p:cNvPr>
          <p:cNvSpPr>
            <a:spLocks noGrp="1"/>
          </p:cNvSpPr>
          <p:nvPr>
            <p:ph idx="1"/>
          </p:nvPr>
        </p:nvSpPr>
        <p:spPr/>
        <p:txBody>
          <a:bodyPr>
            <a:normAutofit/>
          </a:bodyPr>
          <a:lstStyle/>
          <a:p>
            <a:r>
              <a:rPr lang="en-GB" dirty="0"/>
              <a:t>Pain, when focal, suggests an early or well-localized disease process; diffuse pain on palpation is present with extensive inflammation or late presentations. </a:t>
            </a:r>
          </a:p>
          <a:p>
            <a:r>
              <a:rPr lang="en-GB" dirty="0"/>
              <a:t>If pain is diffuse, careful investigation should be carried out to determine where the pain is greatest.</a:t>
            </a:r>
          </a:p>
          <a:p>
            <a:r>
              <a:rPr lang="en-GB" dirty="0"/>
              <a:t> Even in the setting of extreme contamination from perforated peptic ulcers or colonic diverticula, the site of maximal tenderness often points to the underlying source. </a:t>
            </a:r>
          </a:p>
          <a:p>
            <a:endParaRPr lang="en-US" dirty="0"/>
          </a:p>
        </p:txBody>
      </p:sp>
    </p:spTree>
    <p:extLst>
      <p:ext uri="{BB962C8B-B14F-4D97-AF65-F5344CB8AC3E}">
        <p14:creationId xmlns:p14="http://schemas.microsoft.com/office/powerpoint/2010/main" val="14940176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0B512-57D6-4DCE-985A-6AEDE338A773}"/>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F62406E5-82CF-4F95-9382-96A880261AFC}"/>
              </a:ext>
            </a:extLst>
          </p:cNvPr>
          <p:cNvSpPr>
            <a:spLocks noGrp="1"/>
          </p:cNvSpPr>
          <p:nvPr>
            <p:ph idx="1"/>
          </p:nvPr>
        </p:nvSpPr>
        <p:spPr/>
        <p:txBody>
          <a:bodyPr>
            <a:normAutofit lnSpcReduction="10000"/>
          </a:bodyPr>
          <a:lstStyle/>
          <a:p>
            <a:r>
              <a:rPr lang="en-GB" dirty="0"/>
              <a:t>Numerous unique physical findings have come to be associated with specific disease conditions and are well described as examination "signs" </a:t>
            </a:r>
          </a:p>
          <a:p>
            <a:r>
              <a:rPr lang="en-GB" dirty="0"/>
              <a:t> Murphy sign of acute cholecystitis results when inspiration during palpation of the right upper quadrant results in sudden worsening of pain because of descent of the liver and gallbladder toward the examiner's hand. </a:t>
            </a:r>
          </a:p>
          <a:p>
            <a:r>
              <a:rPr lang="en-GB" dirty="0"/>
              <a:t>Several signs help to localize the site of underlying peritonitis, including the obturator sign, the psoas sign, and </a:t>
            </a:r>
            <a:r>
              <a:rPr lang="en-GB" dirty="0" err="1"/>
              <a:t>Rovsing</a:t>
            </a:r>
            <a:r>
              <a:rPr lang="en-GB" dirty="0"/>
              <a:t> sign. Others, such as Fothergill sign and </a:t>
            </a:r>
            <a:r>
              <a:rPr lang="en-GB" dirty="0" err="1"/>
              <a:t>Carnett</a:t>
            </a:r>
            <a:r>
              <a:rPr lang="en-GB" dirty="0"/>
              <a:t> sign, help distinguish intra-abdominal disease from that of the abdominal wall. </a:t>
            </a:r>
          </a:p>
          <a:p>
            <a:endParaRPr lang="en-US" dirty="0"/>
          </a:p>
        </p:txBody>
      </p:sp>
    </p:spTree>
    <p:extLst>
      <p:ext uri="{BB962C8B-B14F-4D97-AF65-F5344CB8AC3E}">
        <p14:creationId xmlns:p14="http://schemas.microsoft.com/office/powerpoint/2010/main" val="201178493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ABE75-5468-48B3-9C99-B61EFD168FC5}"/>
              </a:ext>
            </a:extLst>
          </p:cNvPr>
          <p:cNvSpPr>
            <a:spLocks noGrp="1"/>
          </p:cNvSpPr>
          <p:nvPr>
            <p:ph type="title"/>
          </p:nvPr>
        </p:nvSpPr>
        <p:spPr/>
        <p:txBody>
          <a:bodyPr/>
          <a:lstStyle/>
          <a:p>
            <a:r>
              <a:rPr lang="en-US" dirty="0"/>
              <a:t>Physical examination </a:t>
            </a:r>
          </a:p>
        </p:txBody>
      </p:sp>
      <p:sp>
        <p:nvSpPr>
          <p:cNvPr id="3" name="Content Placeholder 2">
            <a:extLst>
              <a:ext uri="{FF2B5EF4-FFF2-40B4-BE49-F238E27FC236}">
                <a16:creationId xmlns:a16="http://schemas.microsoft.com/office/drawing/2014/main" id="{EA640D8E-5CEF-47BA-ADD1-8C955376A0D3}"/>
              </a:ext>
            </a:extLst>
          </p:cNvPr>
          <p:cNvSpPr>
            <a:spLocks noGrp="1"/>
          </p:cNvSpPr>
          <p:nvPr>
            <p:ph idx="1"/>
          </p:nvPr>
        </p:nvSpPr>
        <p:spPr/>
        <p:txBody>
          <a:bodyPr/>
          <a:lstStyle/>
          <a:p>
            <a:r>
              <a:rPr lang="en-GB" dirty="0"/>
              <a:t>Digital rectal examination needs to be performed in all patients with acute abdominal pain, checking for the presence of a mass, pelvic pain, or intraluminal blood. </a:t>
            </a:r>
          </a:p>
          <a:p>
            <a:r>
              <a:rPr lang="en-GB" dirty="0"/>
              <a:t>A pelvic examination should be included in all women in evaluating pain located below the umbilicus. </a:t>
            </a:r>
          </a:p>
          <a:p>
            <a:r>
              <a:rPr lang="en-GB" dirty="0" err="1"/>
              <a:t>Gynecologic</a:t>
            </a:r>
            <a:r>
              <a:rPr lang="en-GB" dirty="0"/>
              <a:t> and adnexal processes are best characterized by a thorough speculum and bimanual evaluation. </a:t>
            </a:r>
            <a:endParaRPr lang="en-US" dirty="0"/>
          </a:p>
        </p:txBody>
      </p:sp>
    </p:spTree>
    <p:extLst>
      <p:ext uri="{BB962C8B-B14F-4D97-AF65-F5344CB8AC3E}">
        <p14:creationId xmlns:p14="http://schemas.microsoft.com/office/powerpoint/2010/main" val="909750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823CE-9747-478A-A50F-F2EF47D1E016}"/>
              </a:ext>
            </a:extLst>
          </p:cNvPr>
          <p:cNvSpPr>
            <a:spLocks noGrp="1"/>
          </p:cNvSpPr>
          <p:nvPr>
            <p:ph type="title"/>
          </p:nvPr>
        </p:nvSpPr>
        <p:spPr/>
        <p:txBody>
          <a:bodyPr/>
          <a:lstStyle/>
          <a:p>
            <a:r>
              <a:rPr lang="en-US" dirty="0"/>
              <a:t>Laboratory studies </a:t>
            </a:r>
          </a:p>
        </p:txBody>
      </p:sp>
      <p:sp>
        <p:nvSpPr>
          <p:cNvPr id="3" name="Content Placeholder 2">
            <a:extLst>
              <a:ext uri="{FF2B5EF4-FFF2-40B4-BE49-F238E27FC236}">
                <a16:creationId xmlns:a16="http://schemas.microsoft.com/office/drawing/2014/main" id="{209E6056-8559-4890-887F-2BA77E9C4056}"/>
              </a:ext>
            </a:extLst>
          </p:cNvPr>
          <p:cNvSpPr>
            <a:spLocks noGrp="1"/>
          </p:cNvSpPr>
          <p:nvPr>
            <p:ph idx="1"/>
          </p:nvPr>
        </p:nvSpPr>
        <p:spPr/>
        <p:txBody>
          <a:bodyPr>
            <a:normAutofit fontScale="92500" lnSpcReduction="10000"/>
          </a:bodyPr>
          <a:lstStyle/>
          <a:p>
            <a:r>
              <a:rPr lang="en-GB" dirty="0"/>
              <a:t>A number of laboratory studies are considered routine in the evaluation of a patient with an acute abdomen.</a:t>
            </a:r>
          </a:p>
          <a:p>
            <a:r>
              <a:rPr lang="en-GB" dirty="0"/>
              <a:t> They help confirm that inflammation or an infection is present and also aid in the elimination of some of the most common nonsurgical conditions. </a:t>
            </a:r>
          </a:p>
          <a:p>
            <a:r>
              <a:rPr lang="en-GB" dirty="0"/>
              <a:t>A complete blood count with differential is valuable as most but not all patients with an acute abdomen will have either a </a:t>
            </a:r>
            <a:r>
              <a:rPr lang="en-GB" dirty="0" err="1"/>
              <a:t>leukocytosis</a:t>
            </a:r>
            <a:r>
              <a:rPr lang="en-GB" dirty="0"/>
              <a:t> or </a:t>
            </a:r>
            <a:r>
              <a:rPr lang="en-GB" dirty="0" err="1"/>
              <a:t>bandemia</a:t>
            </a:r>
            <a:r>
              <a:rPr lang="en-GB" dirty="0"/>
              <a:t>. </a:t>
            </a:r>
          </a:p>
          <a:p>
            <a:r>
              <a:rPr lang="en-GB" dirty="0"/>
              <a:t>Serum electrolyte, blood urea nitrogen, and creatinine measurements will assist in evaluating the effect of such factors as vomiting and third space fluid losses.</a:t>
            </a:r>
          </a:p>
          <a:p>
            <a:r>
              <a:rPr lang="en-GB" dirty="0"/>
              <a:t>. </a:t>
            </a:r>
            <a:endParaRPr lang="en-US" dirty="0"/>
          </a:p>
        </p:txBody>
      </p:sp>
    </p:spTree>
    <p:extLst>
      <p:ext uri="{BB962C8B-B14F-4D97-AF65-F5344CB8AC3E}">
        <p14:creationId xmlns:p14="http://schemas.microsoft.com/office/powerpoint/2010/main" val="40610411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D839E-1452-482F-BB66-F38169A55AD1}"/>
              </a:ext>
            </a:extLst>
          </p:cNvPr>
          <p:cNvSpPr>
            <a:spLocks noGrp="1"/>
          </p:cNvSpPr>
          <p:nvPr>
            <p:ph type="title"/>
          </p:nvPr>
        </p:nvSpPr>
        <p:spPr/>
        <p:txBody>
          <a:bodyPr/>
          <a:lstStyle/>
          <a:p>
            <a:r>
              <a:rPr lang="en-US" dirty="0"/>
              <a:t>Laboratory studies </a:t>
            </a:r>
          </a:p>
        </p:txBody>
      </p:sp>
      <p:sp>
        <p:nvSpPr>
          <p:cNvPr id="3" name="Content Placeholder 2">
            <a:extLst>
              <a:ext uri="{FF2B5EF4-FFF2-40B4-BE49-F238E27FC236}">
                <a16:creationId xmlns:a16="http://schemas.microsoft.com/office/drawing/2014/main" id="{27602267-6980-47E2-A046-EBBB7C23E1B2}"/>
              </a:ext>
            </a:extLst>
          </p:cNvPr>
          <p:cNvSpPr>
            <a:spLocks noGrp="1"/>
          </p:cNvSpPr>
          <p:nvPr>
            <p:ph idx="1"/>
          </p:nvPr>
        </p:nvSpPr>
        <p:spPr/>
        <p:txBody>
          <a:bodyPr>
            <a:normAutofit fontScale="92500" lnSpcReduction="10000"/>
          </a:bodyPr>
          <a:lstStyle/>
          <a:p>
            <a:r>
              <a:rPr lang="en-GB" dirty="0"/>
              <a:t> In addition, they may suggest an endocrine or metabolic diagnosis as the cause of the patient's problem. </a:t>
            </a:r>
          </a:p>
          <a:p>
            <a:r>
              <a:rPr lang="en-GB" dirty="0"/>
              <a:t>Serum amylase and lipase determinations may suggest pancreatitis as the cause of the abdominal pain, but levels can also be elevated in other disorders, such as small bowel infarction and duodenal ulcer perforation. </a:t>
            </a:r>
          </a:p>
          <a:p>
            <a:r>
              <a:rPr lang="en-GB" dirty="0"/>
              <a:t>Normal serum amylase and lipase levels do not exclude pancreatitis as a possible diagnosis because of the effects of chronic inflammation on enzyme production and timing factors. </a:t>
            </a:r>
          </a:p>
          <a:p>
            <a:r>
              <a:rPr lang="en-GB" dirty="0"/>
              <a:t>Liver function tests including total and direct bilirubin, serum aminotransferase, and alkaline phosphatase are helpful in evaluating potential biliary tract causes of acute abdominal pain. </a:t>
            </a:r>
          </a:p>
        </p:txBody>
      </p:sp>
    </p:spTree>
    <p:extLst>
      <p:ext uri="{BB962C8B-B14F-4D97-AF65-F5344CB8AC3E}">
        <p14:creationId xmlns:p14="http://schemas.microsoft.com/office/powerpoint/2010/main" val="246711133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D9793-60C2-48B2-9538-E4FBD8B02375}"/>
              </a:ext>
            </a:extLst>
          </p:cNvPr>
          <p:cNvSpPr>
            <a:spLocks noGrp="1"/>
          </p:cNvSpPr>
          <p:nvPr>
            <p:ph type="title"/>
          </p:nvPr>
        </p:nvSpPr>
        <p:spPr/>
        <p:txBody>
          <a:bodyPr/>
          <a:lstStyle/>
          <a:p>
            <a:r>
              <a:rPr lang="en-US" dirty="0"/>
              <a:t>Laboratory studies </a:t>
            </a:r>
          </a:p>
        </p:txBody>
      </p:sp>
      <p:sp>
        <p:nvSpPr>
          <p:cNvPr id="3" name="Content Placeholder 2">
            <a:extLst>
              <a:ext uri="{FF2B5EF4-FFF2-40B4-BE49-F238E27FC236}">
                <a16:creationId xmlns:a16="http://schemas.microsoft.com/office/drawing/2014/main" id="{914F5899-1372-4115-816E-5DA9C0149B72}"/>
              </a:ext>
            </a:extLst>
          </p:cNvPr>
          <p:cNvSpPr>
            <a:spLocks noGrp="1"/>
          </p:cNvSpPr>
          <p:nvPr>
            <p:ph idx="1"/>
          </p:nvPr>
        </p:nvSpPr>
        <p:spPr/>
        <p:txBody>
          <a:bodyPr>
            <a:normAutofit/>
          </a:bodyPr>
          <a:lstStyle/>
          <a:p>
            <a:r>
              <a:rPr lang="en-GB" dirty="0"/>
              <a:t>Lactate levels and arterial blood gas determinations can be helpful in diagnosis of intestinal ischemia or infarction. </a:t>
            </a:r>
          </a:p>
          <a:p>
            <a:r>
              <a:rPr lang="en-GB" dirty="0"/>
              <a:t>Urine testing, such as urinalysis, is helpful in the diagnosis of bacterial cystitis, pyelonephritis, and certain endocrine abnormalities, such as diabetes and renal parenchymal disease. </a:t>
            </a:r>
          </a:p>
          <a:p>
            <a:r>
              <a:rPr lang="en-GB" dirty="0"/>
              <a:t>Urine culture, although it can confirm a suspected urinary tract infection and direct antibiotic therapy, is not available in time to be helpful in the evaluation of an acute abdomen. </a:t>
            </a:r>
          </a:p>
          <a:p>
            <a:endParaRPr lang="en-US" dirty="0"/>
          </a:p>
        </p:txBody>
      </p:sp>
    </p:spTree>
    <p:extLst>
      <p:ext uri="{BB962C8B-B14F-4D97-AF65-F5344CB8AC3E}">
        <p14:creationId xmlns:p14="http://schemas.microsoft.com/office/powerpoint/2010/main" val="241272835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E1E15-C091-40F0-B6ED-14A34ABE0C76}"/>
              </a:ext>
            </a:extLst>
          </p:cNvPr>
          <p:cNvSpPr>
            <a:spLocks noGrp="1"/>
          </p:cNvSpPr>
          <p:nvPr>
            <p:ph type="title"/>
          </p:nvPr>
        </p:nvSpPr>
        <p:spPr/>
        <p:txBody>
          <a:bodyPr/>
          <a:lstStyle/>
          <a:p>
            <a:r>
              <a:rPr lang="en-US" dirty="0"/>
              <a:t>Laboratory studies </a:t>
            </a:r>
          </a:p>
        </p:txBody>
      </p:sp>
      <p:sp>
        <p:nvSpPr>
          <p:cNvPr id="3" name="Content Placeholder 2">
            <a:extLst>
              <a:ext uri="{FF2B5EF4-FFF2-40B4-BE49-F238E27FC236}">
                <a16:creationId xmlns:a16="http://schemas.microsoft.com/office/drawing/2014/main" id="{F94D419D-9D4D-4942-9A9F-FF916818267A}"/>
              </a:ext>
            </a:extLst>
          </p:cNvPr>
          <p:cNvSpPr>
            <a:spLocks noGrp="1"/>
          </p:cNvSpPr>
          <p:nvPr>
            <p:ph idx="1"/>
          </p:nvPr>
        </p:nvSpPr>
        <p:spPr/>
        <p:txBody>
          <a:bodyPr/>
          <a:lstStyle/>
          <a:p>
            <a:r>
              <a:rPr lang="en-GB" dirty="0"/>
              <a:t>Urinary measurements of human chorionic gonadotropin can either suggest pregnancy as a confounding factor in the patient's presentation or aid in decision making about therapy. </a:t>
            </a:r>
          </a:p>
          <a:p>
            <a:r>
              <a:rPr lang="en-GB" dirty="0"/>
              <a:t>The </a:t>
            </a:r>
            <a:r>
              <a:rPr lang="en-GB" dirty="0" err="1"/>
              <a:t>fetus</a:t>
            </a:r>
            <a:r>
              <a:rPr lang="en-GB" dirty="0"/>
              <a:t> of a pregnant patient with an acute abdomen is best protected by providing the best care to the mother, including an operation if indicated.</a:t>
            </a:r>
          </a:p>
          <a:p>
            <a:r>
              <a:rPr lang="en-GB" dirty="0"/>
              <a:t>Stool testing for occult blood can be helpful in the evaluation of these patients but is nonspecific. Stool for ova and parasite evaluation as well as culture and toxin assay for Clostridium difficile can be helpful if </a:t>
            </a:r>
            <a:r>
              <a:rPr lang="en-GB" dirty="0" err="1"/>
              <a:t>diarrhea</a:t>
            </a:r>
            <a:r>
              <a:rPr lang="en-GB" dirty="0"/>
              <a:t> is a component of the patient's presentation</a:t>
            </a:r>
          </a:p>
          <a:p>
            <a:endParaRPr lang="en-US" dirty="0"/>
          </a:p>
        </p:txBody>
      </p:sp>
    </p:spTree>
    <p:extLst>
      <p:ext uri="{BB962C8B-B14F-4D97-AF65-F5344CB8AC3E}">
        <p14:creationId xmlns:p14="http://schemas.microsoft.com/office/powerpoint/2010/main" val="20210498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0D3CC-C059-4FD1-BC56-3974BD9847A4}"/>
              </a:ext>
            </a:extLst>
          </p:cNvPr>
          <p:cNvSpPr>
            <a:spLocks noGrp="1"/>
          </p:cNvSpPr>
          <p:nvPr>
            <p:ph type="title"/>
          </p:nvPr>
        </p:nvSpPr>
        <p:spPr/>
        <p:txBody>
          <a:bodyPr/>
          <a:lstStyle/>
          <a:p>
            <a:r>
              <a:rPr lang="en-GB" dirty="0"/>
              <a:t>Helpful Laboratory Studies in the Acute Abdomen </a:t>
            </a:r>
            <a:endParaRPr lang="en-US" dirty="0"/>
          </a:p>
        </p:txBody>
      </p:sp>
      <p:graphicFrame>
        <p:nvGraphicFramePr>
          <p:cNvPr id="4" name="Content Placeholder 3">
            <a:extLst>
              <a:ext uri="{FF2B5EF4-FFF2-40B4-BE49-F238E27FC236}">
                <a16:creationId xmlns:a16="http://schemas.microsoft.com/office/drawing/2014/main" id="{F2153001-9F50-40A9-9677-6B1305A19DE0}"/>
              </a:ext>
            </a:extLst>
          </p:cNvPr>
          <p:cNvGraphicFramePr>
            <a:graphicFrameLocks noGrp="1"/>
          </p:cNvGraphicFramePr>
          <p:nvPr>
            <p:ph idx="1"/>
            <p:extLst>
              <p:ext uri="{D42A27DB-BD31-4B8C-83A1-F6EECF244321}">
                <p14:modId xmlns:p14="http://schemas.microsoft.com/office/powerpoint/2010/main" val="3452353937"/>
              </p:ext>
            </p:extLst>
          </p:nvPr>
        </p:nvGraphicFramePr>
        <p:xfrm>
          <a:off x="838200" y="1825625"/>
          <a:ext cx="10515600" cy="4450080"/>
        </p:xfrm>
        <a:graphic>
          <a:graphicData uri="http://schemas.openxmlformats.org/drawingml/2006/table">
            <a:tbl>
              <a:tblPr firstRow="1" bandRow="1">
                <a:tableStyleId>{5C22544A-7EE6-4342-B048-85BDC9FD1C3A}</a:tableStyleId>
              </a:tblPr>
              <a:tblGrid>
                <a:gridCol w="10515600">
                  <a:extLst>
                    <a:ext uri="{9D8B030D-6E8A-4147-A177-3AD203B41FA5}">
                      <a16:colId xmlns:a16="http://schemas.microsoft.com/office/drawing/2014/main" val="1999121450"/>
                    </a:ext>
                  </a:extLst>
                </a:gridCol>
              </a:tblGrid>
              <a:tr h="370840">
                <a:tc>
                  <a:txBody>
                    <a:bodyPr/>
                    <a:lstStyle/>
                    <a:p>
                      <a:r>
                        <a:rPr lang="en-US" dirty="0"/>
                        <a:t>Hemoglobin </a:t>
                      </a:r>
                    </a:p>
                  </a:txBody>
                  <a:tcPr/>
                </a:tc>
                <a:extLst>
                  <a:ext uri="{0D108BD9-81ED-4DB2-BD59-A6C34878D82A}">
                    <a16:rowId xmlns:a16="http://schemas.microsoft.com/office/drawing/2014/main" val="3121933535"/>
                  </a:ext>
                </a:extLst>
              </a:tr>
              <a:tr h="370840">
                <a:tc>
                  <a:txBody>
                    <a:bodyPr/>
                    <a:lstStyle/>
                    <a:p>
                      <a:r>
                        <a:rPr lang="en-GB" dirty="0"/>
                        <a:t>White blood cell count with differential </a:t>
                      </a:r>
                      <a:endParaRPr lang="en-US" dirty="0"/>
                    </a:p>
                  </a:txBody>
                  <a:tcPr/>
                </a:tc>
                <a:extLst>
                  <a:ext uri="{0D108BD9-81ED-4DB2-BD59-A6C34878D82A}">
                    <a16:rowId xmlns:a16="http://schemas.microsoft.com/office/drawing/2014/main" val="1398376825"/>
                  </a:ext>
                </a:extLst>
              </a:tr>
              <a:tr h="370840">
                <a:tc>
                  <a:txBody>
                    <a:bodyPr/>
                    <a:lstStyle/>
                    <a:p>
                      <a:r>
                        <a:rPr lang="en-GB" dirty="0"/>
                        <a:t>Electrolyte, blood urea nitrogen, and creatinine concentrations </a:t>
                      </a:r>
                      <a:endParaRPr lang="en-US" dirty="0"/>
                    </a:p>
                  </a:txBody>
                  <a:tcPr/>
                </a:tc>
                <a:extLst>
                  <a:ext uri="{0D108BD9-81ED-4DB2-BD59-A6C34878D82A}">
                    <a16:rowId xmlns:a16="http://schemas.microsoft.com/office/drawing/2014/main" val="1774754399"/>
                  </a:ext>
                </a:extLst>
              </a:tr>
              <a:tr h="370840">
                <a:tc>
                  <a:txBody>
                    <a:bodyPr/>
                    <a:lstStyle/>
                    <a:p>
                      <a:r>
                        <a:rPr lang="en-US" dirty="0"/>
                        <a:t>Urinalysis</a:t>
                      </a:r>
                    </a:p>
                  </a:txBody>
                  <a:tcPr/>
                </a:tc>
                <a:extLst>
                  <a:ext uri="{0D108BD9-81ED-4DB2-BD59-A6C34878D82A}">
                    <a16:rowId xmlns:a16="http://schemas.microsoft.com/office/drawing/2014/main" val="510636392"/>
                  </a:ext>
                </a:extLst>
              </a:tr>
              <a:tr h="370840">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Urine human chorionic gonadotropin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59512190"/>
                  </a:ext>
                </a:extLst>
              </a:tr>
              <a:tr h="370840">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Amylase and lipase levels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518979472"/>
                  </a:ext>
                </a:extLst>
              </a:tr>
              <a:tr h="370840">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Total and direct bilirubin concentration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931241769"/>
                  </a:ext>
                </a:extLst>
              </a:tr>
              <a:tr h="370840">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Alkaline phosphatase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57659287"/>
                  </a:ext>
                </a:extLst>
              </a:tr>
              <a:tr h="370840">
                <a:tc>
                  <a:txBody>
                    <a:bodyPr/>
                    <a:lstStyle/>
                    <a:p>
                      <a:pPr marL="0" marR="0">
                        <a:lnSpc>
                          <a:spcPct val="107000"/>
                        </a:lnSpc>
                        <a:spcBef>
                          <a:spcPts val="450"/>
                        </a:spcBef>
                        <a:spcAft>
                          <a:spcPts val="9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Serum aminotransferase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973977414"/>
                  </a:ext>
                </a:extLst>
              </a:tr>
              <a:tr h="370840">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Serum lactate levels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782765446"/>
                  </a:ext>
                </a:extLst>
              </a:tr>
              <a:tr h="370840">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Stool for ova and parasites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1642380469"/>
                  </a:ext>
                </a:extLst>
              </a:tr>
              <a:tr h="370840">
                <a:tc>
                  <a:txBody>
                    <a:bodyPr/>
                    <a:lstStyle/>
                    <a:p>
                      <a:pPr marL="0" marR="0">
                        <a:lnSpc>
                          <a:spcPct val="107000"/>
                        </a:lnSpc>
                        <a:spcBef>
                          <a:spcPts val="450"/>
                        </a:spcBef>
                        <a:spcAft>
                          <a:spcPts val="900"/>
                        </a:spcAft>
                      </a:pPr>
                      <a:r>
                        <a:rPr lang="en-US" sz="1800" i="1" dirty="0">
                          <a:effectLst/>
                          <a:latin typeface="Times New Roman" panose="02020603050405020304" pitchFamily="18" charset="0"/>
                          <a:ea typeface="Times New Roman" panose="02020603050405020304" pitchFamily="18" charset="0"/>
                          <a:cs typeface="Times New Roman" panose="02020603050405020304" pitchFamily="18" charset="0"/>
                        </a:rPr>
                        <a:t>C. difficile</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culture and toxin assay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31316968"/>
                  </a:ext>
                </a:extLst>
              </a:tr>
            </a:tbl>
          </a:graphicData>
        </a:graphic>
      </p:graphicFrame>
    </p:spTree>
    <p:extLst>
      <p:ext uri="{BB962C8B-B14F-4D97-AF65-F5344CB8AC3E}">
        <p14:creationId xmlns:p14="http://schemas.microsoft.com/office/powerpoint/2010/main" val="159846110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CA5D97-34B3-4DAC-8EEC-B5A357382869}"/>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F23D0678-B4F6-49CC-95CE-4BFB840CE5DB}"/>
              </a:ext>
            </a:extLst>
          </p:cNvPr>
          <p:cNvSpPr>
            <a:spLocks noGrp="1"/>
          </p:cNvSpPr>
          <p:nvPr>
            <p:ph idx="1"/>
          </p:nvPr>
        </p:nvSpPr>
        <p:spPr/>
        <p:txBody>
          <a:bodyPr>
            <a:normAutofit/>
          </a:bodyPr>
          <a:lstStyle/>
          <a:p>
            <a:r>
              <a:rPr lang="en-GB" dirty="0"/>
              <a:t>Improvements in imaging techniques, especially multidetector CT scans, have revolutionized the diagnosis of the acute abdomen. </a:t>
            </a:r>
          </a:p>
          <a:p>
            <a:r>
              <a:rPr lang="en-GB" dirty="0"/>
              <a:t>The most difficult diagnostic dilemmas of the past, appendicitis in young women and ischemic bowel in the elderly, can now be diagnosed with much greater certainty and speed </a:t>
            </a:r>
          </a:p>
          <a:p>
            <a:r>
              <a:rPr lang="en-GB" dirty="0"/>
              <a:t>This has resulted in more rapid operative correction of the problem with less morbidity and mortality. </a:t>
            </a:r>
          </a:p>
          <a:p>
            <a:r>
              <a:rPr lang="en-GB" dirty="0"/>
              <a:t>Despite its usefulness, CT is not the only imaging technique available and is also not the first step in imaging for most patients.</a:t>
            </a:r>
          </a:p>
          <a:p>
            <a:pPr marL="0" indent="0">
              <a:buNone/>
            </a:pPr>
            <a:endParaRPr lang="en-US" dirty="0"/>
          </a:p>
        </p:txBody>
      </p:sp>
    </p:spTree>
    <p:extLst>
      <p:ext uri="{BB962C8B-B14F-4D97-AF65-F5344CB8AC3E}">
        <p14:creationId xmlns:p14="http://schemas.microsoft.com/office/powerpoint/2010/main" val="410562494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A51CE-7B2F-4305-ABBA-84BA359221AA}"/>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A876269F-230D-47E8-BBA3-5D24BF9DF75E}"/>
              </a:ext>
            </a:extLst>
          </p:cNvPr>
          <p:cNvSpPr>
            <a:spLocks noGrp="1"/>
          </p:cNvSpPr>
          <p:nvPr>
            <p:ph idx="1"/>
          </p:nvPr>
        </p:nvSpPr>
        <p:spPr/>
        <p:txBody>
          <a:bodyPr>
            <a:normAutofit fontScale="92500" lnSpcReduction="20000"/>
          </a:bodyPr>
          <a:lstStyle/>
          <a:p>
            <a:r>
              <a:rPr lang="en-GB" dirty="0"/>
              <a:t>Plain radiographs continue to play a role in imaging in patients with acute abdominal pain. </a:t>
            </a:r>
          </a:p>
          <a:p>
            <a:r>
              <a:rPr lang="en-GB" dirty="0"/>
              <a:t>Upright chest radiographs can detect as little as 1 mL of air injected into the peritoneal cavity. </a:t>
            </a:r>
          </a:p>
          <a:p>
            <a:r>
              <a:rPr lang="en-GB" dirty="0"/>
              <a:t>Lateral decubitus abdominal radiographs can also detect pneumoperitoneum effectively in patients who cannot stand. </a:t>
            </a:r>
          </a:p>
          <a:p>
            <a:r>
              <a:rPr lang="en-GB" dirty="0"/>
              <a:t>As little as 5 to 10 mL of gas may be detected with this technique.</a:t>
            </a:r>
          </a:p>
          <a:p>
            <a:r>
              <a:rPr lang="en-GB" dirty="0"/>
              <a:t> These studies are particularly helpful in patients suspected of having a perforated duodenal ulcer as about 75% of these patients will have a large enough pneumoperitoneum to be visible.</a:t>
            </a:r>
          </a:p>
          <a:p>
            <a:r>
              <a:rPr lang="en-GB" dirty="0"/>
              <a:t>This obviates the need for further evaluation in most patients, allowing laparotomy with little delay. </a:t>
            </a:r>
            <a:endParaRPr lang="en-US" dirty="0"/>
          </a:p>
        </p:txBody>
      </p:sp>
    </p:spTree>
    <p:extLst>
      <p:ext uri="{BB962C8B-B14F-4D97-AF65-F5344CB8AC3E}">
        <p14:creationId xmlns:p14="http://schemas.microsoft.com/office/powerpoint/2010/main" val="6877513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71919F-E4CE-46A6-8BA2-2D0A42CDDB2F}"/>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8EC4E773-0699-4B98-8E76-B85BCE6FE0D7}"/>
              </a:ext>
            </a:extLst>
          </p:cNvPr>
          <p:cNvSpPr>
            <a:spLocks noGrp="1"/>
          </p:cNvSpPr>
          <p:nvPr>
            <p:ph idx="1"/>
          </p:nvPr>
        </p:nvSpPr>
        <p:spPr/>
        <p:txBody>
          <a:bodyPr>
            <a:normAutofit fontScale="92500" lnSpcReduction="20000"/>
          </a:bodyPr>
          <a:lstStyle/>
          <a:p>
            <a:r>
              <a:rPr lang="en-GB" dirty="0"/>
              <a:t>Plain films also show abnormal calcifications. </a:t>
            </a:r>
          </a:p>
          <a:p>
            <a:pPr lvl="2"/>
            <a:r>
              <a:rPr lang="en-GB" dirty="0"/>
              <a:t>Approximately 5% of appendicoliths, </a:t>
            </a:r>
          </a:p>
          <a:p>
            <a:pPr lvl="2"/>
            <a:r>
              <a:rPr lang="en-GB" dirty="0"/>
              <a:t>10% of gallstones, </a:t>
            </a:r>
          </a:p>
          <a:p>
            <a:pPr lvl="2"/>
            <a:r>
              <a:rPr lang="en-GB" dirty="0"/>
              <a:t>90% of renal stones contain sufficient amounts of calcium to be radiopaque. </a:t>
            </a:r>
          </a:p>
          <a:p>
            <a:pPr lvl="2"/>
            <a:r>
              <a:rPr lang="en-GB" dirty="0"/>
              <a:t>Pancreatic calcifications seen in many patients with chronic pancreatitis are visible on plain films, as are the calcifications in abdominal aortic aneurysms, visceral artery aneurysm, and atherosclerosis in visceral vessels. </a:t>
            </a:r>
          </a:p>
          <a:p>
            <a:r>
              <a:rPr lang="en-GB" dirty="0"/>
              <a:t>Upright and supine abdominal radiographs are helpful in identifying gastric outlet obstruction and obstruction of the proximal, mid, or distal small bowel. </a:t>
            </a:r>
          </a:p>
          <a:p>
            <a:r>
              <a:rPr lang="en-GB" dirty="0"/>
              <a:t>They can also aid in determining whether a small bowel obstruction is complete or partial by the presence or absence of gas in the colon. </a:t>
            </a:r>
          </a:p>
          <a:p>
            <a:r>
              <a:rPr lang="en-GB" dirty="0"/>
              <a:t>Colonic gas can be differentiated from small intestinal gas by the presence of </a:t>
            </a:r>
            <a:r>
              <a:rPr lang="en-GB" dirty="0" err="1"/>
              <a:t>haustral</a:t>
            </a:r>
            <a:r>
              <a:rPr lang="en-GB" dirty="0"/>
              <a:t> markings from the taeniae coli in the colonic wall.</a:t>
            </a:r>
          </a:p>
          <a:p>
            <a:pPr marL="0" indent="0">
              <a:buNone/>
            </a:pPr>
            <a:endParaRPr lang="en-GB" dirty="0"/>
          </a:p>
          <a:p>
            <a:endParaRPr lang="en-US" dirty="0"/>
          </a:p>
        </p:txBody>
      </p:sp>
    </p:spTree>
    <p:extLst>
      <p:ext uri="{BB962C8B-B14F-4D97-AF65-F5344CB8AC3E}">
        <p14:creationId xmlns:p14="http://schemas.microsoft.com/office/powerpoint/2010/main" val="38671948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35E04B-7259-40C3-8C13-80CB39E73D0B}"/>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0D0DF2D7-A2C2-4795-B2FC-E1937FED02C2}"/>
              </a:ext>
            </a:extLst>
          </p:cNvPr>
          <p:cNvSpPr>
            <a:spLocks noGrp="1"/>
          </p:cNvSpPr>
          <p:nvPr>
            <p:ph idx="1"/>
          </p:nvPr>
        </p:nvSpPr>
        <p:spPr/>
        <p:txBody>
          <a:bodyPr>
            <a:normAutofit lnSpcReduction="10000"/>
          </a:bodyPr>
          <a:lstStyle/>
          <a:p>
            <a:r>
              <a:rPr lang="en-GB" dirty="0"/>
              <a:t> Obstructed colon appears as distended bowel with </a:t>
            </a:r>
            <a:r>
              <a:rPr lang="en-GB" dirty="0" err="1"/>
              <a:t>haustral</a:t>
            </a:r>
            <a:r>
              <a:rPr lang="en-GB" dirty="0"/>
              <a:t> markings.</a:t>
            </a:r>
          </a:p>
          <a:p>
            <a:r>
              <a:rPr lang="en-GB" dirty="0"/>
              <a:t> Associated distention of small bowel may also be present, especially if the ileocecal valve is incompetent.</a:t>
            </a:r>
          </a:p>
          <a:p>
            <a:r>
              <a:rPr lang="en-GB" dirty="0"/>
              <a:t> Plain films can also suggest volvulus of either the cecum or sigmoid colon. </a:t>
            </a:r>
          </a:p>
          <a:p>
            <a:r>
              <a:rPr lang="en-GB" dirty="0" err="1"/>
              <a:t>Cecal</a:t>
            </a:r>
            <a:r>
              <a:rPr lang="en-GB" dirty="0"/>
              <a:t> volvulus is identified by a distended loop of colon in a comma shape with the concavity facing inferiorly and to the right.</a:t>
            </a:r>
          </a:p>
          <a:p>
            <a:r>
              <a:rPr lang="en-GB" dirty="0"/>
              <a:t> Sigmoid volvulus characteristically has the appearance of a bent inner tube with its apex in the right upper quadrant</a:t>
            </a:r>
            <a:endParaRPr lang="en-US" dirty="0"/>
          </a:p>
        </p:txBody>
      </p:sp>
    </p:spTree>
    <p:extLst>
      <p:ext uri="{BB962C8B-B14F-4D97-AF65-F5344CB8AC3E}">
        <p14:creationId xmlns:p14="http://schemas.microsoft.com/office/powerpoint/2010/main" val="2002755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5AB78-80F1-4901-92F1-63B67DE623FD}"/>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DE939AFE-C4A1-477A-9C11-EE40FC1995B3}"/>
              </a:ext>
            </a:extLst>
          </p:cNvPr>
          <p:cNvSpPr>
            <a:spLocks noGrp="1"/>
          </p:cNvSpPr>
          <p:nvPr>
            <p:ph idx="1"/>
          </p:nvPr>
        </p:nvSpPr>
        <p:spPr/>
        <p:txBody>
          <a:bodyPr>
            <a:normAutofit/>
          </a:bodyPr>
          <a:lstStyle/>
          <a:p>
            <a:r>
              <a:rPr lang="en-GB" dirty="0"/>
              <a:t>Abdominal ultrasonography is extremely accurate in detecting gallstones and in assessing gallbladder wall thickness and the presence of fluid around the gallbladder.</a:t>
            </a:r>
          </a:p>
          <a:p>
            <a:r>
              <a:rPr lang="en-GB" dirty="0"/>
              <a:t> It is also good at determining the diameter of the extrahepatic and intrahepatic bile ducts.</a:t>
            </a:r>
          </a:p>
          <a:p>
            <a:r>
              <a:rPr lang="en-GB" dirty="0"/>
              <a:t> Its usefulness in detecting common bile duct stones is limited. </a:t>
            </a:r>
          </a:p>
          <a:p>
            <a:r>
              <a:rPr lang="en-GB" dirty="0"/>
              <a:t>Abdominal and transvaginal ultrasonography can aid in the detection of abnormalities of the ovaries, adnexa, and uterus</a:t>
            </a:r>
          </a:p>
        </p:txBody>
      </p:sp>
    </p:spTree>
    <p:extLst>
      <p:ext uri="{BB962C8B-B14F-4D97-AF65-F5344CB8AC3E}">
        <p14:creationId xmlns:p14="http://schemas.microsoft.com/office/powerpoint/2010/main" val="100398701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D203A-FC51-4158-B887-58BFBB57B1E4}"/>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AF092BEF-4510-4356-9C06-F7472355B33A}"/>
              </a:ext>
            </a:extLst>
          </p:cNvPr>
          <p:cNvSpPr>
            <a:spLocks noGrp="1"/>
          </p:cNvSpPr>
          <p:nvPr>
            <p:ph idx="1"/>
          </p:nvPr>
        </p:nvSpPr>
        <p:spPr/>
        <p:txBody>
          <a:bodyPr/>
          <a:lstStyle/>
          <a:p>
            <a:r>
              <a:rPr lang="en-GB" dirty="0"/>
              <a:t>Ultrasound can also detect intraperitoneal fluid. </a:t>
            </a:r>
          </a:p>
          <a:p>
            <a:r>
              <a:rPr lang="en-GB" dirty="0"/>
              <a:t>The presence of abnormal amounts of intestinal air in most patients with an acute abdomen limits the ability of ultrasonography to evaluate the pancreas or other abdominal organs. </a:t>
            </a:r>
          </a:p>
          <a:p>
            <a:r>
              <a:rPr lang="en-GB" dirty="0"/>
              <a:t>There are important limits to the value of ultrasonography in the diagnosis of diseases that are manifested as an acute abdomen. </a:t>
            </a:r>
          </a:p>
          <a:p>
            <a:r>
              <a:rPr lang="en-GB" dirty="0"/>
              <a:t>Ultrasound has been found to be clinically inferior to CT scanning for the diagnosis of appendicitis</a:t>
            </a:r>
          </a:p>
          <a:p>
            <a:endParaRPr lang="en-US" dirty="0"/>
          </a:p>
        </p:txBody>
      </p:sp>
    </p:spTree>
    <p:extLst>
      <p:ext uri="{BB962C8B-B14F-4D97-AF65-F5344CB8AC3E}">
        <p14:creationId xmlns:p14="http://schemas.microsoft.com/office/powerpoint/2010/main" val="14059557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38325A-F56E-4DDB-B29F-651F0A0220D1}"/>
              </a:ext>
            </a:extLst>
          </p:cNvPr>
          <p:cNvSpPr>
            <a:spLocks noGrp="1"/>
          </p:cNvSpPr>
          <p:nvPr>
            <p:ph type="title"/>
          </p:nvPr>
        </p:nvSpPr>
        <p:spPr/>
        <p:txBody>
          <a:bodyPr/>
          <a:lstStyle/>
          <a:p>
            <a:r>
              <a:rPr lang="en-US" dirty="0"/>
              <a:t>Image studies </a:t>
            </a:r>
          </a:p>
        </p:txBody>
      </p:sp>
      <p:sp>
        <p:nvSpPr>
          <p:cNvPr id="3" name="Content Placeholder 2">
            <a:extLst>
              <a:ext uri="{FF2B5EF4-FFF2-40B4-BE49-F238E27FC236}">
                <a16:creationId xmlns:a16="http://schemas.microsoft.com/office/drawing/2014/main" id="{4E970D2E-5B6D-4A7E-8FA9-11B861903BE7}"/>
              </a:ext>
            </a:extLst>
          </p:cNvPr>
          <p:cNvSpPr>
            <a:spLocks noGrp="1"/>
          </p:cNvSpPr>
          <p:nvPr>
            <p:ph idx="1"/>
          </p:nvPr>
        </p:nvSpPr>
        <p:spPr/>
        <p:txBody>
          <a:bodyPr>
            <a:normAutofit/>
          </a:bodyPr>
          <a:lstStyle/>
          <a:p>
            <a:r>
              <a:rPr lang="en-GB" dirty="0"/>
              <a:t>In addition, ultrasound images are more difficult for most surgeons to interpret than are plain radiographs and CT images.</a:t>
            </a:r>
          </a:p>
          <a:p>
            <a:r>
              <a:rPr lang="en-GB" dirty="0"/>
              <a:t> Many hospitals have radiologic technologists available at all times to perform CT, but this is often not the case with ultrasonography. </a:t>
            </a:r>
          </a:p>
          <a:p>
            <a:r>
              <a:rPr lang="en-GB" dirty="0"/>
              <a:t>As CT has become more widely available and less likely to be hindered by abdominal air, it is becoming the secondary imaging modality of choice in the patient with an acute abdomen, following plain abdominal radiographs</a:t>
            </a:r>
            <a:endParaRPr lang="en-US" dirty="0"/>
          </a:p>
        </p:txBody>
      </p:sp>
    </p:spTree>
    <p:extLst>
      <p:ext uri="{BB962C8B-B14F-4D97-AF65-F5344CB8AC3E}">
        <p14:creationId xmlns:p14="http://schemas.microsoft.com/office/powerpoint/2010/main" val="2013876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FE244-7E28-488F-B407-B1D3BD6B796C}"/>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601AE360-2D15-48AF-842D-8859CA8296E0}"/>
              </a:ext>
            </a:extLst>
          </p:cNvPr>
          <p:cNvSpPr>
            <a:spLocks noGrp="1"/>
          </p:cNvSpPr>
          <p:nvPr>
            <p:ph idx="1"/>
          </p:nvPr>
        </p:nvSpPr>
        <p:spPr/>
        <p:txBody>
          <a:bodyPr>
            <a:normAutofit/>
          </a:bodyPr>
          <a:lstStyle/>
          <a:p>
            <a:r>
              <a:rPr lang="en-GB" dirty="0"/>
              <a:t>A number of studies have demonstrated the accuracy and utility of CT of the abdomen and pelvis in the evaluation of acute abdominal pain.</a:t>
            </a:r>
          </a:p>
          <a:p>
            <a:r>
              <a:rPr lang="en-GB" dirty="0"/>
              <a:t> Many of the most common causes of the acute abdomen are readily identified by CT scanning, as are their complications. </a:t>
            </a:r>
          </a:p>
          <a:p>
            <a:r>
              <a:rPr lang="en-GB" dirty="0"/>
              <a:t>A notable example is appendicitis. </a:t>
            </a:r>
          </a:p>
          <a:p>
            <a:r>
              <a:rPr lang="en-GB" dirty="0"/>
              <a:t>Plain films and even barium enemas add little to the diagnosis of appendicitis; however, a well-performed CT scan is highly accurate in this disease. </a:t>
            </a:r>
          </a:p>
        </p:txBody>
      </p:sp>
    </p:spTree>
    <p:extLst>
      <p:ext uri="{BB962C8B-B14F-4D97-AF65-F5344CB8AC3E}">
        <p14:creationId xmlns:p14="http://schemas.microsoft.com/office/powerpoint/2010/main" val="30664289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BDB6FC-5533-4D7C-AB67-924850DE1106}"/>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DFBA3739-277B-4E56-A4B1-A21C89E32F46}"/>
              </a:ext>
            </a:extLst>
          </p:cNvPr>
          <p:cNvSpPr>
            <a:spLocks noGrp="1"/>
          </p:cNvSpPr>
          <p:nvPr>
            <p:ph idx="1"/>
          </p:nvPr>
        </p:nvSpPr>
        <p:spPr/>
        <p:txBody>
          <a:bodyPr>
            <a:normAutofit lnSpcReduction="10000"/>
          </a:bodyPr>
          <a:lstStyle/>
          <a:p>
            <a:r>
              <a:rPr lang="en-GB" dirty="0"/>
              <a:t>Prior experience suggested that optimal CT imaging for appendicitis should include intravenous, oral, and rectal contrast agents. </a:t>
            </a:r>
          </a:p>
          <a:p>
            <a:r>
              <a:rPr lang="en-GB" dirty="0"/>
              <a:t>Most recently, a large retrospective review of more than 9000 patients from 56 hospitals representing both urban and rural practices found no added diagnostic accuracy with the addition of enteral contrast material. </a:t>
            </a:r>
          </a:p>
          <a:p>
            <a:r>
              <a:rPr lang="en-GB" dirty="0"/>
              <a:t>Operative findings correlated with the CT observations 90% of the time whether or not enteral contrast material was used.</a:t>
            </a:r>
          </a:p>
          <a:p>
            <a:r>
              <a:rPr lang="en-GB" dirty="0"/>
              <a:t>It is equally important that an experienced radiologist, accustomed to reading abdominal CT scans, interpret the study to maximize the sensitivity and specificity of the examination</a:t>
            </a:r>
            <a:endParaRPr lang="en-US" dirty="0"/>
          </a:p>
        </p:txBody>
      </p:sp>
    </p:spTree>
    <p:extLst>
      <p:ext uri="{BB962C8B-B14F-4D97-AF65-F5344CB8AC3E}">
        <p14:creationId xmlns:p14="http://schemas.microsoft.com/office/powerpoint/2010/main" val="914171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59E19-9F12-42F6-87F9-E51650D2E136}"/>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22A86635-0610-4A61-91EB-05FCCD469235}"/>
              </a:ext>
            </a:extLst>
          </p:cNvPr>
          <p:cNvSpPr>
            <a:spLocks noGrp="1"/>
          </p:cNvSpPr>
          <p:nvPr>
            <p:ph idx="1"/>
          </p:nvPr>
        </p:nvSpPr>
        <p:spPr/>
        <p:txBody>
          <a:bodyPr>
            <a:normAutofit fontScale="85000" lnSpcReduction="10000"/>
          </a:bodyPr>
          <a:lstStyle/>
          <a:p>
            <a:r>
              <a:rPr lang="en-GB" dirty="0"/>
              <a:t>A prospective study from The Netherlands illustrated the variability of CT interpretation in the diagnosis of appendicitis. </a:t>
            </a:r>
          </a:p>
          <a:p>
            <a:r>
              <a:rPr lang="en-GB" dirty="0"/>
              <a:t>Three blinded groups of radiologists read CT scans of patients suspected of having appendicitis.</a:t>
            </a:r>
          </a:p>
          <a:p>
            <a:pPr lvl="2"/>
            <a:r>
              <a:rPr lang="en-GB" dirty="0"/>
              <a:t> All patients then underwent exploratory laparoscopy; 83% of patients were found to have appendicitis at surgery. </a:t>
            </a:r>
          </a:p>
          <a:p>
            <a:pPr lvl="2"/>
            <a:r>
              <a:rPr lang="en-GB" dirty="0"/>
              <a:t>Radiology group A was made up of radiology residents on call and trained in CT interpretation. </a:t>
            </a:r>
          </a:p>
          <a:p>
            <a:pPr lvl="2"/>
            <a:r>
              <a:rPr lang="en-GB" dirty="0"/>
              <a:t>Group B were on-call staff radiologists. Group C was represented by expert abdominal radiologists.</a:t>
            </a:r>
          </a:p>
          <a:p>
            <a:pPr lvl="2"/>
            <a:r>
              <a:rPr lang="en-GB" dirty="0"/>
              <a:t> For group A, B, and C radiologists, the sensitivity of CT scanning for the diagnosis of acute appendicitis was 81%, 88%, and 95%, respectively; the specificity was 94%, 94%, and 100%; and the negative predictive value was 50%, 68%, and 81%. </a:t>
            </a:r>
          </a:p>
          <a:p>
            <a:pPr lvl="2"/>
            <a:r>
              <a:rPr lang="en-GB" dirty="0"/>
              <a:t>Differences between groups A and C were statistically significant.14 CT is also excellent in differentiating mechanical small bowel obstruction from paralytic ileus and can usually identify the transition point in mechanical obstruction.</a:t>
            </a:r>
          </a:p>
          <a:p>
            <a:pPr lvl="2"/>
            <a:r>
              <a:rPr lang="en-GB" dirty="0"/>
              <a:t> Some of the most difficult diagnostic dilemmas, including acute intestinal ischemia and bowel injury after blunt abdominal trauma, can often be identified by this method. </a:t>
            </a:r>
          </a:p>
          <a:p>
            <a:endParaRPr lang="en-US" dirty="0"/>
          </a:p>
        </p:txBody>
      </p:sp>
    </p:spTree>
    <p:extLst>
      <p:ext uri="{BB962C8B-B14F-4D97-AF65-F5344CB8AC3E}">
        <p14:creationId xmlns:p14="http://schemas.microsoft.com/office/powerpoint/2010/main" val="16638623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A2F0A-C36E-42F9-B286-2C69DC8865F0}"/>
              </a:ext>
            </a:extLst>
          </p:cNvPr>
          <p:cNvSpPr>
            <a:spLocks noGrp="1"/>
          </p:cNvSpPr>
          <p:nvPr>
            <p:ph type="title"/>
          </p:nvPr>
        </p:nvSpPr>
        <p:spPr/>
        <p:txBody>
          <a:bodyPr/>
          <a:lstStyle/>
          <a:p>
            <a:r>
              <a:rPr lang="en-US" dirty="0"/>
              <a:t>Imaging studies </a:t>
            </a:r>
          </a:p>
        </p:txBody>
      </p:sp>
      <p:sp>
        <p:nvSpPr>
          <p:cNvPr id="3" name="Content Placeholder 2">
            <a:extLst>
              <a:ext uri="{FF2B5EF4-FFF2-40B4-BE49-F238E27FC236}">
                <a16:creationId xmlns:a16="http://schemas.microsoft.com/office/drawing/2014/main" id="{D87F7731-3F5B-4F0E-81C4-E8F0BBAA1EF1}"/>
              </a:ext>
            </a:extLst>
          </p:cNvPr>
          <p:cNvSpPr>
            <a:spLocks noGrp="1"/>
          </p:cNvSpPr>
          <p:nvPr>
            <p:ph idx="1"/>
          </p:nvPr>
        </p:nvSpPr>
        <p:spPr/>
        <p:txBody>
          <a:bodyPr>
            <a:normAutofit fontScale="77500" lnSpcReduction="20000"/>
          </a:bodyPr>
          <a:lstStyle/>
          <a:p>
            <a:r>
              <a:rPr lang="en-GB" dirty="0"/>
              <a:t>Traumatic small bowel injuries can be a challenging clinical diagnosis.</a:t>
            </a:r>
          </a:p>
          <a:p>
            <a:r>
              <a:rPr lang="en-GB" dirty="0"/>
              <a:t> Associated abdominal wall, pelvic, or spinous injuries can be significant distracters that compromise an otherwise careful history and physical examination. </a:t>
            </a:r>
          </a:p>
          <a:p>
            <a:r>
              <a:rPr lang="en-GB" dirty="0"/>
              <a:t>In addition, many patients suffering a blunt abdominal trauma will have altered mental states from coexisting closed head injuries or from intoxicating substances. </a:t>
            </a:r>
          </a:p>
          <a:p>
            <a:r>
              <a:rPr lang="en-GB" dirty="0"/>
              <a:t>When a bowel injury is suspected, optimal CT scanning uses both oral and intravenous contrast agents. </a:t>
            </a:r>
          </a:p>
          <a:p>
            <a:r>
              <a:rPr lang="en-GB" dirty="0" err="1"/>
              <a:t>Zissin</a:t>
            </a:r>
            <a:r>
              <a:rPr lang="en-GB" dirty="0"/>
              <a:t> and colleagues reported an overall sensitivity of 64%, specificity of 97%, and accuracy of 82% when diagnosing small bowel injury after blunt trauma using dual contrast CT scanning.</a:t>
            </a:r>
          </a:p>
          <a:p>
            <a:r>
              <a:rPr lang="en-GB" dirty="0"/>
              <a:t> Keys to the diagnosis include bowel wall thickening, any gas outside the lumen of the intestine, or a moderate to large amount of intraperitoneal fluid without visible solid abdominal organ injury. </a:t>
            </a:r>
            <a:endParaRPr lang="en-US" dirty="0"/>
          </a:p>
        </p:txBody>
      </p:sp>
    </p:spTree>
    <p:extLst>
      <p:ext uri="{BB962C8B-B14F-4D97-AF65-F5344CB8AC3E}">
        <p14:creationId xmlns:p14="http://schemas.microsoft.com/office/powerpoint/2010/main" val="32597456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48C2C-0086-46F4-A769-CDF86908ECCC}"/>
              </a:ext>
            </a:extLst>
          </p:cNvPr>
          <p:cNvSpPr>
            <a:spLocks noGrp="1"/>
          </p:cNvSpPr>
          <p:nvPr>
            <p:ph type="title"/>
          </p:nvPr>
        </p:nvSpPr>
        <p:spPr/>
        <p:txBody>
          <a:bodyPr/>
          <a:lstStyle/>
          <a:p>
            <a:r>
              <a:rPr lang="en-US" dirty="0"/>
              <a:t>Intra-abdominal pressure</a:t>
            </a:r>
          </a:p>
        </p:txBody>
      </p:sp>
      <p:sp>
        <p:nvSpPr>
          <p:cNvPr id="3" name="Content Placeholder 2">
            <a:extLst>
              <a:ext uri="{FF2B5EF4-FFF2-40B4-BE49-F238E27FC236}">
                <a16:creationId xmlns:a16="http://schemas.microsoft.com/office/drawing/2014/main" id="{1F86FA8D-9DA8-4F46-8491-81D1252671A1}"/>
              </a:ext>
            </a:extLst>
          </p:cNvPr>
          <p:cNvSpPr>
            <a:spLocks noGrp="1"/>
          </p:cNvSpPr>
          <p:nvPr>
            <p:ph idx="1"/>
          </p:nvPr>
        </p:nvSpPr>
        <p:spPr/>
        <p:txBody>
          <a:bodyPr>
            <a:normAutofit fontScale="92500" lnSpcReduction="20000"/>
          </a:bodyPr>
          <a:lstStyle/>
          <a:p>
            <a:r>
              <a:rPr lang="en-GB" dirty="0"/>
              <a:t>An elevated intra-abdominal pressure can be a symptom of an acute abdominal process or it can be the cause of the process. </a:t>
            </a:r>
          </a:p>
          <a:p>
            <a:r>
              <a:rPr lang="en-GB" dirty="0"/>
              <a:t>Abnormally increased intra-abdominal pressures diminish the blood flow to abdominal organs and decrease venous return to the heart while increasing venous stasis. </a:t>
            </a:r>
          </a:p>
          <a:p>
            <a:r>
              <a:rPr lang="en-GB" dirty="0"/>
              <a:t>Increased pressure in the abdomen can also press upward on the diaphragm, thereby increasing peak inspiratory pressures and decreasing ventilatory efficiency. </a:t>
            </a:r>
          </a:p>
          <a:p>
            <a:r>
              <a:rPr lang="en-GB" dirty="0"/>
              <a:t>Risk of esophageal reflux and pulmonary aspiration has also been associated with abdominal hypertension. </a:t>
            </a:r>
          </a:p>
          <a:p>
            <a:r>
              <a:rPr lang="en-GB" dirty="0"/>
              <a:t>It is important to consider the possibility of abdominal hypertension in any patient who presents with a rigid or significantly distended abdomen. </a:t>
            </a:r>
          </a:p>
        </p:txBody>
      </p:sp>
    </p:spTree>
    <p:extLst>
      <p:ext uri="{BB962C8B-B14F-4D97-AF65-F5344CB8AC3E}">
        <p14:creationId xmlns:p14="http://schemas.microsoft.com/office/powerpoint/2010/main" val="1228586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44676D-6CAD-4E3D-AD22-6D111068D76E}"/>
              </a:ext>
            </a:extLst>
          </p:cNvPr>
          <p:cNvSpPr>
            <a:spLocks noGrp="1"/>
          </p:cNvSpPr>
          <p:nvPr>
            <p:ph type="title"/>
          </p:nvPr>
        </p:nvSpPr>
        <p:spPr/>
        <p:txBody>
          <a:bodyPr/>
          <a:lstStyle/>
          <a:p>
            <a:r>
              <a:rPr lang="en-US" dirty="0"/>
              <a:t>Intrabdominal pressure </a:t>
            </a:r>
          </a:p>
        </p:txBody>
      </p:sp>
      <p:sp>
        <p:nvSpPr>
          <p:cNvPr id="3" name="Content Placeholder 2">
            <a:extLst>
              <a:ext uri="{FF2B5EF4-FFF2-40B4-BE49-F238E27FC236}">
                <a16:creationId xmlns:a16="http://schemas.microsoft.com/office/drawing/2014/main" id="{BF06AA47-470B-4FF4-B8D4-B124B8671883}"/>
              </a:ext>
            </a:extLst>
          </p:cNvPr>
          <p:cNvSpPr>
            <a:spLocks noGrp="1"/>
          </p:cNvSpPr>
          <p:nvPr>
            <p:ph idx="1"/>
          </p:nvPr>
        </p:nvSpPr>
        <p:spPr/>
        <p:txBody>
          <a:bodyPr>
            <a:normAutofit/>
          </a:bodyPr>
          <a:lstStyle/>
          <a:p>
            <a:r>
              <a:rPr lang="en-GB" dirty="0"/>
              <a:t>Normal intra-abdominal pressure is considered to be 5 to 7 mm Hg for a relaxed individual of average body build lying in a supine position.</a:t>
            </a:r>
          </a:p>
          <a:p>
            <a:r>
              <a:rPr lang="en-GB" dirty="0"/>
              <a:t> Obesity and elevation of the head of the bed can increase the normal resting abdominal pressure.</a:t>
            </a:r>
          </a:p>
          <a:p>
            <a:r>
              <a:rPr lang="en-GB" dirty="0"/>
              <a:t> Morbid obesity has been shown to increase "normal pressures" by 4 to 8 mm Hg; elevating the head of the bed to 30 degrees raises the pressure by 5 mm Hg on average.</a:t>
            </a:r>
          </a:p>
          <a:p>
            <a:r>
              <a:rPr lang="en-GB" dirty="0"/>
              <a:t>Pressures are most commonly measured through the bladder by pressure transducer attached to a Foley catheter. </a:t>
            </a:r>
          </a:p>
          <a:p>
            <a:endParaRPr lang="en-US" dirty="0"/>
          </a:p>
        </p:txBody>
      </p:sp>
    </p:spTree>
    <p:extLst>
      <p:ext uri="{BB962C8B-B14F-4D97-AF65-F5344CB8AC3E}">
        <p14:creationId xmlns:p14="http://schemas.microsoft.com/office/powerpoint/2010/main" val="186588737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50A7B-C7C9-415D-87A1-79F3D9D834E3}"/>
              </a:ext>
            </a:extLst>
          </p:cNvPr>
          <p:cNvSpPr>
            <a:spLocks noGrp="1"/>
          </p:cNvSpPr>
          <p:nvPr>
            <p:ph type="title"/>
          </p:nvPr>
        </p:nvSpPr>
        <p:spPr/>
        <p:txBody>
          <a:bodyPr/>
          <a:lstStyle/>
          <a:p>
            <a:r>
              <a:rPr lang="en-US" dirty="0"/>
              <a:t>Intrabdominal pressure </a:t>
            </a:r>
          </a:p>
        </p:txBody>
      </p:sp>
      <p:sp>
        <p:nvSpPr>
          <p:cNvPr id="3" name="Content Placeholder 2">
            <a:extLst>
              <a:ext uri="{FF2B5EF4-FFF2-40B4-BE49-F238E27FC236}">
                <a16:creationId xmlns:a16="http://schemas.microsoft.com/office/drawing/2014/main" id="{65C43D5B-1800-4B84-99D2-5F9BC9A2FCDE}"/>
              </a:ext>
            </a:extLst>
          </p:cNvPr>
          <p:cNvSpPr>
            <a:spLocks noGrp="1"/>
          </p:cNvSpPr>
          <p:nvPr>
            <p:ph idx="1"/>
          </p:nvPr>
        </p:nvSpPr>
        <p:spPr/>
        <p:txBody>
          <a:bodyPr>
            <a:normAutofit fontScale="92500" lnSpcReduction="20000"/>
          </a:bodyPr>
          <a:lstStyle/>
          <a:p>
            <a:r>
              <a:rPr lang="en-GB" dirty="0"/>
              <a:t>Pressure readings are obtained at the end-expiration after instillation of 50 mL of saline into an otherwise empty bladder. </a:t>
            </a:r>
          </a:p>
          <a:p>
            <a:r>
              <a:rPr lang="en-GB" dirty="0"/>
              <a:t>Abnormally elevated pressures are those above 11 mm Hg and are graded 1 to 4 by severity.</a:t>
            </a:r>
          </a:p>
          <a:p>
            <a:r>
              <a:rPr lang="en-GB" dirty="0"/>
              <a:t> Abdominal hypertension grades 1 and 2 can most always be treated adequately with medical interventions focusing on maintaining euvolemia, gut decompression with nasogastric tubes or laxatives and enemas, withholding of enteral feedings, catheter aspiration of ascitic fluid, abdominal wall relaxation, and judicious use of hypotonic intravenous fluids. </a:t>
            </a:r>
          </a:p>
          <a:p>
            <a:r>
              <a:rPr lang="en-GB" dirty="0"/>
              <a:t>Grades 3 and 4 often require surgical decompression by laparotomy with open packing of the abdomen if the severe hypertension and organ dysfunction do not respond promptly to aggressive medical intervention. </a:t>
            </a:r>
          </a:p>
          <a:p>
            <a:endParaRPr lang="en-US" dirty="0"/>
          </a:p>
        </p:txBody>
      </p:sp>
    </p:spTree>
    <p:extLst>
      <p:ext uri="{BB962C8B-B14F-4D97-AF65-F5344CB8AC3E}">
        <p14:creationId xmlns:p14="http://schemas.microsoft.com/office/powerpoint/2010/main" val="192683463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2BDA-4D87-4EF4-BC7B-F594010AE58C}"/>
              </a:ext>
            </a:extLst>
          </p:cNvPr>
          <p:cNvSpPr>
            <a:spLocks noGrp="1"/>
          </p:cNvSpPr>
          <p:nvPr>
            <p:ph type="title"/>
          </p:nvPr>
        </p:nvSpPr>
        <p:spPr/>
        <p:txBody>
          <a:bodyPr/>
          <a:lstStyle/>
          <a:p>
            <a:r>
              <a:rPr lang="en-US" dirty="0"/>
              <a:t>Intrabdominal pressure </a:t>
            </a:r>
          </a:p>
        </p:txBody>
      </p:sp>
      <p:graphicFrame>
        <p:nvGraphicFramePr>
          <p:cNvPr id="4" name="Content Placeholder 3">
            <a:extLst>
              <a:ext uri="{FF2B5EF4-FFF2-40B4-BE49-F238E27FC236}">
                <a16:creationId xmlns:a16="http://schemas.microsoft.com/office/drawing/2014/main" id="{7A2F2067-1640-4A99-B6A0-F75E68B27CB3}"/>
              </a:ext>
            </a:extLst>
          </p:cNvPr>
          <p:cNvGraphicFramePr>
            <a:graphicFrameLocks noGrp="1"/>
          </p:cNvGraphicFramePr>
          <p:nvPr>
            <p:ph idx="1"/>
            <p:extLst>
              <p:ext uri="{D42A27DB-BD31-4B8C-83A1-F6EECF244321}">
                <p14:modId xmlns:p14="http://schemas.microsoft.com/office/powerpoint/2010/main" val="528582902"/>
              </p:ext>
            </p:extLst>
          </p:nvPr>
        </p:nvGraphicFramePr>
        <p:xfrm>
          <a:off x="426720" y="1825625"/>
          <a:ext cx="10927080" cy="3783521"/>
        </p:xfrm>
        <a:graphic>
          <a:graphicData uri="http://schemas.openxmlformats.org/drawingml/2006/table">
            <a:tbl>
              <a:tblPr firstRow="1" bandRow="1">
                <a:tableStyleId>{5C22544A-7EE6-4342-B048-85BDC9FD1C3A}</a:tableStyleId>
              </a:tblPr>
              <a:tblGrid>
                <a:gridCol w="2418080">
                  <a:extLst>
                    <a:ext uri="{9D8B030D-6E8A-4147-A177-3AD203B41FA5}">
                      <a16:colId xmlns:a16="http://schemas.microsoft.com/office/drawing/2014/main" val="1750135370"/>
                    </a:ext>
                  </a:extLst>
                </a:gridCol>
                <a:gridCol w="1767840">
                  <a:extLst>
                    <a:ext uri="{9D8B030D-6E8A-4147-A177-3AD203B41FA5}">
                      <a16:colId xmlns:a16="http://schemas.microsoft.com/office/drawing/2014/main" val="1385980294"/>
                    </a:ext>
                  </a:extLst>
                </a:gridCol>
                <a:gridCol w="751840">
                  <a:extLst>
                    <a:ext uri="{9D8B030D-6E8A-4147-A177-3AD203B41FA5}">
                      <a16:colId xmlns:a16="http://schemas.microsoft.com/office/drawing/2014/main" val="2298092650"/>
                    </a:ext>
                  </a:extLst>
                </a:gridCol>
                <a:gridCol w="1097280">
                  <a:extLst>
                    <a:ext uri="{9D8B030D-6E8A-4147-A177-3AD203B41FA5}">
                      <a16:colId xmlns:a16="http://schemas.microsoft.com/office/drawing/2014/main" val="1815383629"/>
                    </a:ext>
                  </a:extLst>
                </a:gridCol>
                <a:gridCol w="1148080">
                  <a:extLst>
                    <a:ext uri="{9D8B030D-6E8A-4147-A177-3AD203B41FA5}">
                      <a16:colId xmlns:a16="http://schemas.microsoft.com/office/drawing/2014/main" val="3609575444"/>
                    </a:ext>
                  </a:extLst>
                </a:gridCol>
                <a:gridCol w="701040">
                  <a:extLst>
                    <a:ext uri="{9D8B030D-6E8A-4147-A177-3AD203B41FA5}">
                      <a16:colId xmlns:a16="http://schemas.microsoft.com/office/drawing/2014/main" val="230227426"/>
                    </a:ext>
                  </a:extLst>
                </a:gridCol>
                <a:gridCol w="1452880">
                  <a:extLst>
                    <a:ext uri="{9D8B030D-6E8A-4147-A177-3AD203B41FA5}">
                      <a16:colId xmlns:a16="http://schemas.microsoft.com/office/drawing/2014/main" val="3636954611"/>
                    </a:ext>
                  </a:extLst>
                </a:gridCol>
                <a:gridCol w="1590040">
                  <a:extLst>
                    <a:ext uri="{9D8B030D-6E8A-4147-A177-3AD203B41FA5}">
                      <a16:colId xmlns:a16="http://schemas.microsoft.com/office/drawing/2014/main" val="3169137718"/>
                    </a:ext>
                  </a:extLst>
                </a:gridCol>
              </a:tblGrid>
              <a:tr h="370840">
                <a:tc>
                  <a:txBody>
                    <a:bodyPr/>
                    <a:lstStyle/>
                    <a:p>
                      <a:pPr>
                        <a:lnSpc>
                          <a:spcPct val="107000"/>
                        </a:lnSpc>
                      </a:pPr>
                      <a:endParaRPr lang="en-US" sz="1400" dirty="0">
                        <a:effectLst/>
                        <a:latin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dirty="0">
                          <a:effectLst/>
                          <a:latin typeface="Times New Roman" panose="02020603050405020304" pitchFamily="18" charset="0"/>
                          <a:ea typeface="Times New Roman" panose="02020603050405020304" pitchFamily="18" charset="0"/>
                          <a:cs typeface="Times New Roman" panose="02020603050405020304" pitchFamily="18" charset="0"/>
                        </a:rPr>
                        <a:t>MESENTERIC PRESSURE</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dirty="0">
                          <a:effectLst/>
                          <a:latin typeface="Times New Roman" panose="02020603050405020304" pitchFamily="18" charset="0"/>
                          <a:ea typeface="Times New Roman" panose="02020603050405020304" pitchFamily="18" charset="0"/>
                          <a:cs typeface="Times New Roman" panose="02020603050405020304" pitchFamily="18" charset="0"/>
                        </a:rPr>
                        <a:t>CO</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a:effectLst/>
                          <a:latin typeface="Times New Roman" panose="02020603050405020304" pitchFamily="18" charset="0"/>
                          <a:ea typeface="Times New Roman" panose="02020603050405020304" pitchFamily="18" charset="0"/>
                          <a:cs typeface="Times New Roman" panose="02020603050405020304" pitchFamily="18" charset="0"/>
                        </a:rPr>
                        <a:t>CVP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a:effectLst/>
                          <a:latin typeface="Times New Roman" panose="02020603050405020304" pitchFamily="18" charset="0"/>
                          <a:ea typeface="Times New Roman" panose="02020603050405020304" pitchFamily="18" charset="0"/>
                          <a:cs typeface="Times New Roman" panose="02020603050405020304" pitchFamily="18" charset="0"/>
                        </a:rPr>
                        <a:t>PIP</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a:effectLst/>
                          <a:latin typeface="Times New Roman" panose="02020603050405020304" pitchFamily="18" charset="0"/>
                          <a:ea typeface="Times New Roman" panose="02020603050405020304" pitchFamily="18" charset="0"/>
                          <a:cs typeface="Times New Roman" panose="02020603050405020304" pitchFamily="18" charset="0"/>
                        </a:rPr>
                        <a:t>GFR</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a:effectLst/>
                          <a:latin typeface="Times New Roman" panose="02020603050405020304" pitchFamily="18" charset="0"/>
                          <a:ea typeface="Times New Roman" panose="02020603050405020304" pitchFamily="18" charset="0"/>
                          <a:cs typeface="Times New Roman" panose="02020603050405020304" pitchFamily="18" charset="0"/>
                        </a:rPr>
                        <a:t>PERFUSION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tc>
                  <a:txBody>
                    <a:bodyPr/>
                    <a:lstStyle/>
                    <a:p>
                      <a:pPr marL="0" marR="0" algn="ctr">
                        <a:lnSpc>
                          <a:spcPct val="107000"/>
                        </a:lnSpc>
                        <a:spcBef>
                          <a:spcPts val="450"/>
                        </a:spcBef>
                        <a:spcAft>
                          <a:spcPts val="900"/>
                        </a:spcAft>
                      </a:pPr>
                      <a:r>
                        <a:rPr lang="en-US" sz="1600" b="1" i="1">
                          <a:effectLst/>
                          <a:latin typeface="Times New Roman" panose="02020603050405020304" pitchFamily="18" charset="0"/>
                          <a:ea typeface="Times New Roman" panose="02020603050405020304" pitchFamily="18" charset="0"/>
                          <a:cs typeface="Times New Roman" panose="02020603050405020304" pitchFamily="18" charset="0"/>
                        </a:rPr>
                        <a:t>TREATMENT</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nchor="ctr"/>
                </a:tc>
                <a:extLst>
                  <a:ext uri="{0D108BD9-81ED-4DB2-BD59-A6C34878D82A}">
                    <a16:rowId xmlns:a16="http://schemas.microsoft.com/office/drawing/2014/main" val="487659804"/>
                  </a:ext>
                </a:extLst>
              </a:tr>
              <a:tr h="370840">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Normal pressure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5-7 mm Hg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None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928793074"/>
                  </a:ext>
                </a:extLst>
              </a:tr>
              <a:tr h="370840">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Grade 1 hypertension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12-15 mm Hg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1800">
                          <a:effectLst/>
                          <a:latin typeface="Times New Roman" panose="02020603050405020304" pitchFamily="18" charset="0"/>
                          <a:ea typeface="Times New Roman" panose="02020603050405020304" pitchFamily="18" charset="0"/>
                          <a:cs typeface="Times New Roman" panose="02020603050405020304" pitchFamily="18" charset="0"/>
                        </a:rPr>
                        <a:t>Maintain euvolemia </a:t>
                      </a:r>
                      <a:endParaRPr lang="en-US" sz="16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1519235611"/>
                  </a:ext>
                </a:extLst>
              </a:tr>
              <a:tr h="370840">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Grade 2 hypertension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16-20 mm Hg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Nonsurgical decompression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376451267"/>
                  </a:ext>
                </a:extLst>
              </a:tr>
              <a:tr h="370840">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Grade 3 hypertension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21-25 mm Hg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Surgical decompression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782192324"/>
                  </a:ext>
                </a:extLst>
              </a:tr>
              <a:tr h="370840">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Grade 4 hypertension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&gt;25 mm Hg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gn="ctr">
                        <a:lnSpc>
                          <a:spcPct val="107000"/>
                        </a:lnSpc>
                        <a:spcBef>
                          <a:spcPts val="450"/>
                        </a:spcBef>
                        <a:spcAft>
                          <a:spcPts val="900"/>
                        </a:spcAft>
                      </a:pPr>
                      <a:r>
                        <a:rPr lang="en-US" sz="160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tc>
                  <a:txBody>
                    <a:bodyPr/>
                    <a:lstStyle/>
                    <a:p>
                      <a:pPr marL="0" marR="0">
                        <a:lnSpc>
                          <a:spcPct val="107000"/>
                        </a:lnSpc>
                        <a:spcBef>
                          <a:spcPts val="450"/>
                        </a:spcBef>
                        <a:spcAft>
                          <a:spcPts val="90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Surgical decompression; reexplore </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71732039"/>
                  </a:ext>
                </a:extLst>
              </a:tr>
            </a:tbl>
          </a:graphicData>
        </a:graphic>
      </p:graphicFrame>
    </p:spTree>
    <p:extLst>
      <p:ext uri="{BB962C8B-B14F-4D97-AF65-F5344CB8AC3E}">
        <p14:creationId xmlns:p14="http://schemas.microsoft.com/office/powerpoint/2010/main" val="3766428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3E72-407E-4BA5-ACE9-88839271DC33}"/>
              </a:ext>
            </a:extLst>
          </p:cNvPr>
          <p:cNvSpPr>
            <a:spLocks noGrp="1"/>
          </p:cNvSpPr>
          <p:nvPr>
            <p:ph type="title"/>
          </p:nvPr>
        </p:nvSpPr>
        <p:spPr/>
        <p:txBody>
          <a:bodyPr/>
          <a:lstStyle/>
          <a:p>
            <a:r>
              <a:rPr lang="en-US" dirty="0"/>
              <a:t>Diagnostic laparoscopy </a:t>
            </a:r>
          </a:p>
        </p:txBody>
      </p:sp>
      <p:sp>
        <p:nvSpPr>
          <p:cNvPr id="3" name="Content Placeholder 2">
            <a:extLst>
              <a:ext uri="{FF2B5EF4-FFF2-40B4-BE49-F238E27FC236}">
                <a16:creationId xmlns:a16="http://schemas.microsoft.com/office/drawing/2014/main" id="{A751453B-ABEA-4521-BBED-B1DE9452F7BC}"/>
              </a:ext>
            </a:extLst>
          </p:cNvPr>
          <p:cNvSpPr>
            <a:spLocks noGrp="1"/>
          </p:cNvSpPr>
          <p:nvPr>
            <p:ph idx="1"/>
          </p:nvPr>
        </p:nvSpPr>
        <p:spPr/>
        <p:txBody>
          <a:bodyPr>
            <a:normAutofit fontScale="77500" lnSpcReduction="20000"/>
          </a:bodyPr>
          <a:lstStyle/>
          <a:p>
            <a:r>
              <a:rPr lang="en-GB" dirty="0"/>
              <a:t>A number of studies have confirmed the utility of diagnostic laparoscopy in patients with acute abdominal pain.</a:t>
            </a:r>
          </a:p>
          <a:p>
            <a:r>
              <a:rPr lang="en-GB" dirty="0"/>
              <a:t>The purported advantages include high sensitivity and specificity, ability to treat a number of the conditions causing an acute abdomen laparoscopically, decreased morbidity and mortality, decreased length of stay, and decreased overall hospital costs. </a:t>
            </a:r>
          </a:p>
          <a:p>
            <a:r>
              <a:rPr lang="en-GB" dirty="0"/>
              <a:t>It may be particularly helpful in the critically ill, intensive care patient, especially if a laparotomy can be avoided.</a:t>
            </a:r>
          </a:p>
          <a:p>
            <a:r>
              <a:rPr lang="en-GB" dirty="0"/>
              <a:t>Diagnostic accuracy is high, and reports show the accuracy ranges between 90% and 100%, with the primary limitation being recognition of retroperitoneal processes. </a:t>
            </a:r>
          </a:p>
          <a:p>
            <a:r>
              <a:rPr lang="en-GB" dirty="0"/>
              <a:t>This compares favourably with other diagnostic studies showing superiority to peritoneal lavage, CT scanning, or ultrasound of the abdomen.</a:t>
            </a:r>
          </a:p>
          <a:p>
            <a:r>
              <a:rPr lang="en-GB" dirty="0"/>
              <a:t>Because of advances in equipment and increased availability, this technique is being used with greater frequency in these patients</a:t>
            </a:r>
            <a:endParaRPr lang="en-US" dirty="0"/>
          </a:p>
        </p:txBody>
      </p:sp>
    </p:spTree>
    <p:extLst>
      <p:ext uri="{BB962C8B-B14F-4D97-AF65-F5344CB8AC3E}">
        <p14:creationId xmlns:p14="http://schemas.microsoft.com/office/powerpoint/2010/main" val="31348035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F8E0F-6014-4FA9-A413-663EBC6CA76F}"/>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60F07261-37EE-427F-A96C-BF0701B88D85}"/>
              </a:ext>
            </a:extLst>
          </p:cNvPr>
          <p:cNvSpPr>
            <a:spLocks noGrp="1"/>
          </p:cNvSpPr>
          <p:nvPr>
            <p:ph idx="1"/>
          </p:nvPr>
        </p:nvSpPr>
        <p:spPr/>
        <p:txBody>
          <a:bodyPr>
            <a:normAutofit/>
          </a:bodyPr>
          <a:lstStyle/>
          <a:p>
            <a:r>
              <a:rPr lang="en-GB" dirty="0"/>
              <a:t>The differential diagnosis for acute abdominal pain is extensive. </a:t>
            </a:r>
          </a:p>
          <a:p>
            <a:r>
              <a:rPr lang="en-GB" dirty="0"/>
              <a:t>Conditions range from the mild and self-limited to the rapidly progressive and fatal. </a:t>
            </a:r>
          </a:p>
          <a:p>
            <a:r>
              <a:rPr lang="en-GB" dirty="0"/>
              <a:t>All patients must therefore be seen and evaluated immediately on presentation and reassessed at frequent intervals for changes in condition. </a:t>
            </a:r>
          </a:p>
          <a:p>
            <a:endParaRPr lang="en-US" dirty="0"/>
          </a:p>
        </p:txBody>
      </p:sp>
    </p:spTree>
    <p:extLst>
      <p:ext uri="{BB962C8B-B14F-4D97-AF65-F5344CB8AC3E}">
        <p14:creationId xmlns:p14="http://schemas.microsoft.com/office/powerpoint/2010/main" val="1540814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4FD88-AF76-460E-AF10-EC77FE461075}"/>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F41439F8-2407-4FB2-9AF7-05CB33097858}"/>
              </a:ext>
            </a:extLst>
          </p:cNvPr>
          <p:cNvSpPr>
            <a:spLocks noGrp="1"/>
          </p:cNvSpPr>
          <p:nvPr>
            <p:ph idx="1"/>
          </p:nvPr>
        </p:nvSpPr>
        <p:spPr/>
        <p:txBody>
          <a:bodyPr/>
          <a:lstStyle/>
          <a:p>
            <a:r>
              <a:rPr lang="en-GB" dirty="0"/>
              <a:t>Although many "acute abdomen" diagnoses will require surgical intervention for resolution, it is important to keep in mind that many causes of acute abdominal pain are medical in </a:t>
            </a:r>
            <a:r>
              <a:rPr lang="en-GB" dirty="0" err="1"/>
              <a:t>etiology</a:t>
            </a:r>
            <a:endParaRPr lang="en-GB" dirty="0"/>
          </a:p>
          <a:p>
            <a:r>
              <a:rPr lang="en-GB" dirty="0"/>
              <a:t>Development of the differential diagnosis begins during the history and is further clarified during the physical examination.</a:t>
            </a:r>
          </a:p>
          <a:p>
            <a:r>
              <a:rPr lang="en-GB" dirty="0"/>
              <a:t> Refinements are then made with the assistance of laboratory analysis and imaging studies so that typically, one or two diagnoses rise above the rest</a:t>
            </a:r>
            <a:endParaRPr lang="en-US" dirty="0"/>
          </a:p>
        </p:txBody>
      </p:sp>
    </p:spTree>
    <p:extLst>
      <p:ext uri="{BB962C8B-B14F-4D97-AF65-F5344CB8AC3E}">
        <p14:creationId xmlns:p14="http://schemas.microsoft.com/office/powerpoint/2010/main" val="248552941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845C00-73D9-43AA-AC4F-C22E40DEFD45}"/>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D6F61D0E-2444-4411-B056-BE9E6B0D6C52}"/>
              </a:ext>
            </a:extLst>
          </p:cNvPr>
          <p:cNvSpPr>
            <a:spLocks noGrp="1"/>
          </p:cNvSpPr>
          <p:nvPr>
            <p:ph idx="1"/>
          </p:nvPr>
        </p:nvSpPr>
        <p:spPr/>
        <p:txBody>
          <a:bodyPr/>
          <a:lstStyle/>
          <a:p>
            <a:r>
              <a:rPr lang="en-GB" dirty="0"/>
              <a:t>To be successful, this process requires a comprehensive knowledge of the medical and surgical conditions that create acute abdominal pain to allow individual disease features to be matched to patient demographics, symptoms, and signs. </a:t>
            </a:r>
          </a:p>
          <a:p>
            <a:r>
              <a:rPr lang="en-GB" dirty="0"/>
              <a:t>Certain physical examination, laboratory, and radiographic findings are highly correlated with surgical disease </a:t>
            </a:r>
          </a:p>
          <a:p>
            <a:r>
              <a:rPr lang="en-GB" dirty="0"/>
              <a:t>At times, some patients will be too unstable to undergo comprehensive evaluations that require transportation to other departments, such as radiology.</a:t>
            </a:r>
          </a:p>
          <a:p>
            <a:endParaRPr lang="en-US" dirty="0"/>
          </a:p>
        </p:txBody>
      </p:sp>
    </p:spTree>
    <p:extLst>
      <p:ext uri="{BB962C8B-B14F-4D97-AF65-F5344CB8AC3E}">
        <p14:creationId xmlns:p14="http://schemas.microsoft.com/office/powerpoint/2010/main" val="312780403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EE8BF-C54D-4CDA-A509-19F1485A7F8B}"/>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02CA45AF-D856-49AB-99D9-8E05DE5F0BF0}"/>
              </a:ext>
            </a:extLst>
          </p:cNvPr>
          <p:cNvSpPr>
            <a:spLocks noGrp="1"/>
          </p:cNvSpPr>
          <p:nvPr>
            <p:ph idx="1"/>
          </p:nvPr>
        </p:nvSpPr>
        <p:spPr/>
        <p:txBody>
          <a:bodyPr>
            <a:normAutofit/>
          </a:bodyPr>
          <a:lstStyle/>
          <a:p>
            <a:r>
              <a:rPr lang="en-GB" dirty="0"/>
              <a:t>In this setting, peritoneal lavage can provide information suggesting pathologic processes requiring surgical intervention. </a:t>
            </a:r>
          </a:p>
          <a:p>
            <a:r>
              <a:rPr lang="en-GB" dirty="0"/>
              <a:t>The lavage can be performed under local </a:t>
            </a:r>
            <a:r>
              <a:rPr lang="en-GB" dirty="0" err="1"/>
              <a:t>anesthesia</a:t>
            </a:r>
            <a:r>
              <a:rPr lang="en-GB" dirty="0"/>
              <a:t> at the patient's bedside. </a:t>
            </a:r>
          </a:p>
          <a:p>
            <a:r>
              <a:rPr lang="en-GB" dirty="0"/>
              <a:t>A small incision is made in the midline adjacent to the umbilicus, and dissection is carried down to the peritoneal cavity.</a:t>
            </a:r>
          </a:p>
          <a:p>
            <a:endParaRPr lang="en-US" dirty="0"/>
          </a:p>
        </p:txBody>
      </p:sp>
    </p:spTree>
    <p:extLst>
      <p:ext uri="{BB962C8B-B14F-4D97-AF65-F5344CB8AC3E}">
        <p14:creationId xmlns:p14="http://schemas.microsoft.com/office/powerpoint/2010/main" val="378273251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2C17C-5D6B-4FA8-9345-F024712E96CB}"/>
              </a:ext>
            </a:extLst>
          </p:cNvPr>
          <p:cNvSpPr>
            <a:spLocks noGrp="1"/>
          </p:cNvSpPr>
          <p:nvPr>
            <p:ph type="title"/>
          </p:nvPr>
        </p:nvSpPr>
        <p:spPr/>
        <p:txBody>
          <a:bodyPr/>
          <a:lstStyle/>
          <a:p>
            <a:r>
              <a:rPr lang="en-US" dirty="0"/>
              <a:t>Differential diagnosis</a:t>
            </a:r>
          </a:p>
        </p:txBody>
      </p:sp>
      <p:sp>
        <p:nvSpPr>
          <p:cNvPr id="3" name="Content Placeholder 2">
            <a:extLst>
              <a:ext uri="{FF2B5EF4-FFF2-40B4-BE49-F238E27FC236}">
                <a16:creationId xmlns:a16="http://schemas.microsoft.com/office/drawing/2014/main" id="{5CD11DC2-FC29-40AF-9514-6B35AA35773D}"/>
              </a:ext>
            </a:extLst>
          </p:cNvPr>
          <p:cNvSpPr>
            <a:spLocks noGrp="1"/>
          </p:cNvSpPr>
          <p:nvPr>
            <p:ph idx="1"/>
          </p:nvPr>
        </p:nvSpPr>
        <p:spPr/>
        <p:txBody>
          <a:bodyPr>
            <a:normAutofit/>
          </a:bodyPr>
          <a:lstStyle/>
          <a:p>
            <a:r>
              <a:rPr lang="en-GB" dirty="0"/>
              <a:t>A small catheter or intravenous tubing is inserted, and 1000 mL of saline is infused.</a:t>
            </a:r>
          </a:p>
          <a:p>
            <a:r>
              <a:rPr lang="en-GB" dirty="0"/>
              <a:t> A sample of fluid is then allowed to siphon back out into the empty saline bag and is then analyzed for cellular or biochemical anomalies. </a:t>
            </a:r>
          </a:p>
          <a:p>
            <a:r>
              <a:rPr lang="en-GB" dirty="0"/>
              <a:t>This technique can provide sensitive evidence of </a:t>
            </a:r>
            <a:r>
              <a:rPr lang="en-GB" dirty="0" err="1"/>
              <a:t>hemorrhage</a:t>
            </a:r>
            <a:r>
              <a:rPr lang="en-GB" dirty="0"/>
              <a:t> or infection as well as of some types of solid or hollow organ injury. </a:t>
            </a:r>
          </a:p>
          <a:p>
            <a:endParaRPr lang="en-US" dirty="0"/>
          </a:p>
        </p:txBody>
      </p:sp>
    </p:spTree>
    <p:extLst>
      <p:ext uri="{BB962C8B-B14F-4D97-AF65-F5344CB8AC3E}">
        <p14:creationId xmlns:p14="http://schemas.microsoft.com/office/powerpoint/2010/main" val="333776487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BF73B1-CCA1-40C4-9900-B1CB193479AE}"/>
              </a:ext>
            </a:extLst>
          </p:cNvPr>
          <p:cNvSpPr>
            <a:spLocks noGrp="1"/>
          </p:cNvSpPr>
          <p:nvPr>
            <p:ph type="title"/>
          </p:nvPr>
        </p:nvSpPr>
        <p:spPr/>
        <p:txBody>
          <a:bodyPr/>
          <a:lstStyle/>
          <a:p>
            <a:r>
              <a:rPr lang="en-US" dirty="0"/>
              <a:t>Findings associated with surgical disease in acute abdomen </a:t>
            </a:r>
          </a:p>
        </p:txBody>
      </p:sp>
      <p:graphicFrame>
        <p:nvGraphicFramePr>
          <p:cNvPr id="6" name="Content Placeholder 5">
            <a:extLst>
              <a:ext uri="{FF2B5EF4-FFF2-40B4-BE49-F238E27FC236}">
                <a16:creationId xmlns:a16="http://schemas.microsoft.com/office/drawing/2014/main" id="{4771586F-107B-4830-A1CE-8F36486F96A0}"/>
              </a:ext>
            </a:extLst>
          </p:cNvPr>
          <p:cNvGraphicFramePr>
            <a:graphicFrameLocks noGrp="1"/>
          </p:cNvGraphicFramePr>
          <p:nvPr>
            <p:ph idx="1"/>
            <p:extLst>
              <p:ext uri="{D42A27DB-BD31-4B8C-83A1-F6EECF244321}">
                <p14:modId xmlns:p14="http://schemas.microsoft.com/office/powerpoint/2010/main" val="69113962"/>
              </p:ext>
            </p:extLst>
          </p:nvPr>
        </p:nvGraphicFramePr>
        <p:xfrm>
          <a:off x="497840" y="1825624"/>
          <a:ext cx="10855960" cy="3670934"/>
        </p:xfrm>
        <a:graphic>
          <a:graphicData uri="http://schemas.openxmlformats.org/drawingml/2006/table">
            <a:tbl>
              <a:tblPr firstRow="1" bandRow="1">
                <a:tableStyleId>{5C22544A-7EE6-4342-B048-85BDC9FD1C3A}</a:tableStyleId>
              </a:tblPr>
              <a:tblGrid>
                <a:gridCol w="2824480">
                  <a:extLst>
                    <a:ext uri="{9D8B030D-6E8A-4147-A177-3AD203B41FA5}">
                      <a16:colId xmlns:a16="http://schemas.microsoft.com/office/drawing/2014/main" val="1404643864"/>
                    </a:ext>
                  </a:extLst>
                </a:gridCol>
                <a:gridCol w="8031480">
                  <a:extLst>
                    <a:ext uri="{9D8B030D-6E8A-4147-A177-3AD203B41FA5}">
                      <a16:colId xmlns:a16="http://schemas.microsoft.com/office/drawing/2014/main" val="2219775206"/>
                    </a:ext>
                  </a:extLst>
                </a:gridCol>
              </a:tblGrid>
              <a:tr h="534096">
                <a:tc rowSpan="6">
                  <a:txBody>
                    <a:bodyPr/>
                    <a:lstStyle/>
                    <a:p>
                      <a:r>
                        <a:rPr lang="en-US" sz="4000" dirty="0"/>
                        <a:t>Physical examination </a:t>
                      </a:r>
                    </a:p>
                  </a:txBody>
                  <a:tcPr/>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Abdominal compartment pressures &gt;30 mm Hg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969112983"/>
                  </a:ext>
                </a:extLst>
              </a:tr>
              <a:tr h="534096">
                <a:tc vMerge="1">
                  <a:txBody>
                    <a:bodyPr/>
                    <a:lstStyle/>
                    <a:p>
                      <a:endParaRPr lang="en-US" dirty="0"/>
                    </a:p>
                  </a:txBody>
                  <a:tcPr/>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Worsening distention after gastric decompression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624002847"/>
                  </a:ext>
                </a:extLst>
              </a:tr>
              <a:tr h="534096">
                <a:tc vMerge="1">
                  <a:txBody>
                    <a:bodyPr/>
                    <a:lstStyle/>
                    <a:p>
                      <a:endParaRPr lang="en-US" dirty="0"/>
                    </a:p>
                  </a:txBody>
                  <a:tcPr/>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Involuntary guarding or rebound tenderness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529549297"/>
                  </a:ext>
                </a:extLst>
              </a:tr>
              <a:tr h="534096">
                <a:tc vMerge="1">
                  <a:txBody>
                    <a:bodyPr/>
                    <a:lstStyle/>
                    <a:p>
                      <a:endParaRPr lang="en-US" dirty="0"/>
                    </a:p>
                  </a:txBody>
                  <a:tcPr/>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Gastrointestinal hemorrhage requiring &gt;4 units of blood without stabilization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1065421133"/>
                  </a:ext>
                </a:extLst>
              </a:tr>
              <a:tr h="534096">
                <a:tc vMerge="1">
                  <a:txBody>
                    <a:bodyPr/>
                    <a:lstStyle/>
                    <a:p>
                      <a:endParaRPr lang="en-US" dirty="0"/>
                    </a:p>
                  </a:txBody>
                  <a:tcPr/>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Unexplained systemic sepsis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722025347"/>
                  </a:ext>
                </a:extLst>
              </a:tr>
              <a:tr h="1000454">
                <a:tc vMerge="1">
                  <a:txBody>
                    <a:bodyPr/>
                    <a:lstStyle/>
                    <a:p>
                      <a:endParaRPr lang="en-US" dirty="0"/>
                    </a:p>
                  </a:txBody>
                  <a:tcPr/>
                </a:tc>
                <a:tc>
                  <a:txBody>
                    <a:bodyPr/>
                    <a:lstStyle/>
                    <a:p>
                      <a:pPr marL="0" marR="0">
                        <a:lnSpc>
                          <a:spcPct val="107000"/>
                        </a:lnSpc>
                        <a:spcBef>
                          <a:spcPts val="450"/>
                        </a:spcBef>
                        <a:spcAft>
                          <a:spcPts val="900"/>
                        </a:spcAft>
                      </a:pPr>
                      <a:r>
                        <a:rPr lang="en-US" sz="2000" dirty="0">
                          <a:effectLst/>
                          <a:latin typeface="Times New Roman" panose="02020603050405020304" pitchFamily="18" charset="0"/>
                          <a:ea typeface="Times New Roman" panose="02020603050405020304" pitchFamily="18" charset="0"/>
                          <a:cs typeface="Times New Roman" panose="02020603050405020304" pitchFamily="18" charset="0"/>
                        </a:rPr>
                        <a:t>Signs of hypoperfusion (acidosis, pain out of proportion to examination findings, rising liver function test results)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67188614"/>
                  </a:ext>
                </a:extLst>
              </a:tr>
            </a:tbl>
          </a:graphicData>
        </a:graphic>
      </p:graphicFrame>
    </p:spTree>
    <p:extLst>
      <p:ext uri="{BB962C8B-B14F-4D97-AF65-F5344CB8AC3E}">
        <p14:creationId xmlns:p14="http://schemas.microsoft.com/office/powerpoint/2010/main" val="23976135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F8BC45-C620-416C-A820-6D73871B3F4F}"/>
              </a:ext>
            </a:extLst>
          </p:cNvPr>
          <p:cNvSpPr>
            <a:spLocks noGrp="1"/>
          </p:cNvSpPr>
          <p:nvPr>
            <p:ph type="title"/>
          </p:nvPr>
        </p:nvSpPr>
        <p:spPr/>
        <p:txBody>
          <a:bodyPr/>
          <a:lstStyle/>
          <a:p>
            <a:r>
              <a:rPr lang="en-GB" dirty="0"/>
              <a:t>Findings associated with surgical disease in acute abdomen </a:t>
            </a:r>
            <a:endParaRPr lang="en-US" dirty="0"/>
          </a:p>
        </p:txBody>
      </p:sp>
      <p:graphicFrame>
        <p:nvGraphicFramePr>
          <p:cNvPr id="4" name="Content Placeholder 3">
            <a:extLst>
              <a:ext uri="{FF2B5EF4-FFF2-40B4-BE49-F238E27FC236}">
                <a16:creationId xmlns:a16="http://schemas.microsoft.com/office/drawing/2014/main" id="{796DB059-0736-4CE2-86A8-D69B68C32F80}"/>
              </a:ext>
            </a:extLst>
          </p:cNvPr>
          <p:cNvGraphicFramePr>
            <a:graphicFrameLocks noGrp="1"/>
          </p:cNvGraphicFramePr>
          <p:nvPr>
            <p:ph idx="1"/>
            <p:extLst>
              <p:ext uri="{D42A27DB-BD31-4B8C-83A1-F6EECF244321}">
                <p14:modId xmlns:p14="http://schemas.microsoft.com/office/powerpoint/2010/main" val="518448762"/>
              </p:ext>
            </p:extLst>
          </p:nvPr>
        </p:nvGraphicFramePr>
        <p:xfrm>
          <a:off x="472440" y="1917064"/>
          <a:ext cx="10515600" cy="3996141"/>
        </p:xfrm>
        <a:graphic>
          <a:graphicData uri="http://schemas.openxmlformats.org/drawingml/2006/table">
            <a:tbl>
              <a:tblPr firstRow="1" bandRow="1">
                <a:tableStyleId>{5C22544A-7EE6-4342-B048-85BDC9FD1C3A}</a:tableStyleId>
              </a:tblPr>
              <a:tblGrid>
                <a:gridCol w="3093720">
                  <a:extLst>
                    <a:ext uri="{9D8B030D-6E8A-4147-A177-3AD203B41FA5}">
                      <a16:colId xmlns:a16="http://schemas.microsoft.com/office/drawing/2014/main" val="1894636199"/>
                    </a:ext>
                  </a:extLst>
                </a:gridCol>
                <a:gridCol w="7421880">
                  <a:extLst>
                    <a:ext uri="{9D8B030D-6E8A-4147-A177-3AD203B41FA5}">
                      <a16:colId xmlns:a16="http://schemas.microsoft.com/office/drawing/2014/main" val="3555286820"/>
                    </a:ext>
                  </a:extLst>
                </a:gridCol>
              </a:tblGrid>
              <a:tr h="633836">
                <a:tc rowSpan="6">
                  <a:txBody>
                    <a:bodyPr/>
                    <a:lstStyle/>
                    <a:p>
                      <a:r>
                        <a:rPr lang="en-US" sz="4000" dirty="0"/>
                        <a:t>Radiological Findings</a:t>
                      </a:r>
                    </a:p>
                  </a:txBody>
                  <a:tcPr/>
                </a:tc>
                <a:tc>
                  <a:txBody>
                    <a:bodyPr/>
                    <a:lstStyle/>
                    <a:p>
                      <a:pPr marL="0" marR="0">
                        <a:lnSpc>
                          <a:spcPct val="107000"/>
                        </a:lnSpc>
                        <a:spcBef>
                          <a:spcPts val="450"/>
                        </a:spcBef>
                        <a:spcAft>
                          <a:spcPts val="9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Massive dilation of intestine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7880858"/>
                  </a:ext>
                </a:extLst>
              </a:tr>
              <a:tr h="633836">
                <a:tc vMerge="1">
                  <a:txBody>
                    <a:bodyPr/>
                    <a:lstStyle/>
                    <a:p>
                      <a:endParaRPr lang="en-US" dirty="0"/>
                    </a:p>
                  </a:txBody>
                  <a:tcPr/>
                </a:tc>
                <a:tc>
                  <a:txBody>
                    <a:bodyPr/>
                    <a:lstStyle/>
                    <a:p>
                      <a:pPr marL="0" marR="0">
                        <a:lnSpc>
                          <a:spcPct val="107000"/>
                        </a:lnSpc>
                        <a:spcBef>
                          <a:spcPts val="450"/>
                        </a:spcBef>
                        <a:spcAft>
                          <a:spcPts val="9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Progressive dilation of stationary loop of intestine (sentinel loop)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915949507"/>
                  </a:ext>
                </a:extLst>
              </a:tr>
              <a:tr h="633836">
                <a:tc vMerge="1">
                  <a:txBody>
                    <a:bodyPr/>
                    <a:lstStyle/>
                    <a:p>
                      <a:endParaRPr lang="en-US" dirty="0"/>
                    </a:p>
                  </a:txBody>
                  <a:tcPr/>
                </a:tc>
                <a:tc>
                  <a:txBody>
                    <a:bodyPr/>
                    <a:lstStyle/>
                    <a:p>
                      <a:pPr marL="0" marR="0">
                        <a:lnSpc>
                          <a:spcPct val="107000"/>
                        </a:lnSpc>
                        <a:spcBef>
                          <a:spcPts val="450"/>
                        </a:spcBef>
                        <a:spcAft>
                          <a:spcPts val="9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Pneumoperitoneum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513820457"/>
                  </a:ext>
                </a:extLst>
              </a:tr>
              <a:tr h="633836">
                <a:tc vMerge="1">
                  <a:txBody>
                    <a:bodyPr/>
                    <a:lstStyle/>
                    <a:p>
                      <a:endParaRPr lang="en-US" dirty="0"/>
                    </a:p>
                  </a:txBody>
                  <a:tcPr/>
                </a:tc>
                <a:tc>
                  <a:txBody>
                    <a:bodyPr/>
                    <a:lstStyle/>
                    <a:p>
                      <a:pPr marL="0" marR="0">
                        <a:lnSpc>
                          <a:spcPct val="107000"/>
                        </a:lnSpc>
                        <a:spcBef>
                          <a:spcPts val="450"/>
                        </a:spcBef>
                        <a:spcAft>
                          <a:spcPts val="9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Extravasation of contrast material from bowel lumen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566693732"/>
                  </a:ext>
                </a:extLst>
              </a:tr>
              <a:tr h="633836">
                <a:tc vMerge="1">
                  <a:txBody>
                    <a:bodyPr/>
                    <a:lstStyle/>
                    <a:p>
                      <a:endParaRPr lang="en-US" dirty="0"/>
                    </a:p>
                  </a:txBody>
                  <a:tcPr/>
                </a:tc>
                <a:tc>
                  <a:txBody>
                    <a:bodyPr/>
                    <a:lstStyle/>
                    <a:p>
                      <a:pPr marL="0" marR="0">
                        <a:lnSpc>
                          <a:spcPct val="107000"/>
                        </a:lnSpc>
                        <a:spcBef>
                          <a:spcPts val="450"/>
                        </a:spcBef>
                        <a:spcAft>
                          <a:spcPts val="9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Vascular occlusion on angiography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660077726"/>
                  </a:ext>
                </a:extLst>
              </a:tr>
              <a:tr h="633836">
                <a:tc vMerge="1">
                  <a:txBody>
                    <a:bodyPr/>
                    <a:lstStyle/>
                    <a:p>
                      <a:endParaRPr lang="en-US" dirty="0"/>
                    </a:p>
                  </a:txBody>
                  <a:tcPr/>
                </a:tc>
                <a:tc>
                  <a:txBody>
                    <a:bodyPr/>
                    <a:lstStyle/>
                    <a:p>
                      <a:pPr marL="0" marR="0">
                        <a:lnSpc>
                          <a:spcPct val="107000"/>
                        </a:lnSpc>
                        <a:spcBef>
                          <a:spcPts val="450"/>
                        </a:spcBef>
                        <a:spcAft>
                          <a:spcPts val="900"/>
                        </a:spcAft>
                      </a:pPr>
                      <a:r>
                        <a:rPr lang="en-US" sz="2400" dirty="0">
                          <a:effectLst/>
                          <a:latin typeface="Times New Roman" panose="02020603050405020304" pitchFamily="18" charset="0"/>
                          <a:ea typeface="Times New Roman" panose="02020603050405020304" pitchFamily="18" charset="0"/>
                          <a:cs typeface="Times New Roman" panose="02020603050405020304" pitchFamily="18" charset="0"/>
                        </a:rPr>
                        <a:t>Fat stranding or thickened bowel wall with systemic sepsis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064439396"/>
                  </a:ext>
                </a:extLst>
              </a:tr>
            </a:tbl>
          </a:graphicData>
        </a:graphic>
      </p:graphicFrame>
    </p:spTree>
    <p:extLst>
      <p:ext uri="{BB962C8B-B14F-4D97-AF65-F5344CB8AC3E}">
        <p14:creationId xmlns:p14="http://schemas.microsoft.com/office/powerpoint/2010/main" val="22760572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3F9504-3D9D-432A-85D6-7C2F6C8A3E38}"/>
              </a:ext>
            </a:extLst>
          </p:cNvPr>
          <p:cNvSpPr>
            <a:spLocks noGrp="1"/>
          </p:cNvSpPr>
          <p:nvPr>
            <p:ph type="title"/>
          </p:nvPr>
        </p:nvSpPr>
        <p:spPr/>
        <p:txBody>
          <a:bodyPr/>
          <a:lstStyle/>
          <a:p>
            <a:r>
              <a:rPr lang="en-GB" dirty="0"/>
              <a:t>Findings associated with surgical disease in acute abdomen </a:t>
            </a:r>
            <a:endParaRPr lang="en-US" dirty="0"/>
          </a:p>
        </p:txBody>
      </p:sp>
      <p:graphicFrame>
        <p:nvGraphicFramePr>
          <p:cNvPr id="4" name="Content Placeholder 3">
            <a:extLst>
              <a:ext uri="{FF2B5EF4-FFF2-40B4-BE49-F238E27FC236}">
                <a16:creationId xmlns:a16="http://schemas.microsoft.com/office/drawing/2014/main" id="{BFE1F336-00F9-4150-86D0-DEECCD6844A6}"/>
              </a:ext>
            </a:extLst>
          </p:cNvPr>
          <p:cNvGraphicFramePr>
            <a:graphicFrameLocks noGrp="1"/>
          </p:cNvGraphicFramePr>
          <p:nvPr>
            <p:ph idx="1"/>
            <p:extLst>
              <p:ext uri="{D42A27DB-BD31-4B8C-83A1-F6EECF244321}">
                <p14:modId xmlns:p14="http://schemas.microsoft.com/office/powerpoint/2010/main" val="445648307"/>
              </p:ext>
            </p:extLst>
          </p:nvPr>
        </p:nvGraphicFramePr>
        <p:xfrm>
          <a:off x="838200" y="1825624"/>
          <a:ext cx="10515600" cy="4293617"/>
        </p:xfrm>
        <a:graphic>
          <a:graphicData uri="http://schemas.openxmlformats.org/drawingml/2006/table">
            <a:tbl>
              <a:tblPr firstRow="1" bandRow="1">
                <a:tableStyleId>{5C22544A-7EE6-4342-B048-85BDC9FD1C3A}</a:tableStyleId>
              </a:tblPr>
              <a:tblGrid>
                <a:gridCol w="2382520">
                  <a:extLst>
                    <a:ext uri="{9D8B030D-6E8A-4147-A177-3AD203B41FA5}">
                      <a16:colId xmlns:a16="http://schemas.microsoft.com/office/drawing/2014/main" val="1174724158"/>
                    </a:ext>
                  </a:extLst>
                </a:gridCol>
                <a:gridCol w="8133080">
                  <a:extLst>
                    <a:ext uri="{9D8B030D-6E8A-4147-A177-3AD203B41FA5}">
                      <a16:colId xmlns:a16="http://schemas.microsoft.com/office/drawing/2014/main" val="2180349832"/>
                    </a:ext>
                  </a:extLst>
                </a:gridCol>
              </a:tblGrid>
              <a:tr h="795147">
                <a:tc rowSpan="5">
                  <a:txBody>
                    <a:bodyPr/>
                    <a:lstStyle/>
                    <a:p>
                      <a:r>
                        <a:rPr lang="en-US" sz="4000" dirty="0"/>
                        <a:t>Diagnostic peritoneal lavage 1litre</a:t>
                      </a:r>
                    </a:p>
                  </a:txBody>
                  <a:tcPr/>
                </a:tc>
                <a:tc>
                  <a:txBody>
                    <a:bodyPr/>
                    <a:lstStyle/>
                    <a:p>
                      <a:pPr marL="0" marR="0">
                        <a:lnSpc>
                          <a:spcPct val="107000"/>
                        </a:lnSpc>
                        <a:spcBef>
                          <a:spcPts val="450"/>
                        </a:spcBef>
                        <a:spcAft>
                          <a:spcPts val="9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&gt;250 white blood cells per milliliter of aspirate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014466864"/>
                  </a:ext>
                </a:extLst>
              </a:tr>
              <a:tr h="795147">
                <a:tc vMerge="1">
                  <a:txBody>
                    <a:bodyPr/>
                    <a:lstStyle/>
                    <a:p>
                      <a:endParaRPr lang="en-US" dirty="0"/>
                    </a:p>
                  </a:txBody>
                  <a:tcPr/>
                </a:tc>
                <a:tc>
                  <a:txBody>
                    <a:bodyPr/>
                    <a:lstStyle/>
                    <a:p>
                      <a:pPr marL="0" marR="0">
                        <a:lnSpc>
                          <a:spcPct val="107000"/>
                        </a:lnSpc>
                        <a:spcBef>
                          <a:spcPts val="450"/>
                        </a:spcBef>
                        <a:spcAft>
                          <a:spcPts val="9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&gt;300,000 red blood cells per milliliter of aspirate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97794268"/>
                  </a:ext>
                </a:extLst>
              </a:tr>
              <a:tr h="795147">
                <a:tc vMerge="1">
                  <a:txBody>
                    <a:bodyPr/>
                    <a:lstStyle/>
                    <a:p>
                      <a:endParaRPr lang="en-US" dirty="0"/>
                    </a:p>
                  </a:txBody>
                  <a:tcPr/>
                </a:tc>
                <a:tc>
                  <a:txBody>
                    <a:bodyPr/>
                    <a:lstStyle/>
                    <a:p>
                      <a:pPr marL="0" marR="0">
                        <a:lnSpc>
                          <a:spcPct val="107000"/>
                        </a:lnSpc>
                        <a:spcBef>
                          <a:spcPts val="450"/>
                        </a:spcBef>
                        <a:spcAft>
                          <a:spcPts val="9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Bilirubin level higher than plasma level (bile leak) within aspirate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3679259827"/>
                  </a:ext>
                </a:extLst>
              </a:tr>
              <a:tr h="795147">
                <a:tc vMerge="1">
                  <a:txBody>
                    <a:bodyPr/>
                    <a:lstStyle/>
                    <a:p>
                      <a:endParaRPr lang="en-US" dirty="0"/>
                    </a:p>
                  </a:txBody>
                  <a:tcPr/>
                </a:tc>
                <a:tc>
                  <a:txBody>
                    <a:bodyPr/>
                    <a:lstStyle/>
                    <a:p>
                      <a:pPr marL="0" marR="0">
                        <a:lnSpc>
                          <a:spcPct val="107000"/>
                        </a:lnSpc>
                        <a:spcBef>
                          <a:spcPts val="450"/>
                        </a:spcBef>
                        <a:spcAft>
                          <a:spcPts val="9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Presence of particulate matter (stool)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636029551"/>
                  </a:ext>
                </a:extLst>
              </a:tr>
              <a:tr h="795147">
                <a:tc vMerge="1">
                  <a:txBody>
                    <a:bodyPr/>
                    <a:lstStyle/>
                    <a:p>
                      <a:endParaRPr lang="en-US" dirty="0"/>
                    </a:p>
                  </a:txBody>
                  <a:tcPr/>
                </a:tc>
                <a:tc>
                  <a:txBody>
                    <a:bodyPr/>
                    <a:lstStyle/>
                    <a:p>
                      <a:pPr marL="0" marR="0">
                        <a:lnSpc>
                          <a:spcPct val="107000"/>
                        </a:lnSpc>
                        <a:spcBef>
                          <a:spcPts val="450"/>
                        </a:spcBef>
                        <a:spcAft>
                          <a:spcPts val="900"/>
                        </a:spcAft>
                      </a:pPr>
                      <a:r>
                        <a:rPr lang="en-US" sz="2800" dirty="0">
                          <a:effectLst/>
                          <a:latin typeface="Times New Roman" panose="02020603050405020304" pitchFamily="18" charset="0"/>
                          <a:ea typeface="Times New Roman" panose="02020603050405020304" pitchFamily="18" charset="0"/>
                          <a:cs typeface="Times New Roman" panose="02020603050405020304" pitchFamily="18" charset="0"/>
                        </a:rPr>
                        <a:t>Creatinine level higher than plasma level in aspirate (urine leak)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31750" marR="31750" marT="31750" marB="31750"/>
                </a:tc>
                <a:extLst>
                  <a:ext uri="{0D108BD9-81ED-4DB2-BD59-A6C34878D82A}">
                    <a16:rowId xmlns:a16="http://schemas.microsoft.com/office/drawing/2014/main" val="210988398"/>
                  </a:ext>
                </a:extLst>
              </a:tr>
            </a:tbl>
          </a:graphicData>
        </a:graphic>
      </p:graphicFrame>
    </p:spTree>
    <p:extLst>
      <p:ext uri="{BB962C8B-B14F-4D97-AF65-F5344CB8AC3E}">
        <p14:creationId xmlns:p14="http://schemas.microsoft.com/office/powerpoint/2010/main" val="25651982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9F3B9-5BC9-4120-9EE2-5A4594A6608B}"/>
              </a:ext>
            </a:extLst>
          </p:cNvPr>
          <p:cNvSpPr>
            <a:spLocks noGrp="1"/>
          </p:cNvSpPr>
          <p:nvPr>
            <p:ph type="title"/>
          </p:nvPr>
        </p:nvSpPr>
        <p:spPr/>
        <p:txBody>
          <a:bodyPr/>
          <a:lstStyle/>
          <a:p>
            <a:r>
              <a:rPr lang="en-US" dirty="0"/>
              <a:t>Decision making </a:t>
            </a:r>
          </a:p>
        </p:txBody>
      </p:sp>
      <p:sp>
        <p:nvSpPr>
          <p:cNvPr id="3" name="Content Placeholder 2">
            <a:extLst>
              <a:ext uri="{FF2B5EF4-FFF2-40B4-BE49-F238E27FC236}">
                <a16:creationId xmlns:a16="http://schemas.microsoft.com/office/drawing/2014/main" id="{F30B6973-7390-492F-A542-CC6EFEF23D9C}"/>
              </a:ext>
            </a:extLst>
          </p:cNvPr>
          <p:cNvSpPr>
            <a:spLocks noGrp="1"/>
          </p:cNvSpPr>
          <p:nvPr>
            <p:ph idx="1"/>
          </p:nvPr>
        </p:nvSpPr>
        <p:spPr/>
        <p:txBody>
          <a:bodyPr>
            <a:normAutofit/>
          </a:bodyPr>
          <a:lstStyle/>
          <a:p>
            <a:r>
              <a:rPr lang="en-GB" dirty="0"/>
              <a:t>Patients having emergency or life-threatening surgical disease are taken for immediate laparotomy; urgent diagnoses allow time for stabilization, hydration, and preoperative preparation as needed. </a:t>
            </a:r>
          </a:p>
          <a:p>
            <a:r>
              <a:rPr lang="en-GB" dirty="0"/>
              <a:t>The remaining acute abdominal patients are grouped as those with surgical conditions that sometimes require surgery, those with medical diseases, and those who as yet remain unclear.</a:t>
            </a:r>
          </a:p>
          <a:p>
            <a:r>
              <a:rPr lang="en-GB" dirty="0"/>
              <a:t> Hospitalized patients who do not go urgently to the operating room must be reassessed frequently and preferably by the same examiner to recognize potentially serious changes in condition that alter the diagnosis or suggest development of complications. </a:t>
            </a:r>
          </a:p>
          <a:p>
            <a:endParaRPr lang="en-US" dirty="0"/>
          </a:p>
        </p:txBody>
      </p:sp>
    </p:spTree>
    <p:extLst>
      <p:ext uri="{BB962C8B-B14F-4D97-AF65-F5344CB8AC3E}">
        <p14:creationId xmlns:p14="http://schemas.microsoft.com/office/powerpoint/2010/main" val="23504675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7B293-3FA8-4BB4-90B5-0ABBC844BA86}"/>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6B8712B2-4BC0-41DC-8E47-64E095FD1504}"/>
              </a:ext>
            </a:extLst>
          </p:cNvPr>
          <p:cNvSpPr>
            <a:spLocks noGrp="1"/>
          </p:cNvSpPr>
          <p:nvPr>
            <p:ph idx="1"/>
          </p:nvPr>
        </p:nvSpPr>
        <p:spPr/>
        <p:txBody>
          <a:bodyPr>
            <a:normAutofit/>
          </a:bodyPr>
          <a:lstStyle/>
          <a:p>
            <a:r>
              <a:rPr lang="en-GB" dirty="0"/>
              <a:t>Although the goal of every surgeon is to make the correct diagnosis preoperatively and to have planned the best possible surgical procedure before entering the operating suite, it must be emphasized that a clear diagnosis will not be able to be developed in every patient. </a:t>
            </a:r>
          </a:p>
          <a:p>
            <a:r>
              <a:rPr lang="en-GB" dirty="0"/>
              <a:t>Surgeons must always be willing to accept uncertainty and commit to abdominal exploration when examination findings warrant. </a:t>
            </a:r>
          </a:p>
          <a:p>
            <a:r>
              <a:rPr lang="en-GB" dirty="0"/>
              <a:t>Laboratory and imaging studies, although helpful, should never replace the bedside clinical judgment of an experienced surgeon. </a:t>
            </a:r>
          </a:p>
          <a:p>
            <a:endParaRPr lang="en-US" dirty="0"/>
          </a:p>
        </p:txBody>
      </p:sp>
    </p:spTree>
    <p:extLst>
      <p:ext uri="{BB962C8B-B14F-4D97-AF65-F5344CB8AC3E}">
        <p14:creationId xmlns:p14="http://schemas.microsoft.com/office/powerpoint/2010/main" val="120505158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14496B-6288-4469-8080-725E1DA2E09D}"/>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A112E658-D477-434A-81C1-749B50C85C06}"/>
              </a:ext>
            </a:extLst>
          </p:cNvPr>
          <p:cNvSpPr>
            <a:spLocks noGrp="1"/>
          </p:cNvSpPr>
          <p:nvPr>
            <p:ph idx="1"/>
          </p:nvPr>
        </p:nvSpPr>
        <p:spPr/>
        <p:txBody>
          <a:bodyPr>
            <a:normAutofit fontScale="92500" lnSpcReduction="10000"/>
          </a:bodyPr>
          <a:lstStyle/>
          <a:p>
            <a:r>
              <a:rPr lang="en-GB" dirty="0"/>
              <a:t>Patients are far more likely to be seriously or fatally harmed by delay of surgical treatment to perform confirmatory tests than by misdiagnoses discovered at operation.</a:t>
            </a:r>
          </a:p>
          <a:p>
            <a:r>
              <a:rPr lang="en-GB" dirty="0"/>
              <a:t> Laparoscopy has proved to be a valuable tool when the diagnosis is unclear. </a:t>
            </a:r>
          </a:p>
          <a:p>
            <a:r>
              <a:rPr lang="en-GB" dirty="0"/>
              <a:t>The presence of surgical disease can be confirmed in all but the most hostile abdominal environments, and as the surgeon's experience grows, more and more conditions are able to be treated laparoscopically as well. </a:t>
            </a:r>
          </a:p>
          <a:p>
            <a:r>
              <a:rPr lang="en-GB" dirty="0"/>
              <a:t>Even when conversion to open technique is required, laparoscopic evaluation facilitates more accurate positioning of the laparotomy incision, thereby reducing its length</a:t>
            </a:r>
          </a:p>
          <a:p>
            <a:endParaRPr lang="en-US" dirty="0"/>
          </a:p>
        </p:txBody>
      </p:sp>
    </p:spTree>
    <p:extLst>
      <p:ext uri="{BB962C8B-B14F-4D97-AF65-F5344CB8AC3E}">
        <p14:creationId xmlns:p14="http://schemas.microsoft.com/office/powerpoint/2010/main" val="82247730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C0E9A2-F108-4CF2-B45B-C5E8CD66D7C5}"/>
              </a:ext>
            </a:extLst>
          </p:cNvPr>
          <p:cNvSpPr>
            <a:spLocks noGrp="1"/>
          </p:cNvSpPr>
          <p:nvPr>
            <p:ph type="title"/>
          </p:nvPr>
        </p:nvSpPr>
        <p:spPr/>
        <p:txBody>
          <a:bodyPr/>
          <a:lstStyle/>
          <a:p>
            <a:r>
              <a:rPr lang="en-US" dirty="0" err="1"/>
              <a:t>Preopertative</a:t>
            </a:r>
            <a:r>
              <a:rPr lang="en-US" dirty="0"/>
              <a:t> management </a:t>
            </a:r>
          </a:p>
        </p:txBody>
      </p:sp>
      <p:sp>
        <p:nvSpPr>
          <p:cNvPr id="3" name="Content Placeholder 2">
            <a:extLst>
              <a:ext uri="{FF2B5EF4-FFF2-40B4-BE49-F238E27FC236}">
                <a16:creationId xmlns:a16="http://schemas.microsoft.com/office/drawing/2014/main" id="{2E0B9EFE-0E18-4FD3-AB0B-E7060D6DBFEC}"/>
              </a:ext>
            </a:extLst>
          </p:cNvPr>
          <p:cNvSpPr>
            <a:spLocks noGrp="1"/>
          </p:cNvSpPr>
          <p:nvPr>
            <p:ph idx="1"/>
          </p:nvPr>
        </p:nvSpPr>
        <p:spPr/>
        <p:txBody>
          <a:bodyPr>
            <a:normAutofit/>
          </a:bodyPr>
          <a:lstStyle/>
          <a:p>
            <a:r>
              <a:rPr lang="en-GB" dirty="0"/>
              <a:t>Patients with an acute abdomen vary greatly in their overall state of health at the time the decision to operate is made. </a:t>
            </a:r>
          </a:p>
          <a:p>
            <a:r>
              <a:rPr lang="en-GB" dirty="0"/>
              <a:t>Regardless of the patient's severity of illness, all patients require some degree of preoperative preparation. Intravenous access should be obtained and any fluid or electrolyte abnormalities corrected.</a:t>
            </a:r>
          </a:p>
          <a:p>
            <a:r>
              <a:rPr lang="en-GB" dirty="0"/>
              <a:t> Nearly all patients will require antibiotic infusions. The bacteria common in acute abdominal emergencies are gram-negative enteric organisms and anaerobes. </a:t>
            </a:r>
          </a:p>
        </p:txBody>
      </p:sp>
    </p:spTree>
    <p:extLst>
      <p:ext uri="{BB962C8B-B14F-4D97-AF65-F5344CB8AC3E}">
        <p14:creationId xmlns:p14="http://schemas.microsoft.com/office/powerpoint/2010/main" val="388136237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9182E-D8AA-4F74-A47E-04AD4C6F2D10}"/>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9246ECE2-9E03-4C40-A49D-21A57BE8DD64}"/>
              </a:ext>
            </a:extLst>
          </p:cNvPr>
          <p:cNvSpPr>
            <a:spLocks noGrp="1"/>
          </p:cNvSpPr>
          <p:nvPr>
            <p:ph idx="1"/>
          </p:nvPr>
        </p:nvSpPr>
        <p:spPr/>
        <p:txBody>
          <a:bodyPr>
            <a:normAutofit/>
          </a:bodyPr>
          <a:lstStyle/>
          <a:p>
            <a:r>
              <a:rPr lang="en-GB" dirty="0"/>
              <a:t>Infusions of antibiotics to cover these organisms should be begun once a presumptive diagnosis is made.</a:t>
            </a:r>
          </a:p>
          <a:p>
            <a:r>
              <a:rPr lang="en-GB" dirty="0"/>
              <a:t> Patients with generalized paralytic ileus or vomiting benefit from nasogastric tube placement to decrease the likelihood of vomiting and aspiration. </a:t>
            </a:r>
          </a:p>
          <a:p>
            <a:r>
              <a:rPr lang="en-GB" dirty="0"/>
              <a:t>Foley catheter bladder drainage to assess urine output, a measure of adequacy of fluid resuscitation, is indicated in most patients.</a:t>
            </a:r>
          </a:p>
          <a:p>
            <a:r>
              <a:rPr lang="en-GB" dirty="0"/>
              <a:t> </a:t>
            </a:r>
            <a:endParaRPr lang="en-US" dirty="0"/>
          </a:p>
        </p:txBody>
      </p:sp>
    </p:spTree>
    <p:extLst>
      <p:ext uri="{BB962C8B-B14F-4D97-AF65-F5344CB8AC3E}">
        <p14:creationId xmlns:p14="http://schemas.microsoft.com/office/powerpoint/2010/main" val="19451302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EE960A-1CBF-4D11-B499-191F4A5D5763}"/>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7F5FD01F-09F0-4AA9-8EBC-7C8FFB380628}"/>
              </a:ext>
            </a:extLst>
          </p:cNvPr>
          <p:cNvSpPr>
            <a:spLocks noGrp="1"/>
          </p:cNvSpPr>
          <p:nvPr>
            <p:ph idx="1"/>
          </p:nvPr>
        </p:nvSpPr>
        <p:spPr/>
        <p:txBody>
          <a:bodyPr>
            <a:normAutofit/>
          </a:bodyPr>
          <a:lstStyle/>
          <a:p>
            <a:r>
              <a:rPr lang="en-GB" dirty="0"/>
              <a:t>Preoperative urine output of 0.5 mL/kg/hr, systolic blood pressure of at least 100 mm Hg, and a pulse rate of 100 beats/min or less are indicative of an adequate intravascular volume. </a:t>
            </a:r>
          </a:p>
          <a:p>
            <a:r>
              <a:rPr lang="en-GB" dirty="0"/>
              <a:t>A common electrolyte abnormality requiring correction is </a:t>
            </a:r>
            <a:r>
              <a:rPr lang="en-GB" dirty="0" err="1"/>
              <a:t>hypokalemia</a:t>
            </a:r>
            <a:r>
              <a:rPr lang="en-GB" dirty="0"/>
              <a:t>. </a:t>
            </a:r>
          </a:p>
          <a:p>
            <a:r>
              <a:rPr lang="en-GB" dirty="0"/>
              <a:t>Preoperative acidosis may respond to fluid repletion and intravenous bicarbonate infusion.</a:t>
            </a:r>
          </a:p>
          <a:p>
            <a:r>
              <a:rPr lang="en-GB" dirty="0"/>
              <a:t>judgment. </a:t>
            </a:r>
          </a:p>
          <a:p>
            <a:endParaRPr lang="en-US" dirty="0"/>
          </a:p>
        </p:txBody>
      </p:sp>
    </p:spTree>
    <p:extLst>
      <p:ext uri="{BB962C8B-B14F-4D97-AF65-F5344CB8AC3E}">
        <p14:creationId xmlns:p14="http://schemas.microsoft.com/office/powerpoint/2010/main" val="153290459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855E2-A381-484F-A54F-40E2B9C7A7FA}"/>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1A1BF876-AE1D-448D-9606-67E0C27C1C39}"/>
              </a:ext>
            </a:extLst>
          </p:cNvPr>
          <p:cNvSpPr>
            <a:spLocks noGrp="1"/>
          </p:cNvSpPr>
          <p:nvPr>
            <p:ph idx="1"/>
          </p:nvPr>
        </p:nvSpPr>
        <p:spPr/>
        <p:txBody>
          <a:bodyPr>
            <a:normAutofit/>
          </a:bodyPr>
          <a:lstStyle/>
          <a:p>
            <a:r>
              <a:rPr lang="en-GB" dirty="0"/>
              <a:t> Acidosis due to intestinal ischemia or infarction may be refractory to preoperative therapy. </a:t>
            </a:r>
          </a:p>
          <a:p>
            <a:r>
              <a:rPr lang="en-GB" dirty="0"/>
              <a:t>Placement of a central venous catheter may facilitate resuscitation and allow accelerated correction of potassium concentration. </a:t>
            </a:r>
          </a:p>
          <a:p>
            <a:r>
              <a:rPr lang="en-GB" dirty="0"/>
              <a:t>Significant </a:t>
            </a:r>
            <a:r>
              <a:rPr lang="en-GB" dirty="0" err="1"/>
              <a:t>anemia</a:t>
            </a:r>
            <a:r>
              <a:rPr lang="en-GB" dirty="0"/>
              <a:t> is uncommon, and preoperative blood transfusions are usually unnecessary.</a:t>
            </a:r>
          </a:p>
        </p:txBody>
      </p:sp>
    </p:spTree>
    <p:extLst>
      <p:ext uri="{BB962C8B-B14F-4D97-AF65-F5344CB8AC3E}">
        <p14:creationId xmlns:p14="http://schemas.microsoft.com/office/powerpoint/2010/main" val="156675911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C6D9A-6077-410C-AEA7-80948FBAEC4C}"/>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35C6FC21-7BE4-4AAB-A82C-D7E6B51DFE83}"/>
              </a:ext>
            </a:extLst>
          </p:cNvPr>
          <p:cNvSpPr>
            <a:spLocks noGrp="1"/>
          </p:cNvSpPr>
          <p:nvPr>
            <p:ph idx="1"/>
          </p:nvPr>
        </p:nvSpPr>
        <p:spPr/>
        <p:txBody>
          <a:bodyPr>
            <a:normAutofit/>
          </a:bodyPr>
          <a:lstStyle/>
          <a:p>
            <a:r>
              <a:rPr lang="en-GB" dirty="0"/>
              <a:t> However, most patients should have blood typed and crossmatched and available at operation. </a:t>
            </a:r>
          </a:p>
          <a:p>
            <a:r>
              <a:rPr lang="en-GB" dirty="0"/>
              <a:t>There is an inherent uncertainty in the operation that will be required in these patients, and having crossmatched blood available avoids transfusion delay if unexpected intraoperative events occur. </a:t>
            </a:r>
          </a:p>
          <a:p>
            <a:r>
              <a:rPr lang="en-GB" dirty="0"/>
              <a:t>The need for preoperative stabilization of patients must be weighed against the increased morbidity and mortality associated with a delay in the treatment of some of the surgical diseases that are manifested as an acute abdomen. </a:t>
            </a:r>
          </a:p>
          <a:p>
            <a:endParaRPr lang="en-US" dirty="0"/>
          </a:p>
        </p:txBody>
      </p:sp>
    </p:spTree>
    <p:extLst>
      <p:ext uri="{BB962C8B-B14F-4D97-AF65-F5344CB8AC3E}">
        <p14:creationId xmlns:p14="http://schemas.microsoft.com/office/powerpoint/2010/main" val="87350379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25520-8FFD-439A-893A-76C9BE789D42}"/>
              </a:ext>
            </a:extLst>
          </p:cNvPr>
          <p:cNvSpPr>
            <a:spLocks noGrp="1"/>
          </p:cNvSpPr>
          <p:nvPr>
            <p:ph type="title"/>
          </p:nvPr>
        </p:nvSpPr>
        <p:spPr/>
        <p:txBody>
          <a:bodyPr/>
          <a:lstStyle/>
          <a:p>
            <a:r>
              <a:rPr lang="en-US" dirty="0"/>
              <a:t>Preoperative management </a:t>
            </a:r>
          </a:p>
        </p:txBody>
      </p:sp>
      <p:sp>
        <p:nvSpPr>
          <p:cNvPr id="3" name="Content Placeholder 2">
            <a:extLst>
              <a:ext uri="{FF2B5EF4-FFF2-40B4-BE49-F238E27FC236}">
                <a16:creationId xmlns:a16="http://schemas.microsoft.com/office/drawing/2014/main" id="{A6255382-5EB4-4493-8CA8-B31BAA9F6E11}"/>
              </a:ext>
            </a:extLst>
          </p:cNvPr>
          <p:cNvSpPr>
            <a:spLocks noGrp="1"/>
          </p:cNvSpPr>
          <p:nvPr>
            <p:ph idx="1"/>
          </p:nvPr>
        </p:nvSpPr>
        <p:spPr/>
        <p:txBody>
          <a:bodyPr/>
          <a:lstStyle/>
          <a:p>
            <a:r>
              <a:rPr lang="en-GB" dirty="0"/>
              <a:t>The underlying nature of the disease process, such as infarcted bowel, may require surgical correction before stabilization of the patient's vital signs and restoration of acid-base balance can occur.</a:t>
            </a:r>
          </a:p>
          <a:p>
            <a:r>
              <a:rPr lang="en-GB" dirty="0"/>
              <a:t> Resuscitation should be viewed as an ongoing process and continued after the surgery is completed. </a:t>
            </a:r>
          </a:p>
          <a:p>
            <a:r>
              <a:rPr lang="en-GB" dirty="0"/>
              <a:t>Deciding when the maximum benefit of preoperative therapy in these patients has been achieved requires good surgical </a:t>
            </a:r>
          </a:p>
          <a:p>
            <a:endParaRPr lang="en-US" dirty="0"/>
          </a:p>
        </p:txBody>
      </p:sp>
    </p:spTree>
    <p:extLst>
      <p:ext uri="{BB962C8B-B14F-4D97-AF65-F5344CB8AC3E}">
        <p14:creationId xmlns:p14="http://schemas.microsoft.com/office/powerpoint/2010/main" val="195161026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F1F30-2BF6-4D6B-9450-6046EB242A22}"/>
              </a:ext>
            </a:extLst>
          </p:cNvPr>
          <p:cNvSpPr>
            <a:spLocks noGrp="1"/>
          </p:cNvSpPr>
          <p:nvPr>
            <p:ph type="title"/>
          </p:nvPr>
        </p:nvSpPr>
        <p:spPr/>
        <p:txBody>
          <a:bodyPr/>
          <a:lstStyle/>
          <a:p>
            <a:r>
              <a:rPr lang="en-US" dirty="0"/>
              <a:t>Atypical presentation </a:t>
            </a:r>
          </a:p>
        </p:txBody>
      </p:sp>
      <p:sp>
        <p:nvSpPr>
          <p:cNvPr id="3" name="Content Placeholder 2">
            <a:extLst>
              <a:ext uri="{FF2B5EF4-FFF2-40B4-BE49-F238E27FC236}">
                <a16:creationId xmlns:a16="http://schemas.microsoft.com/office/drawing/2014/main" id="{A46B6259-B68E-407A-82CE-312BA90FA353}"/>
              </a:ext>
            </a:extLst>
          </p:cNvPr>
          <p:cNvSpPr>
            <a:spLocks noGrp="1"/>
          </p:cNvSpPr>
          <p:nvPr>
            <p:ph idx="1"/>
          </p:nvPr>
        </p:nvSpPr>
        <p:spPr/>
        <p:txBody>
          <a:bodyPr/>
          <a:lstStyle/>
          <a:p>
            <a:r>
              <a:rPr lang="en-US" dirty="0"/>
              <a:t>Pregnancy</a:t>
            </a:r>
          </a:p>
          <a:p>
            <a:r>
              <a:rPr lang="en-US" dirty="0"/>
              <a:t>Pediatrics </a:t>
            </a:r>
          </a:p>
          <a:p>
            <a:r>
              <a:rPr lang="en-US" dirty="0"/>
              <a:t>Critically ill patient </a:t>
            </a:r>
          </a:p>
          <a:p>
            <a:r>
              <a:rPr lang="en-US" dirty="0"/>
              <a:t>Immunocompromised patient </a:t>
            </a:r>
          </a:p>
          <a:p>
            <a:r>
              <a:rPr lang="en-US" dirty="0"/>
              <a:t>Morbid obesity </a:t>
            </a:r>
          </a:p>
        </p:txBody>
      </p:sp>
    </p:spTree>
    <p:extLst>
      <p:ext uri="{BB962C8B-B14F-4D97-AF65-F5344CB8AC3E}">
        <p14:creationId xmlns:p14="http://schemas.microsoft.com/office/powerpoint/2010/main" val="191594038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D564F-2BF1-4D0D-91E1-817D6117E943}"/>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7BAC1D14-6188-4C3B-8E14-35CF93D49DF3}"/>
              </a:ext>
            </a:extLst>
          </p:cNvPr>
          <p:cNvSpPr>
            <a:spLocks noGrp="1"/>
          </p:cNvSpPr>
          <p:nvPr>
            <p:ph idx="1"/>
          </p:nvPr>
        </p:nvSpPr>
        <p:spPr/>
        <p:txBody>
          <a:bodyPr>
            <a:normAutofit/>
          </a:bodyPr>
          <a:lstStyle/>
          <a:p>
            <a:r>
              <a:rPr lang="en-GB" dirty="0"/>
              <a:t>Acute abdominal pain in the pregnant patient creates several unique diagnostic and therapeutic challenges. </a:t>
            </a:r>
          </a:p>
          <a:p>
            <a:r>
              <a:rPr lang="en-GB" dirty="0"/>
              <a:t>Special emphasis must be placed on the possibility of </a:t>
            </a:r>
            <a:r>
              <a:rPr lang="en-GB" dirty="0" err="1"/>
              <a:t>gynecologic</a:t>
            </a:r>
            <a:r>
              <a:rPr lang="en-GB" dirty="0"/>
              <a:t> and surgical diseases when acute abdominal pain develops during pregnancy because of their frequency and morbidity if left unrecognized. </a:t>
            </a:r>
          </a:p>
          <a:p>
            <a:r>
              <a:rPr lang="en-GB" dirty="0"/>
              <a:t>Laparoscopy has had a major impact on the diagnosis and treatment of the gravid woman with acute abdominal pain and is now routinely employed for many clinical situations.</a:t>
            </a:r>
          </a:p>
          <a:p>
            <a:r>
              <a:rPr lang="en-GB" dirty="0"/>
              <a:t> </a:t>
            </a:r>
          </a:p>
        </p:txBody>
      </p:sp>
    </p:spTree>
    <p:extLst>
      <p:ext uri="{BB962C8B-B14F-4D97-AF65-F5344CB8AC3E}">
        <p14:creationId xmlns:p14="http://schemas.microsoft.com/office/powerpoint/2010/main" val="322660796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61CED-B5C6-4129-A887-E72CBACC366C}"/>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19BC10ED-766C-4032-A59D-2DE7B2CC7AB2}"/>
              </a:ext>
            </a:extLst>
          </p:cNvPr>
          <p:cNvSpPr>
            <a:spLocks noGrp="1"/>
          </p:cNvSpPr>
          <p:nvPr>
            <p:ph idx="1"/>
          </p:nvPr>
        </p:nvSpPr>
        <p:spPr/>
        <p:txBody>
          <a:bodyPr/>
          <a:lstStyle/>
          <a:p>
            <a:r>
              <a:rPr lang="en-GB" dirty="0"/>
              <a:t>Although case reports of </a:t>
            </a:r>
            <a:r>
              <a:rPr lang="en-GB" dirty="0" err="1"/>
              <a:t>fetal</a:t>
            </a:r>
            <a:r>
              <a:rPr lang="en-GB" dirty="0"/>
              <a:t> demise after laparoscopic surgery continue to be reported, its safety has been considered equal or superior to an open surgical approach in all trimesters of pregnancy.</a:t>
            </a:r>
          </a:p>
          <a:p>
            <a:r>
              <a:rPr lang="en-GB" dirty="0"/>
              <a:t>A retrospective study and meta-analysis did call into question the safety of laparoscopic appendectomy compared with laparotomy, highlighting the need for more research into this area.</a:t>
            </a:r>
          </a:p>
          <a:p>
            <a:r>
              <a:rPr lang="en-GB" dirty="0"/>
              <a:t> The greatest threat facing the pregnant patient with acute abdominal pain is the potential for delayed diagnosis. </a:t>
            </a:r>
          </a:p>
          <a:p>
            <a:endParaRPr lang="en-US" dirty="0"/>
          </a:p>
        </p:txBody>
      </p:sp>
    </p:spTree>
    <p:extLst>
      <p:ext uri="{BB962C8B-B14F-4D97-AF65-F5344CB8AC3E}">
        <p14:creationId xmlns:p14="http://schemas.microsoft.com/office/powerpoint/2010/main" val="15612820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F9568-345C-4398-9280-9ACCC08C219A}"/>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963847DC-5608-439C-8FCB-FDFFC0AB601A}"/>
              </a:ext>
            </a:extLst>
          </p:cNvPr>
          <p:cNvSpPr>
            <a:spLocks noGrp="1"/>
          </p:cNvSpPr>
          <p:nvPr>
            <p:ph idx="1"/>
          </p:nvPr>
        </p:nvSpPr>
        <p:spPr/>
        <p:txBody>
          <a:bodyPr>
            <a:normAutofit/>
          </a:bodyPr>
          <a:lstStyle/>
          <a:p>
            <a:r>
              <a:rPr lang="en-GB" dirty="0"/>
              <a:t>Delays in receiving surgical treatment have proved far more morbid than the operations themselves.</a:t>
            </a:r>
          </a:p>
          <a:p>
            <a:r>
              <a:rPr lang="en-GB" dirty="0"/>
              <a:t>Delays occur for several reasons.</a:t>
            </a:r>
          </a:p>
          <a:p>
            <a:r>
              <a:rPr lang="en-GB" dirty="0"/>
              <a:t> Many times, symptoms are attributed to the underlying pregnancy, including abdominal pains, nausea, vomiting, and anorexia. </a:t>
            </a:r>
          </a:p>
          <a:p>
            <a:endParaRPr lang="en-US" dirty="0"/>
          </a:p>
        </p:txBody>
      </p:sp>
    </p:spTree>
    <p:extLst>
      <p:ext uri="{BB962C8B-B14F-4D97-AF65-F5344CB8AC3E}">
        <p14:creationId xmlns:p14="http://schemas.microsoft.com/office/powerpoint/2010/main" val="3555491511"/>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298FF-0B16-42BD-A62D-73237C79BB56}"/>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AF043EEB-202D-45C1-9A2C-6CA4AA82E5C5}"/>
              </a:ext>
            </a:extLst>
          </p:cNvPr>
          <p:cNvSpPr>
            <a:spLocks noGrp="1"/>
          </p:cNvSpPr>
          <p:nvPr>
            <p:ph idx="1"/>
          </p:nvPr>
        </p:nvSpPr>
        <p:spPr/>
        <p:txBody>
          <a:bodyPr/>
          <a:lstStyle/>
          <a:p>
            <a:r>
              <a:rPr lang="en-GB" dirty="0"/>
              <a:t>Pregnancy can also alter the presentation of some disease processes and make the physical examination more challenging because of the enlarged uterus in the pelvis. </a:t>
            </a:r>
          </a:p>
          <a:p>
            <a:r>
              <a:rPr lang="en-GB" dirty="0"/>
              <a:t>The appendix rises out of the pelvis to within a few </a:t>
            </a:r>
            <a:r>
              <a:rPr lang="en-GB" dirty="0" err="1"/>
              <a:t>centimeters</a:t>
            </a:r>
            <a:r>
              <a:rPr lang="en-GB" dirty="0"/>
              <a:t> of the right anterolateral costal margin late in the third trimester </a:t>
            </a:r>
          </a:p>
          <a:p>
            <a:r>
              <a:rPr lang="en-GB" dirty="0"/>
              <a:t>Laboratory studies such as white blood cell counts and other chemistries are also altered in pregnancy, making recognition of disease more difficult</a:t>
            </a:r>
            <a:endParaRPr lang="en-US" dirty="0"/>
          </a:p>
        </p:txBody>
      </p:sp>
    </p:spTree>
    <p:extLst>
      <p:ext uri="{BB962C8B-B14F-4D97-AF65-F5344CB8AC3E}">
        <p14:creationId xmlns:p14="http://schemas.microsoft.com/office/powerpoint/2010/main" val="345988258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9F139-028D-48A3-95C5-B2637155704C}"/>
              </a:ext>
            </a:extLst>
          </p:cNvPr>
          <p:cNvSpPr>
            <a:spLocks noGrp="1"/>
          </p:cNvSpPr>
          <p:nvPr>
            <p:ph type="title"/>
          </p:nvPr>
        </p:nvSpPr>
        <p:spPr/>
        <p:txBody>
          <a:bodyPr/>
          <a:lstStyle/>
          <a:p>
            <a:r>
              <a:rPr lang="en-US" dirty="0"/>
              <a:t>Pregnancy</a:t>
            </a:r>
          </a:p>
        </p:txBody>
      </p:sp>
      <p:sp>
        <p:nvSpPr>
          <p:cNvPr id="3" name="Content Placeholder 2">
            <a:extLst>
              <a:ext uri="{FF2B5EF4-FFF2-40B4-BE49-F238E27FC236}">
                <a16:creationId xmlns:a16="http://schemas.microsoft.com/office/drawing/2014/main" id="{A3910D80-DB0E-4183-855F-37D526C8455A}"/>
              </a:ext>
            </a:extLst>
          </p:cNvPr>
          <p:cNvSpPr>
            <a:spLocks noGrp="1"/>
          </p:cNvSpPr>
          <p:nvPr>
            <p:ph idx="1"/>
          </p:nvPr>
        </p:nvSpPr>
        <p:spPr/>
        <p:txBody>
          <a:bodyPr>
            <a:normAutofit/>
          </a:bodyPr>
          <a:lstStyle/>
          <a:p>
            <a:r>
              <a:rPr lang="en-GB" dirty="0"/>
              <a:t> In addition, physicians may hesitate to perform typical imaging studies, such as plain abdominal films or CT scans, because of concern over radiation exposure to the developing </a:t>
            </a:r>
            <a:r>
              <a:rPr lang="en-GB" dirty="0" err="1"/>
              <a:t>fetus</a:t>
            </a:r>
            <a:r>
              <a:rPr lang="en-GB" dirty="0"/>
              <a:t>. </a:t>
            </a:r>
          </a:p>
          <a:p>
            <a:r>
              <a:rPr lang="en-GB" dirty="0"/>
              <a:t>The lack of radiologic information can take a physician out of his or her diagnostic routine and cause extra emphasis to be placed on other modalities, such as vital signs and laboratory studies, which can confuse or underestimate the existing condition. </a:t>
            </a:r>
          </a:p>
          <a:p>
            <a:r>
              <a:rPr lang="en-GB" dirty="0"/>
              <a:t>Finally, physicians naturally tend to be more conservative in treating pregnant patients. </a:t>
            </a:r>
          </a:p>
        </p:txBody>
      </p:sp>
    </p:spTree>
    <p:extLst>
      <p:ext uri="{BB962C8B-B14F-4D97-AF65-F5344CB8AC3E}">
        <p14:creationId xmlns:p14="http://schemas.microsoft.com/office/powerpoint/2010/main" val="73212169"/>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F77C5-0BFA-428D-BF56-F52DBF91C994}"/>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0D16682A-E890-40D2-97D7-C13FDD7D5B7D}"/>
              </a:ext>
            </a:extLst>
          </p:cNvPr>
          <p:cNvSpPr>
            <a:spLocks noGrp="1"/>
          </p:cNvSpPr>
          <p:nvPr>
            <p:ph idx="1"/>
          </p:nvPr>
        </p:nvSpPr>
        <p:spPr/>
        <p:txBody>
          <a:bodyPr>
            <a:normAutofit/>
          </a:bodyPr>
          <a:lstStyle/>
          <a:p>
            <a:r>
              <a:rPr lang="en-GB" dirty="0"/>
              <a:t>First trimester miscarriage rates from </a:t>
            </a:r>
            <a:r>
              <a:rPr lang="en-GB" dirty="0" err="1"/>
              <a:t>nonobstetric</a:t>
            </a:r>
            <a:r>
              <a:rPr lang="en-GB" dirty="0"/>
              <a:t> surgeries have been reported to be as high as 38%, but most reports place the surgical miscarriage rate similar to spontaneous first trimester miscarriage rates of 8% to 16%.</a:t>
            </a:r>
          </a:p>
          <a:p>
            <a:r>
              <a:rPr lang="en-GB" dirty="0"/>
              <a:t>Without controls, it is unclear if some of the increased miscarriage rates noted are secondary to the disease or the surgery itself. </a:t>
            </a:r>
          </a:p>
          <a:p>
            <a:r>
              <a:rPr lang="en-GB" dirty="0"/>
              <a:t>Surgery has not been associated with increased stillbirths and congenital abnormalities.</a:t>
            </a:r>
          </a:p>
          <a:p>
            <a:r>
              <a:rPr lang="en-GB" dirty="0"/>
              <a:t> </a:t>
            </a:r>
            <a:endParaRPr lang="en-US" dirty="0"/>
          </a:p>
        </p:txBody>
      </p:sp>
    </p:spTree>
    <p:extLst>
      <p:ext uri="{BB962C8B-B14F-4D97-AF65-F5344CB8AC3E}">
        <p14:creationId xmlns:p14="http://schemas.microsoft.com/office/powerpoint/2010/main" val="411648870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5E82C-454F-487B-A51E-8207FA33E50F}"/>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70F14F91-6434-49EC-A6CA-2BFF0A6BFD6C}"/>
              </a:ext>
            </a:extLst>
          </p:cNvPr>
          <p:cNvSpPr>
            <a:spLocks noGrp="1"/>
          </p:cNvSpPr>
          <p:nvPr>
            <p:ph idx="1"/>
          </p:nvPr>
        </p:nvSpPr>
        <p:spPr/>
        <p:txBody>
          <a:bodyPr>
            <a:normAutofit fontScale="92500" lnSpcReduction="20000"/>
          </a:bodyPr>
          <a:lstStyle/>
          <a:p>
            <a:r>
              <a:rPr lang="en-GB" dirty="0"/>
              <a:t>Abdominal surgery has been associated with an increased incidence of preterm </a:t>
            </a:r>
            <a:r>
              <a:rPr lang="en-GB" dirty="0" err="1"/>
              <a:t>labor</a:t>
            </a:r>
            <a:r>
              <a:rPr lang="en-GB" dirty="0"/>
              <a:t> in both the second and third trimesters of pregnancy, with the highest incidence in the third trimester.</a:t>
            </a:r>
          </a:p>
          <a:p>
            <a:r>
              <a:rPr lang="en-GB" dirty="0"/>
              <a:t> It is thought that preterm </a:t>
            </a:r>
            <a:r>
              <a:rPr lang="en-GB" dirty="0" err="1"/>
              <a:t>labor</a:t>
            </a:r>
            <a:r>
              <a:rPr lang="en-GB" dirty="0"/>
              <a:t> is less in the second trimester because of less uterine manipulation. </a:t>
            </a:r>
          </a:p>
          <a:p>
            <a:r>
              <a:rPr lang="en-GB" dirty="0"/>
              <a:t>Intraoperative care during pregnancy is focused on optimal care of the mother. </a:t>
            </a:r>
          </a:p>
          <a:p>
            <a:r>
              <a:rPr lang="en-GB" dirty="0"/>
              <a:t>If the </a:t>
            </a:r>
            <a:r>
              <a:rPr lang="en-GB" dirty="0" err="1"/>
              <a:t>fetus</a:t>
            </a:r>
            <a:r>
              <a:rPr lang="en-GB" dirty="0"/>
              <a:t> is </a:t>
            </a:r>
            <a:r>
              <a:rPr lang="en-GB" dirty="0" err="1"/>
              <a:t>previable</a:t>
            </a:r>
            <a:r>
              <a:rPr lang="en-GB" dirty="0"/>
              <a:t>, </a:t>
            </a:r>
            <a:r>
              <a:rPr lang="en-GB" dirty="0" err="1"/>
              <a:t>fetal</a:t>
            </a:r>
            <a:r>
              <a:rPr lang="en-GB" dirty="0"/>
              <a:t> heart tones should be measured before and after the surgery. </a:t>
            </a:r>
          </a:p>
          <a:p>
            <a:r>
              <a:rPr lang="en-GB" dirty="0"/>
              <a:t>If the </a:t>
            </a:r>
            <a:r>
              <a:rPr lang="en-GB" dirty="0" err="1"/>
              <a:t>fetus</a:t>
            </a:r>
            <a:r>
              <a:rPr lang="en-GB" dirty="0"/>
              <a:t> is viable, </a:t>
            </a:r>
            <a:r>
              <a:rPr lang="en-GB" dirty="0" err="1"/>
              <a:t>fetal</a:t>
            </a:r>
            <a:r>
              <a:rPr lang="en-GB" dirty="0"/>
              <a:t> heart sounds should be measured throughout the surgery with a provider capable of performing an emergent </a:t>
            </a:r>
            <a:r>
              <a:rPr lang="en-GB" dirty="0" err="1"/>
              <a:t>cesarean</a:t>
            </a:r>
            <a:r>
              <a:rPr lang="en-GB" dirty="0"/>
              <a:t> section readily available. </a:t>
            </a:r>
          </a:p>
          <a:p>
            <a:endParaRPr lang="en-US" dirty="0"/>
          </a:p>
        </p:txBody>
      </p:sp>
    </p:spTree>
    <p:extLst>
      <p:ext uri="{BB962C8B-B14F-4D97-AF65-F5344CB8AC3E}">
        <p14:creationId xmlns:p14="http://schemas.microsoft.com/office/powerpoint/2010/main" val="5684105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76E9D-4E45-4B50-BD20-EA4009F4A424}"/>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B6DE1887-E410-418C-9182-1B9FD92C31DB}"/>
              </a:ext>
            </a:extLst>
          </p:cNvPr>
          <p:cNvSpPr>
            <a:spLocks noGrp="1"/>
          </p:cNvSpPr>
          <p:nvPr>
            <p:ph idx="1"/>
          </p:nvPr>
        </p:nvSpPr>
        <p:spPr/>
        <p:txBody>
          <a:bodyPr>
            <a:normAutofit/>
          </a:bodyPr>
          <a:lstStyle/>
          <a:p>
            <a:r>
              <a:rPr lang="en-GB" dirty="0"/>
              <a:t>Appendicitis is the most common </a:t>
            </a:r>
            <a:r>
              <a:rPr lang="en-GB" dirty="0" err="1"/>
              <a:t>nonobstetric</a:t>
            </a:r>
            <a:r>
              <a:rPr lang="en-GB" dirty="0"/>
              <a:t> disease requiring surgery, occurring in 1/1500 pregnancies.</a:t>
            </a:r>
          </a:p>
          <a:p>
            <a:r>
              <a:rPr lang="en-GB" dirty="0"/>
              <a:t>Its symptoms typically consist of right lateral abdominal pain, nausea, and anorexia, yet "typical" presentations account for only 50% to 60% of cases.</a:t>
            </a:r>
          </a:p>
          <a:p>
            <a:r>
              <a:rPr lang="en-GB" dirty="0"/>
              <a:t> Fever is uncommon unless the appendix is perforated with abdominal sepsis. </a:t>
            </a:r>
          </a:p>
          <a:p>
            <a:r>
              <a:rPr lang="en-GB" dirty="0"/>
              <a:t>. </a:t>
            </a:r>
            <a:endParaRPr lang="en-US" dirty="0"/>
          </a:p>
        </p:txBody>
      </p:sp>
    </p:spTree>
    <p:extLst>
      <p:ext uri="{BB962C8B-B14F-4D97-AF65-F5344CB8AC3E}">
        <p14:creationId xmlns:p14="http://schemas.microsoft.com/office/powerpoint/2010/main" val="16067123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A83A4-59A0-4E6A-92C7-57A33F7BDAB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D789845-0E72-4353-BE57-B71C22243C6B}"/>
              </a:ext>
            </a:extLst>
          </p:cNvPr>
          <p:cNvSpPr>
            <a:spLocks noGrp="1"/>
          </p:cNvSpPr>
          <p:nvPr>
            <p:ph idx="1"/>
          </p:nvPr>
        </p:nvSpPr>
        <p:spPr/>
        <p:txBody>
          <a:bodyPr>
            <a:normAutofit/>
          </a:bodyPr>
          <a:lstStyle/>
          <a:p>
            <a:r>
              <a:rPr lang="en-GB" dirty="0"/>
              <a:t>Symptoms are sometimes attributed to the underlying pregnancy, and a high index of suspicion must be maintained.</a:t>
            </a:r>
          </a:p>
          <a:p>
            <a:r>
              <a:rPr lang="en-GB" dirty="0"/>
              <a:t> Laboratory studies can also be misleading. Leukocytosis as high as 16,000 cells/</a:t>
            </a:r>
            <a:r>
              <a:rPr lang="en-GB" dirty="0" err="1"/>
              <a:t>μL</a:t>
            </a:r>
            <a:r>
              <a:rPr lang="en-GB" dirty="0"/>
              <a:t> is common in pregnancy, and </a:t>
            </a:r>
            <a:r>
              <a:rPr lang="en-GB" dirty="0" err="1"/>
              <a:t>labor</a:t>
            </a:r>
            <a:r>
              <a:rPr lang="en-GB" dirty="0"/>
              <a:t> can increase the count to 21,000 cells/</a:t>
            </a:r>
            <a:r>
              <a:rPr lang="en-GB" dirty="0" err="1"/>
              <a:t>μL</a:t>
            </a:r>
            <a:r>
              <a:rPr lang="en-GB" dirty="0"/>
              <a:t>. </a:t>
            </a:r>
          </a:p>
          <a:p>
            <a:r>
              <a:rPr lang="en-GB" dirty="0"/>
              <a:t>Many authors have suggested that a neutrophil shift of more than 80% is suggestive of an acute inflammatory process such as appendicitis, yet others have observed that only 75% of patients with proven appendicitis had a shift, whereas as many as 50% of patients with a shift and pain were found to have a normal appendix.</a:t>
            </a:r>
          </a:p>
        </p:txBody>
      </p:sp>
    </p:spTree>
    <p:extLst>
      <p:ext uri="{BB962C8B-B14F-4D97-AF65-F5344CB8AC3E}">
        <p14:creationId xmlns:p14="http://schemas.microsoft.com/office/powerpoint/2010/main" val="424111603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B31A9-53DE-40EC-A4D8-5B0022BB363E}"/>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910F422-2E51-4C97-A8EE-AD8C93ED25C4}"/>
              </a:ext>
            </a:extLst>
          </p:cNvPr>
          <p:cNvSpPr>
            <a:spLocks noGrp="1"/>
          </p:cNvSpPr>
          <p:nvPr>
            <p:ph idx="1"/>
          </p:nvPr>
        </p:nvSpPr>
        <p:spPr/>
        <p:txBody>
          <a:bodyPr>
            <a:normAutofit/>
          </a:bodyPr>
          <a:lstStyle/>
          <a:p>
            <a:r>
              <a:rPr lang="en-GB" dirty="0"/>
              <a:t>Scoring systems have been advocated that assign numerical scores to certain symptoms, signs, and laboratory values to predict the likelihood of appendicitis.</a:t>
            </a:r>
          </a:p>
          <a:p>
            <a:r>
              <a:rPr lang="en-GB" dirty="0"/>
              <a:t> Although systems such as the Modified Alvarado Scoring System help predict the need for surgical intervention, they have not been validated in a model of pregnancy.</a:t>
            </a:r>
          </a:p>
          <a:p>
            <a:r>
              <a:rPr lang="en-GB" dirty="0"/>
              <a:t>Ultrasound has been relied on as the first imaging tool in many </a:t>
            </a:r>
            <a:r>
              <a:rPr lang="en-GB" dirty="0" err="1"/>
              <a:t>centers</a:t>
            </a:r>
            <a:r>
              <a:rPr lang="en-GB" dirty="0"/>
              <a:t>. Graded compression ultrasound has been shown to have a sensitivity of 86% in the nonpregnant patient.</a:t>
            </a:r>
          </a:p>
          <a:p>
            <a:endParaRPr lang="en-US" dirty="0"/>
          </a:p>
        </p:txBody>
      </p:sp>
    </p:spTree>
    <p:extLst>
      <p:ext uri="{BB962C8B-B14F-4D97-AF65-F5344CB8AC3E}">
        <p14:creationId xmlns:p14="http://schemas.microsoft.com/office/powerpoint/2010/main" val="387805732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8DDED4-C440-4FC9-A8C4-C783CDF2EF0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4B7E2CC-9507-4A9D-9B29-E3863EEA7AD5}"/>
              </a:ext>
            </a:extLst>
          </p:cNvPr>
          <p:cNvSpPr>
            <a:spLocks noGrp="1"/>
          </p:cNvSpPr>
          <p:nvPr>
            <p:ph idx="1"/>
          </p:nvPr>
        </p:nvSpPr>
        <p:spPr/>
        <p:txBody>
          <a:bodyPr>
            <a:normAutofit/>
          </a:bodyPr>
          <a:lstStyle/>
          <a:p>
            <a:r>
              <a:rPr lang="en-GB" dirty="0"/>
              <a:t>In a case series of 42 pregnant women with suspected appendicitis, graded compression ultrasound was found to be 100% sensitive, 96% specific, and 98% accurate.</a:t>
            </a:r>
          </a:p>
          <a:p>
            <a:r>
              <a:rPr lang="en-GB" dirty="0"/>
              <a:t>Three women were excluded from the analysis because of a technically inadequate examination due to advanced gestational age (&gt;35 weeks). </a:t>
            </a:r>
          </a:p>
          <a:p>
            <a:r>
              <a:rPr lang="en-GB" dirty="0"/>
              <a:t>Helical CT scanning has been established as a valuable tool for evaluation of the nonpregnant patient and shows promise as a second-line study in pregnancy. </a:t>
            </a:r>
          </a:p>
          <a:p>
            <a:endParaRPr lang="en-US" dirty="0"/>
          </a:p>
        </p:txBody>
      </p:sp>
    </p:spTree>
    <p:extLst>
      <p:ext uri="{BB962C8B-B14F-4D97-AF65-F5344CB8AC3E}">
        <p14:creationId xmlns:p14="http://schemas.microsoft.com/office/powerpoint/2010/main" val="276000524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94A369-6C0C-49E0-8CE3-D9F2E440207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F730D0C-5A0A-463E-8BAF-5E903E91B5D5}"/>
              </a:ext>
            </a:extLst>
          </p:cNvPr>
          <p:cNvSpPr>
            <a:spLocks noGrp="1"/>
          </p:cNvSpPr>
          <p:nvPr>
            <p:ph idx="1"/>
          </p:nvPr>
        </p:nvSpPr>
        <p:spPr/>
        <p:txBody>
          <a:bodyPr/>
          <a:lstStyle/>
          <a:p>
            <a:r>
              <a:rPr lang="en-GB" dirty="0"/>
              <a:t>Compared with traditional CT scans, helical CT can provide a much faster study with radiation exposures of approximately 300 </a:t>
            </a:r>
            <a:r>
              <a:rPr lang="en-GB" dirty="0" err="1"/>
              <a:t>mrad</a:t>
            </a:r>
            <a:r>
              <a:rPr lang="en-GB" dirty="0"/>
              <a:t> to the </a:t>
            </a:r>
            <a:r>
              <a:rPr lang="en-GB" dirty="0" err="1"/>
              <a:t>fetus</a:t>
            </a:r>
            <a:r>
              <a:rPr lang="en-GB" dirty="0"/>
              <a:t>.</a:t>
            </a:r>
          </a:p>
          <a:p>
            <a:r>
              <a:rPr lang="en-GB" dirty="0"/>
              <a:t>MRI now plays an important role in the diagnosis as well. </a:t>
            </a:r>
          </a:p>
          <a:p>
            <a:r>
              <a:rPr lang="en-GB" dirty="0"/>
              <a:t>MRI is not only capable of demonstrating the normal appendix, but it can also recognize an enlarged appendix, periappendiceal fluid, and inflammation.</a:t>
            </a:r>
          </a:p>
          <a:p>
            <a:r>
              <a:rPr lang="en-GB" dirty="0"/>
              <a:t>The sensitivity and specificity reported in a retrospective review of 148 patients suspected of having acute appendicitis were 100% and 93%, respectively</a:t>
            </a:r>
          </a:p>
          <a:p>
            <a:endParaRPr lang="en-US" dirty="0"/>
          </a:p>
        </p:txBody>
      </p:sp>
    </p:spTree>
    <p:extLst>
      <p:ext uri="{BB962C8B-B14F-4D97-AF65-F5344CB8AC3E}">
        <p14:creationId xmlns:p14="http://schemas.microsoft.com/office/powerpoint/2010/main" val="170236479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7F4AC-4F93-4E5E-912D-B8A9562837DC}"/>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DA20C5BF-DD07-4511-A746-55C97A130BF0}"/>
              </a:ext>
            </a:extLst>
          </p:cNvPr>
          <p:cNvSpPr>
            <a:spLocks noGrp="1"/>
          </p:cNvSpPr>
          <p:nvPr>
            <p:ph idx="1"/>
          </p:nvPr>
        </p:nvSpPr>
        <p:spPr/>
        <p:txBody>
          <a:bodyPr>
            <a:normAutofit fontScale="92500" lnSpcReduction="10000"/>
          </a:bodyPr>
          <a:lstStyle/>
          <a:p>
            <a:r>
              <a:rPr lang="en-GB" dirty="0"/>
              <a:t>The added difficulties in evaluating the pregnant patient with right lower quadrant abdominal pain have resulted in a significantly higher negative appendectomy rate compared with nonpregnant peers in the past.</a:t>
            </a:r>
          </a:p>
          <a:p>
            <a:r>
              <a:rPr lang="en-GB" dirty="0"/>
              <a:t> Although this diagnostic error rate would be unacceptable in a typical young healthy woman, it is widely accepted because of the </a:t>
            </a:r>
            <a:r>
              <a:rPr lang="en-GB" dirty="0" err="1"/>
              <a:t>fetal</a:t>
            </a:r>
            <a:r>
              <a:rPr lang="en-GB" dirty="0"/>
              <a:t> mortality suffered when appendicitis progresses to perforation before surgery. </a:t>
            </a:r>
          </a:p>
          <a:p>
            <a:r>
              <a:rPr lang="en-GB" dirty="0"/>
              <a:t>Perioperative </a:t>
            </a:r>
            <a:r>
              <a:rPr lang="en-GB" dirty="0" err="1"/>
              <a:t>fetal</a:t>
            </a:r>
            <a:r>
              <a:rPr lang="en-GB" dirty="0"/>
              <a:t> loss associated with appendectomy for early appendicitis is 3% to 5%, whereas it climbs to more than 20% in the setting of perforation.</a:t>
            </a:r>
          </a:p>
          <a:p>
            <a:r>
              <a:rPr lang="en-GB" dirty="0"/>
              <a:t>With modern imaging, especially MRI, negative appendectomies have decreased without an associated increase in perforations.36,37 </a:t>
            </a:r>
          </a:p>
          <a:p>
            <a:endParaRPr lang="en-US" dirty="0"/>
          </a:p>
        </p:txBody>
      </p:sp>
    </p:spTree>
    <p:extLst>
      <p:ext uri="{BB962C8B-B14F-4D97-AF65-F5344CB8AC3E}">
        <p14:creationId xmlns:p14="http://schemas.microsoft.com/office/powerpoint/2010/main" val="383303038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A00A28-B29F-4CD7-83B6-A71DB2E94503}"/>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5CFE2919-D724-4475-82BF-B040C2EBE150}"/>
              </a:ext>
            </a:extLst>
          </p:cNvPr>
          <p:cNvSpPr>
            <a:spLocks noGrp="1"/>
          </p:cNvSpPr>
          <p:nvPr>
            <p:ph idx="1"/>
          </p:nvPr>
        </p:nvSpPr>
        <p:spPr/>
        <p:txBody>
          <a:bodyPr>
            <a:normAutofit fontScale="92500" lnSpcReduction="20000"/>
          </a:bodyPr>
          <a:lstStyle/>
          <a:p>
            <a:r>
              <a:rPr lang="en-GB" dirty="0"/>
              <a:t>The second and third most common surgical diseases seen in pregnancy are biliary tract disorders and bowel obstructions. </a:t>
            </a:r>
          </a:p>
          <a:p>
            <a:r>
              <a:rPr lang="en-GB" dirty="0"/>
              <a:t>Surgery for biliary disease occurs in 1 to 6/10,000 pregnancies.</a:t>
            </a:r>
          </a:p>
          <a:p>
            <a:r>
              <a:rPr lang="en-GB" dirty="0"/>
              <a:t>Symptoms of pain, nausea, and anorexia are the same as in nonpregnant patients. </a:t>
            </a:r>
          </a:p>
          <a:p>
            <a:r>
              <a:rPr lang="en-GB" dirty="0"/>
              <a:t>Even though the elevated </a:t>
            </a:r>
            <a:r>
              <a:rPr lang="en-GB" dirty="0" err="1"/>
              <a:t>estrogen</a:t>
            </a:r>
            <a:r>
              <a:rPr lang="en-GB" dirty="0"/>
              <a:t> levels should be more lithogenic, the incidence of disease is similar to that in nongravid women.</a:t>
            </a:r>
          </a:p>
          <a:p>
            <a:r>
              <a:rPr lang="en-GB" dirty="0"/>
              <a:t>With few exceptions, the evaluation and treatment during pregnancy are similar to the evaluation and treatment of all patients with biliary disease.</a:t>
            </a:r>
          </a:p>
          <a:p>
            <a:r>
              <a:rPr lang="en-GB" dirty="0"/>
              <a:t> Ultrasound is the diagnostic test of choice. Alkaline phosphatase is elevated secondary to elevated </a:t>
            </a:r>
            <a:r>
              <a:rPr lang="en-GB" dirty="0" err="1"/>
              <a:t>estrogen</a:t>
            </a:r>
            <a:r>
              <a:rPr lang="en-GB" dirty="0"/>
              <a:t>, and normal values must be adjusted. </a:t>
            </a:r>
          </a:p>
          <a:p>
            <a:endParaRPr lang="en-US" dirty="0"/>
          </a:p>
        </p:txBody>
      </p:sp>
    </p:spTree>
    <p:extLst>
      <p:ext uri="{BB962C8B-B14F-4D97-AF65-F5344CB8AC3E}">
        <p14:creationId xmlns:p14="http://schemas.microsoft.com/office/powerpoint/2010/main" val="16003815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9E47E-04A2-45C5-A212-FDA0DE506BCC}"/>
              </a:ext>
            </a:extLst>
          </p:cNvPr>
          <p:cNvSpPr>
            <a:spLocks noGrp="1"/>
          </p:cNvSpPr>
          <p:nvPr>
            <p:ph type="title"/>
          </p:nvPr>
        </p:nvSpPr>
        <p:spPr/>
        <p:txBody>
          <a:bodyPr/>
          <a:lstStyle/>
          <a:p>
            <a:r>
              <a:rPr lang="en-US" dirty="0"/>
              <a:t>Pregnancy</a:t>
            </a:r>
          </a:p>
        </p:txBody>
      </p:sp>
      <p:sp>
        <p:nvSpPr>
          <p:cNvPr id="3" name="Content Placeholder 2">
            <a:extLst>
              <a:ext uri="{FF2B5EF4-FFF2-40B4-BE49-F238E27FC236}">
                <a16:creationId xmlns:a16="http://schemas.microsoft.com/office/drawing/2014/main" id="{30CD3B71-7C0C-47ED-BD96-15EE92385E94}"/>
              </a:ext>
            </a:extLst>
          </p:cNvPr>
          <p:cNvSpPr>
            <a:spLocks noGrp="1"/>
          </p:cNvSpPr>
          <p:nvPr>
            <p:ph idx="1"/>
          </p:nvPr>
        </p:nvSpPr>
        <p:spPr/>
        <p:txBody>
          <a:bodyPr>
            <a:normAutofit fontScale="85000" lnSpcReduction="20000"/>
          </a:bodyPr>
          <a:lstStyle/>
          <a:p>
            <a:r>
              <a:rPr lang="en-GB" dirty="0"/>
              <a:t>Laparoscopic cholecystectomy is the preferred technique for cholecystectomy.</a:t>
            </a:r>
          </a:p>
          <a:p>
            <a:r>
              <a:rPr lang="en-GB" dirty="0"/>
              <a:t>Many studies have suggested laparoscopic cholecystectomy for all symptomatic disease secondary to high antepartum and postpartum recurrence and complications regardless of trimester.</a:t>
            </a:r>
          </a:p>
          <a:p>
            <a:r>
              <a:rPr lang="en-GB" dirty="0"/>
              <a:t> Still, most surgeons try to treat simple biliary colic with conservative management in the first and third trimesters and plan elective laparoscopic cholecystectomy for the second trimester or the postpartum period to minimize </a:t>
            </a:r>
            <a:r>
              <a:rPr lang="en-GB" dirty="0" err="1"/>
              <a:t>fetal</a:t>
            </a:r>
            <a:r>
              <a:rPr lang="en-GB" dirty="0"/>
              <a:t> risk.</a:t>
            </a:r>
          </a:p>
          <a:p>
            <a:r>
              <a:rPr lang="en-GB" dirty="0"/>
              <a:t>Gallstone pancreatitis and acute cholecystitis should be managed more carefully. Gallstone pancreatitis has been associated with </a:t>
            </a:r>
            <a:r>
              <a:rPr lang="en-GB" dirty="0" err="1"/>
              <a:t>fetal</a:t>
            </a:r>
            <a:r>
              <a:rPr lang="en-GB" dirty="0"/>
              <a:t> loss as high as 60%. </a:t>
            </a:r>
          </a:p>
          <a:p>
            <a:r>
              <a:rPr lang="en-GB" dirty="0"/>
              <a:t>If a woman does not respond quickly to conservative treatment with hydration, bowel rest, analgesia, and judicious use of antibiotics, further evaluation should be performed as surgery may be indicated. </a:t>
            </a:r>
          </a:p>
          <a:p>
            <a:endParaRPr lang="en-US" dirty="0"/>
          </a:p>
        </p:txBody>
      </p:sp>
    </p:spTree>
    <p:extLst>
      <p:ext uri="{BB962C8B-B14F-4D97-AF65-F5344CB8AC3E}">
        <p14:creationId xmlns:p14="http://schemas.microsoft.com/office/powerpoint/2010/main" val="327925087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7DA01-6F22-4260-94C1-90C20050ADEC}"/>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D914DDA8-E209-4CCB-8623-86240AA92C90}"/>
              </a:ext>
            </a:extLst>
          </p:cNvPr>
          <p:cNvSpPr>
            <a:spLocks noGrp="1"/>
          </p:cNvSpPr>
          <p:nvPr>
            <p:ph idx="1"/>
          </p:nvPr>
        </p:nvSpPr>
        <p:spPr/>
        <p:txBody>
          <a:bodyPr>
            <a:normAutofit/>
          </a:bodyPr>
          <a:lstStyle/>
          <a:p>
            <a:r>
              <a:rPr lang="en-GB" dirty="0"/>
              <a:t>Bowel obstructions are much less common, occurring in approximately 1 to 2/4000 pregnancies; the underlying cause is adhesions in two thirds of cases. </a:t>
            </a:r>
          </a:p>
          <a:p>
            <a:r>
              <a:rPr lang="en-GB" dirty="0"/>
              <a:t>Volvulus is the second most common cause, occurring in 25% of cases compared with only 4% of the nonpregnant population.</a:t>
            </a:r>
          </a:p>
          <a:p>
            <a:r>
              <a:rPr lang="en-GB" dirty="0"/>
              <a:t>Signs and symptoms are typical but must not be attributed to "morning sickness.“</a:t>
            </a:r>
          </a:p>
          <a:p>
            <a:r>
              <a:rPr lang="en-GB" dirty="0"/>
              <a:t>.Colicky abdominal pain with rapid abdominal distention should key the clinician to the diagnosis</a:t>
            </a:r>
          </a:p>
          <a:p>
            <a:endParaRPr lang="en-US" dirty="0"/>
          </a:p>
        </p:txBody>
      </p:sp>
    </p:spTree>
    <p:extLst>
      <p:ext uri="{BB962C8B-B14F-4D97-AF65-F5344CB8AC3E}">
        <p14:creationId xmlns:p14="http://schemas.microsoft.com/office/powerpoint/2010/main" val="155226723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9EE21-7D57-453C-B183-3A7A3E8EAF68}"/>
              </a:ext>
            </a:extLst>
          </p:cNvPr>
          <p:cNvSpPr>
            <a:spLocks noGrp="1"/>
          </p:cNvSpPr>
          <p:nvPr>
            <p:ph type="title"/>
          </p:nvPr>
        </p:nvSpPr>
        <p:spPr/>
        <p:txBody>
          <a:bodyPr/>
          <a:lstStyle/>
          <a:p>
            <a:r>
              <a:rPr lang="en-US" dirty="0"/>
              <a:t>Pregnancy </a:t>
            </a:r>
          </a:p>
        </p:txBody>
      </p:sp>
      <p:sp>
        <p:nvSpPr>
          <p:cNvPr id="3" name="Content Placeholder 2">
            <a:extLst>
              <a:ext uri="{FF2B5EF4-FFF2-40B4-BE49-F238E27FC236}">
                <a16:creationId xmlns:a16="http://schemas.microsoft.com/office/drawing/2014/main" id="{C9D4A8E6-A125-4445-BC58-E92DEC3B1A74}"/>
              </a:ext>
            </a:extLst>
          </p:cNvPr>
          <p:cNvSpPr>
            <a:spLocks noGrp="1"/>
          </p:cNvSpPr>
          <p:nvPr>
            <p:ph idx="1"/>
          </p:nvPr>
        </p:nvSpPr>
        <p:spPr/>
        <p:txBody>
          <a:bodyPr>
            <a:normAutofit fontScale="92500"/>
          </a:bodyPr>
          <a:lstStyle/>
          <a:p>
            <a:r>
              <a:rPr lang="en-GB" dirty="0"/>
              <a:t>. </a:t>
            </a:r>
          </a:p>
          <a:p>
            <a:r>
              <a:rPr lang="en-GB" dirty="0"/>
              <a:t>Three periods during gestation are associated with an increased risk of obstruction and correlate with rapid changes in uterine size.</a:t>
            </a:r>
          </a:p>
          <a:p>
            <a:r>
              <a:rPr lang="en-GB" dirty="0"/>
              <a:t>The first is from 16 to 20 weeks when the uterus grows beyond the pelvis; the second is from 32 to 36 weeks when the </a:t>
            </a:r>
            <a:r>
              <a:rPr lang="en-GB" dirty="0" err="1"/>
              <a:t>fetal</a:t>
            </a:r>
            <a:r>
              <a:rPr lang="en-GB" dirty="0"/>
              <a:t> head descends; and the third is in the early postpartum period. </a:t>
            </a:r>
          </a:p>
          <a:p>
            <a:r>
              <a:rPr lang="en-GB" dirty="0"/>
              <a:t>The evaluation should be the same as for any patient, and there should be no hesitation to obtain abdominal radiographs if the situation warrants. </a:t>
            </a:r>
          </a:p>
          <a:p>
            <a:r>
              <a:rPr lang="en-GB" dirty="0"/>
              <a:t>As with other acute inflammatory processes in the abdomen, the maternal and </a:t>
            </a:r>
            <a:r>
              <a:rPr lang="en-GB" dirty="0" err="1"/>
              <a:t>fetal</a:t>
            </a:r>
            <a:r>
              <a:rPr lang="en-GB" dirty="0"/>
              <a:t> morbidity is most affected by delayed definitive treatment</a:t>
            </a:r>
            <a:endParaRPr lang="en-US" dirty="0"/>
          </a:p>
        </p:txBody>
      </p:sp>
    </p:spTree>
    <p:extLst>
      <p:ext uri="{BB962C8B-B14F-4D97-AF65-F5344CB8AC3E}">
        <p14:creationId xmlns:p14="http://schemas.microsoft.com/office/powerpoint/2010/main" val="286418913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9853F0-9527-4668-A919-0FEEA37F035A}"/>
              </a:ext>
            </a:extLst>
          </p:cNvPr>
          <p:cNvSpPr>
            <a:spLocks noGrp="1"/>
          </p:cNvSpPr>
          <p:nvPr>
            <p:ph type="title"/>
          </p:nvPr>
        </p:nvSpPr>
        <p:spPr/>
        <p:txBody>
          <a:bodyPr/>
          <a:lstStyle/>
          <a:p>
            <a:r>
              <a:rPr lang="en-US" dirty="0"/>
              <a:t>Pediatric</a:t>
            </a:r>
          </a:p>
        </p:txBody>
      </p:sp>
      <p:sp>
        <p:nvSpPr>
          <p:cNvPr id="3" name="Content Placeholder 2">
            <a:extLst>
              <a:ext uri="{FF2B5EF4-FFF2-40B4-BE49-F238E27FC236}">
                <a16:creationId xmlns:a16="http://schemas.microsoft.com/office/drawing/2014/main" id="{696ED8D6-3E16-484D-A5F5-1EE93E47AB86}"/>
              </a:ext>
            </a:extLst>
          </p:cNvPr>
          <p:cNvSpPr>
            <a:spLocks noGrp="1"/>
          </p:cNvSpPr>
          <p:nvPr>
            <p:ph idx="1"/>
          </p:nvPr>
        </p:nvSpPr>
        <p:spPr/>
        <p:txBody>
          <a:bodyPr>
            <a:normAutofit/>
          </a:bodyPr>
          <a:lstStyle/>
          <a:p>
            <a:r>
              <a:rPr lang="en-GB" dirty="0"/>
              <a:t>Strategies for diagnosis of the acute abdomen in the </a:t>
            </a:r>
            <a:r>
              <a:rPr lang="en-GB" dirty="0" err="1"/>
              <a:t>pediatric</a:t>
            </a:r>
            <a:r>
              <a:rPr lang="en-GB" dirty="0"/>
              <a:t> population are the same as for adults.</a:t>
            </a:r>
          </a:p>
          <a:p>
            <a:r>
              <a:rPr lang="en-GB" dirty="0"/>
              <a:t> Appendicitis remains one of the primary causes of the acute abdomen in this age group. </a:t>
            </a:r>
          </a:p>
          <a:p>
            <a:r>
              <a:rPr lang="en-GB" dirty="0"/>
              <a:t>Although bowel obstructions and gallstone disease are seen, these entities are far less frequent than in adults.</a:t>
            </a:r>
          </a:p>
          <a:p>
            <a:r>
              <a:rPr lang="en-GB" dirty="0"/>
              <a:t> Intussusception should be maintained in the differential diagnosis, especially for those younger than 3 years. </a:t>
            </a:r>
          </a:p>
          <a:p>
            <a:endParaRPr lang="en-US" dirty="0"/>
          </a:p>
        </p:txBody>
      </p:sp>
    </p:spTree>
    <p:extLst>
      <p:ext uri="{BB962C8B-B14F-4D97-AF65-F5344CB8AC3E}">
        <p14:creationId xmlns:p14="http://schemas.microsoft.com/office/powerpoint/2010/main" val="158417047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65BF1-4D80-4F11-A083-87AB77D6593C}"/>
              </a:ext>
            </a:extLst>
          </p:cNvPr>
          <p:cNvSpPr>
            <a:spLocks noGrp="1"/>
          </p:cNvSpPr>
          <p:nvPr>
            <p:ph type="title"/>
          </p:nvPr>
        </p:nvSpPr>
        <p:spPr/>
        <p:txBody>
          <a:bodyPr/>
          <a:lstStyle/>
          <a:p>
            <a:r>
              <a:rPr lang="en-US" dirty="0"/>
              <a:t>Pediatric </a:t>
            </a:r>
          </a:p>
        </p:txBody>
      </p:sp>
      <p:sp>
        <p:nvSpPr>
          <p:cNvPr id="3" name="Content Placeholder 2">
            <a:extLst>
              <a:ext uri="{FF2B5EF4-FFF2-40B4-BE49-F238E27FC236}">
                <a16:creationId xmlns:a16="http://schemas.microsoft.com/office/drawing/2014/main" id="{20D76816-B6EA-4D68-8AE8-9AB9CDF8E629}"/>
              </a:ext>
            </a:extLst>
          </p:cNvPr>
          <p:cNvSpPr>
            <a:spLocks noGrp="1"/>
          </p:cNvSpPr>
          <p:nvPr>
            <p:ph idx="1"/>
          </p:nvPr>
        </p:nvSpPr>
        <p:spPr/>
        <p:txBody>
          <a:bodyPr>
            <a:normAutofit/>
          </a:bodyPr>
          <a:lstStyle/>
          <a:p>
            <a:r>
              <a:rPr lang="en-GB" dirty="0"/>
              <a:t>Gastroenteritis, perforations from foreign body ingestion, food poisoning, Meckel's diverticulitis, and C. difficile colitis are also potential causes. </a:t>
            </a:r>
          </a:p>
          <a:p>
            <a:r>
              <a:rPr lang="en-GB" dirty="0"/>
              <a:t>Presentations and examination findings are similar to those of adult patients. </a:t>
            </a:r>
          </a:p>
          <a:p>
            <a:r>
              <a:rPr lang="en-GB" dirty="0"/>
              <a:t>The primary challenge to making the correct diagnosis lies in obtaining an accurate history. </a:t>
            </a:r>
          </a:p>
          <a:p>
            <a:r>
              <a:rPr lang="en-GB" dirty="0"/>
              <a:t>Children will often be poor historians because of age, fear, or their general ability to describe their experience. </a:t>
            </a:r>
          </a:p>
        </p:txBody>
      </p:sp>
    </p:spTree>
    <p:extLst>
      <p:ext uri="{BB962C8B-B14F-4D97-AF65-F5344CB8AC3E}">
        <p14:creationId xmlns:p14="http://schemas.microsoft.com/office/powerpoint/2010/main" val="358496341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CA7B3-4D2C-40FA-A75D-09F58F306AA6}"/>
              </a:ext>
            </a:extLst>
          </p:cNvPr>
          <p:cNvSpPr>
            <a:spLocks noGrp="1"/>
          </p:cNvSpPr>
          <p:nvPr>
            <p:ph type="title"/>
          </p:nvPr>
        </p:nvSpPr>
        <p:spPr/>
        <p:txBody>
          <a:bodyPr/>
          <a:lstStyle/>
          <a:p>
            <a:r>
              <a:rPr lang="en-US" dirty="0"/>
              <a:t>Pediatric </a:t>
            </a:r>
          </a:p>
        </p:txBody>
      </p:sp>
      <p:sp>
        <p:nvSpPr>
          <p:cNvPr id="3" name="Content Placeholder 2">
            <a:extLst>
              <a:ext uri="{FF2B5EF4-FFF2-40B4-BE49-F238E27FC236}">
                <a16:creationId xmlns:a16="http://schemas.microsoft.com/office/drawing/2014/main" id="{C5A8279A-0777-4735-B61A-5501089D7F6C}"/>
              </a:ext>
            </a:extLst>
          </p:cNvPr>
          <p:cNvSpPr>
            <a:spLocks noGrp="1"/>
          </p:cNvSpPr>
          <p:nvPr>
            <p:ph idx="1"/>
          </p:nvPr>
        </p:nvSpPr>
        <p:spPr/>
        <p:txBody>
          <a:bodyPr>
            <a:normAutofit/>
          </a:bodyPr>
          <a:lstStyle/>
          <a:p>
            <a:r>
              <a:rPr lang="en-GB" dirty="0"/>
              <a:t>A thorough history must therefore be also obtained from the child's parents as well. Diagnostic testing choices as well as treatments may be influenced by the age of the patient. </a:t>
            </a:r>
          </a:p>
          <a:p>
            <a:r>
              <a:rPr lang="en-GB" dirty="0"/>
              <a:t>Clinicians may be less inclined to perform studies that deliver ionizing radiation to young children.</a:t>
            </a:r>
          </a:p>
          <a:p>
            <a:r>
              <a:rPr lang="en-GB" dirty="0"/>
              <a:t> A retrospective study of 1228 children with suspected appendicitis evaluated the use of ultrasound as a first-line tool, with CT scanning used as an adjunct for equivocal studies.</a:t>
            </a:r>
          </a:p>
          <a:p>
            <a:r>
              <a:rPr lang="en-GB" dirty="0"/>
              <a:t>This study showed that CT scanning was avoided in more than half of patients while maintaining a negative appendectomy rate of 8.1%.</a:t>
            </a:r>
          </a:p>
          <a:p>
            <a:endParaRPr lang="en-US" dirty="0"/>
          </a:p>
        </p:txBody>
      </p:sp>
    </p:spTree>
    <p:extLst>
      <p:ext uri="{BB962C8B-B14F-4D97-AF65-F5344CB8AC3E}">
        <p14:creationId xmlns:p14="http://schemas.microsoft.com/office/powerpoint/2010/main" val="3326420781"/>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98AD8-E7E0-4834-8F0B-4DF61462E29D}"/>
              </a:ext>
            </a:extLst>
          </p:cNvPr>
          <p:cNvSpPr>
            <a:spLocks noGrp="1"/>
          </p:cNvSpPr>
          <p:nvPr>
            <p:ph type="title"/>
          </p:nvPr>
        </p:nvSpPr>
        <p:spPr/>
        <p:txBody>
          <a:bodyPr/>
          <a:lstStyle/>
          <a:p>
            <a:r>
              <a:rPr lang="en-US" dirty="0"/>
              <a:t>Pediatric </a:t>
            </a:r>
          </a:p>
        </p:txBody>
      </p:sp>
      <p:sp>
        <p:nvSpPr>
          <p:cNvPr id="3" name="Content Placeholder 2">
            <a:extLst>
              <a:ext uri="{FF2B5EF4-FFF2-40B4-BE49-F238E27FC236}">
                <a16:creationId xmlns:a16="http://schemas.microsoft.com/office/drawing/2014/main" id="{3F4BF89E-5C38-4193-925B-890959DA71C9}"/>
              </a:ext>
            </a:extLst>
          </p:cNvPr>
          <p:cNvSpPr>
            <a:spLocks noGrp="1"/>
          </p:cNvSpPr>
          <p:nvPr>
            <p:ph idx="1"/>
          </p:nvPr>
        </p:nvSpPr>
        <p:spPr/>
        <p:txBody>
          <a:bodyPr/>
          <a:lstStyle/>
          <a:p>
            <a:r>
              <a:rPr lang="en-GB" dirty="0"/>
              <a:t> Finally, there is a growing experience in treating early appendicitis nonoperatively with antibiotics. </a:t>
            </a:r>
          </a:p>
          <a:p>
            <a:r>
              <a:rPr lang="en-GB" dirty="0"/>
              <a:t>A recent prospective nonrandomized study of 77 children with appendicitis found the immediate and 30-day success rates of nonoperative treatment to be 93% and 90%.</a:t>
            </a:r>
          </a:p>
          <a:p>
            <a:r>
              <a:rPr lang="en-GB" dirty="0"/>
              <a:t> Of the three patients who failed to respond to medical management, none progressed to perforated or complicated appendicitis. </a:t>
            </a:r>
          </a:p>
          <a:p>
            <a:r>
              <a:rPr lang="en-GB" dirty="0"/>
              <a:t>Children in the medically managed group were found to return to school 2 days sooner, had 14 fewer disability days, but incurred an 18-hour longer hospitalization on average</a:t>
            </a:r>
          </a:p>
          <a:p>
            <a:endParaRPr lang="en-US" dirty="0"/>
          </a:p>
        </p:txBody>
      </p:sp>
    </p:spTree>
    <p:extLst>
      <p:ext uri="{BB962C8B-B14F-4D97-AF65-F5344CB8AC3E}">
        <p14:creationId xmlns:p14="http://schemas.microsoft.com/office/powerpoint/2010/main" val="19187404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2A5E2-A24D-46D7-8338-42042F5DD430}"/>
              </a:ext>
            </a:extLst>
          </p:cNvPr>
          <p:cNvSpPr>
            <a:spLocks noGrp="1"/>
          </p:cNvSpPr>
          <p:nvPr>
            <p:ph type="title"/>
          </p:nvPr>
        </p:nvSpPr>
        <p:spPr/>
        <p:txBody>
          <a:bodyPr/>
          <a:lstStyle/>
          <a:p>
            <a:r>
              <a:rPr lang="en-US" dirty="0"/>
              <a:t>Critically ill patient </a:t>
            </a:r>
          </a:p>
        </p:txBody>
      </p:sp>
      <p:sp>
        <p:nvSpPr>
          <p:cNvPr id="3" name="Content Placeholder 2">
            <a:extLst>
              <a:ext uri="{FF2B5EF4-FFF2-40B4-BE49-F238E27FC236}">
                <a16:creationId xmlns:a16="http://schemas.microsoft.com/office/drawing/2014/main" id="{AA14BE52-3292-4466-B583-A79197FB0B7A}"/>
              </a:ext>
            </a:extLst>
          </p:cNvPr>
          <p:cNvSpPr>
            <a:spLocks noGrp="1"/>
          </p:cNvSpPr>
          <p:nvPr>
            <p:ph idx="1"/>
          </p:nvPr>
        </p:nvSpPr>
        <p:spPr/>
        <p:txBody>
          <a:bodyPr>
            <a:normAutofit/>
          </a:bodyPr>
          <a:lstStyle/>
          <a:p>
            <a:r>
              <a:rPr lang="en-GB" dirty="0"/>
              <a:t>The critically ill patient with a potential acute abdomen is a difficult challenge for intensivists and surgeons alike. </a:t>
            </a:r>
          </a:p>
          <a:p>
            <a:r>
              <a:rPr lang="en-GB" dirty="0"/>
              <a:t>Many of the underlying diseases and treatments encountered in the intensive care unit can predispose to acute abdominal disease.</a:t>
            </a:r>
          </a:p>
          <a:p>
            <a:r>
              <a:rPr lang="en-GB" dirty="0"/>
              <a:t> At the same time, unrecognized abdominal illness can be responsible for patients lingering in a critical state. </a:t>
            </a:r>
          </a:p>
          <a:p>
            <a:endParaRPr lang="en-US" dirty="0"/>
          </a:p>
        </p:txBody>
      </p:sp>
    </p:spTree>
    <p:extLst>
      <p:ext uri="{BB962C8B-B14F-4D97-AF65-F5344CB8AC3E}">
        <p14:creationId xmlns:p14="http://schemas.microsoft.com/office/powerpoint/2010/main" val="281333090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875D4-3863-4264-ACA5-45CC36FFF426}"/>
              </a:ext>
            </a:extLst>
          </p:cNvPr>
          <p:cNvSpPr>
            <a:spLocks noGrp="1"/>
          </p:cNvSpPr>
          <p:nvPr>
            <p:ph type="title"/>
          </p:nvPr>
        </p:nvSpPr>
        <p:spPr/>
        <p:txBody>
          <a:bodyPr/>
          <a:lstStyle/>
          <a:p>
            <a:r>
              <a:rPr lang="en-US" dirty="0"/>
              <a:t>Critically ill patient </a:t>
            </a:r>
          </a:p>
        </p:txBody>
      </p:sp>
      <p:sp>
        <p:nvSpPr>
          <p:cNvPr id="3" name="Content Placeholder 2">
            <a:extLst>
              <a:ext uri="{FF2B5EF4-FFF2-40B4-BE49-F238E27FC236}">
                <a16:creationId xmlns:a16="http://schemas.microsoft.com/office/drawing/2014/main" id="{43C34583-1BFC-4881-B31B-4D874AE38A34}"/>
              </a:ext>
            </a:extLst>
          </p:cNvPr>
          <p:cNvSpPr>
            <a:spLocks noGrp="1"/>
          </p:cNvSpPr>
          <p:nvPr>
            <p:ph idx="1"/>
          </p:nvPr>
        </p:nvSpPr>
        <p:spPr/>
        <p:txBody>
          <a:bodyPr>
            <a:normAutofit lnSpcReduction="10000"/>
          </a:bodyPr>
          <a:lstStyle/>
          <a:p>
            <a:r>
              <a:rPr lang="en-GB" dirty="0"/>
              <a:t>Critically ill patients are often unable to appreciate symptoms to the same degree as healthy peers because of nutritional or immune compromise, narcotic analgesia, or antibiotic use. </a:t>
            </a:r>
          </a:p>
          <a:p>
            <a:r>
              <a:rPr lang="en-GB" dirty="0"/>
              <a:t>Many of these patients have an altered mental status or are intubated and cannot provide detailed information to their providers. </a:t>
            </a:r>
          </a:p>
          <a:p>
            <a:r>
              <a:rPr lang="en-GB" dirty="0"/>
              <a:t>Cardiopulmonary bypass has been associated with several acute abdominal illnesses. </a:t>
            </a:r>
          </a:p>
          <a:p>
            <a:r>
              <a:rPr lang="en-GB" dirty="0"/>
              <a:t>Mesenteric ischemia, paralytic ileus, Ogilvie syndrome, stress peptic ulceration, acute acalculous cholecystitis, and acute pancreatitis have all been linked to the low-flow state of cardiopulmonary bypass, and incidence appears tied to the length of the cardiac procedure.</a:t>
            </a:r>
          </a:p>
          <a:p>
            <a:endParaRPr lang="en-US" dirty="0"/>
          </a:p>
        </p:txBody>
      </p:sp>
    </p:spTree>
    <p:extLst>
      <p:ext uri="{BB962C8B-B14F-4D97-AF65-F5344CB8AC3E}">
        <p14:creationId xmlns:p14="http://schemas.microsoft.com/office/powerpoint/2010/main" val="1353928299"/>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6BBB6-1667-42EF-BD22-86AF2A6A5D66}"/>
              </a:ext>
            </a:extLst>
          </p:cNvPr>
          <p:cNvSpPr>
            <a:spLocks noGrp="1"/>
          </p:cNvSpPr>
          <p:nvPr>
            <p:ph type="title"/>
          </p:nvPr>
        </p:nvSpPr>
        <p:spPr/>
        <p:txBody>
          <a:bodyPr/>
          <a:lstStyle/>
          <a:p>
            <a:r>
              <a:rPr lang="en-US" dirty="0"/>
              <a:t>Critically ill patient </a:t>
            </a:r>
          </a:p>
        </p:txBody>
      </p:sp>
      <p:sp>
        <p:nvSpPr>
          <p:cNvPr id="3" name="Content Placeholder 2">
            <a:extLst>
              <a:ext uri="{FF2B5EF4-FFF2-40B4-BE49-F238E27FC236}">
                <a16:creationId xmlns:a16="http://schemas.microsoft.com/office/drawing/2014/main" id="{31BB0D04-5B37-4242-BDA0-6A300B495C63}"/>
              </a:ext>
            </a:extLst>
          </p:cNvPr>
          <p:cNvSpPr>
            <a:spLocks noGrp="1"/>
          </p:cNvSpPr>
          <p:nvPr>
            <p:ph idx="1"/>
          </p:nvPr>
        </p:nvSpPr>
        <p:spPr/>
        <p:txBody>
          <a:bodyPr>
            <a:normAutofit fontScale="92500" lnSpcReduction="10000"/>
          </a:bodyPr>
          <a:lstStyle/>
          <a:p>
            <a:r>
              <a:rPr lang="en-GB" dirty="0"/>
              <a:t>Vasoactive medications and ventilator support have also been linked to hypoperfusion and similar abdominal processes. </a:t>
            </a:r>
          </a:p>
          <a:p>
            <a:r>
              <a:rPr lang="en-GB" dirty="0"/>
              <a:t>When an acute abdominal complication occurs in an intensive care unit patient, it has a dramatic effect on outcome. </a:t>
            </a:r>
          </a:p>
          <a:p>
            <a:r>
              <a:rPr lang="en-GB" dirty="0"/>
              <a:t>Intensivists should maintain a high index of suspicion for the development of intra-abdominal disease and consult with surgeons early to maximize recovery potential. </a:t>
            </a:r>
          </a:p>
          <a:p>
            <a:r>
              <a:rPr lang="en-GB" dirty="0"/>
              <a:t>Surgeons must then work to exclude the possibility of abdominal disease using all of the methods described in this chapter as well as bedside ultrasound, paracentesis, or mini-laparoscopy so that early surgical intervention can be appropriately undertaken. </a:t>
            </a:r>
          </a:p>
          <a:p>
            <a:endParaRPr lang="en-US" dirty="0"/>
          </a:p>
        </p:txBody>
      </p:sp>
    </p:spTree>
    <p:extLst>
      <p:ext uri="{BB962C8B-B14F-4D97-AF65-F5344CB8AC3E}">
        <p14:creationId xmlns:p14="http://schemas.microsoft.com/office/powerpoint/2010/main" val="410846516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FB716-6522-4301-BE22-F0C6A163CB8B}"/>
              </a:ext>
            </a:extLst>
          </p:cNvPr>
          <p:cNvSpPr>
            <a:spLocks noGrp="1"/>
          </p:cNvSpPr>
          <p:nvPr>
            <p:ph type="title"/>
          </p:nvPr>
        </p:nvSpPr>
        <p:spPr/>
        <p:txBody>
          <a:bodyPr/>
          <a:lstStyle/>
          <a:p>
            <a:r>
              <a:rPr lang="en-US" dirty="0"/>
              <a:t>Immunocompromised patient </a:t>
            </a:r>
          </a:p>
        </p:txBody>
      </p:sp>
      <p:sp>
        <p:nvSpPr>
          <p:cNvPr id="3" name="Content Placeholder 2">
            <a:extLst>
              <a:ext uri="{FF2B5EF4-FFF2-40B4-BE49-F238E27FC236}">
                <a16:creationId xmlns:a16="http://schemas.microsoft.com/office/drawing/2014/main" id="{D38DE47E-1457-4353-B206-638FAED731CF}"/>
              </a:ext>
            </a:extLst>
          </p:cNvPr>
          <p:cNvSpPr>
            <a:spLocks noGrp="1"/>
          </p:cNvSpPr>
          <p:nvPr>
            <p:ph idx="1"/>
          </p:nvPr>
        </p:nvSpPr>
        <p:spPr/>
        <p:txBody>
          <a:bodyPr>
            <a:normAutofit lnSpcReduction="10000"/>
          </a:bodyPr>
          <a:lstStyle/>
          <a:p>
            <a:r>
              <a:rPr lang="en-GB" dirty="0"/>
              <a:t>Immunocompromised patients have variable presentations with acute abdominal diseases. </a:t>
            </a:r>
          </a:p>
          <a:p>
            <a:r>
              <a:rPr lang="en-GB" dirty="0"/>
              <a:t>The variability is highly correlated to the degree of immunosuppression. </a:t>
            </a:r>
          </a:p>
          <a:p>
            <a:r>
              <a:rPr lang="en-GB" dirty="0"/>
              <a:t>There is no reliable test for determining the degree of immunosuppression experienced by a given patient, so estimates are made by associations with certain disease states or medications. </a:t>
            </a:r>
          </a:p>
          <a:p>
            <a:r>
              <a:rPr lang="en-GB" dirty="0"/>
              <a:t>Mild to moderate compromise is experienced by the elderly, the malnourished, diabetics, transplant recipients on routine maintenance therapy, cancer patients, renal failure patients, and HIV patients with CD4 counts above 200/mm3. </a:t>
            </a:r>
            <a:endParaRPr lang="en-US" dirty="0"/>
          </a:p>
        </p:txBody>
      </p:sp>
    </p:spTree>
    <p:extLst>
      <p:ext uri="{BB962C8B-B14F-4D97-AF65-F5344CB8AC3E}">
        <p14:creationId xmlns:p14="http://schemas.microsoft.com/office/powerpoint/2010/main" val="318875466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57E9F2-1B1C-41B2-9146-30BF77EB6CD5}"/>
              </a:ext>
            </a:extLst>
          </p:cNvPr>
          <p:cNvSpPr>
            <a:spLocks noGrp="1"/>
          </p:cNvSpPr>
          <p:nvPr>
            <p:ph type="title"/>
          </p:nvPr>
        </p:nvSpPr>
        <p:spPr/>
        <p:txBody>
          <a:bodyPr/>
          <a:lstStyle/>
          <a:p>
            <a:r>
              <a:rPr lang="en-US" dirty="0"/>
              <a:t>Immunocompromised patient </a:t>
            </a:r>
          </a:p>
        </p:txBody>
      </p:sp>
      <p:sp>
        <p:nvSpPr>
          <p:cNvPr id="3" name="Content Placeholder 2">
            <a:extLst>
              <a:ext uri="{FF2B5EF4-FFF2-40B4-BE49-F238E27FC236}">
                <a16:creationId xmlns:a16="http://schemas.microsoft.com/office/drawing/2014/main" id="{07284893-D912-492C-BCBE-12238138E62D}"/>
              </a:ext>
            </a:extLst>
          </p:cNvPr>
          <p:cNvSpPr>
            <a:spLocks noGrp="1"/>
          </p:cNvSpPr>
          <p:nvPr>
            <p:ph idx="1"/>
          </p:nvPr>
        </p:nvSpPr>
        <p:spPr/>
        <p:txBody>
          <a:bodyPr>
            <a:normAutofit fontScale="92500" lnSpcReduction="10000"/>
          </a:bodyPr>
          <a:lstStyle/>
          <a:p>
            <a:r>
              <a:rPr lang="en-GB" dirty="0"/>
              <a:t>Although patients in this group have the same types of illnesses and infections as their immunocompetent peers, they still can present in an atypical fashion. </a:t>
            </a:r>
          </a:p>
          <a:p>
            <a:r>
              <a:rPr lang="en-GB" dirty="0"/>
              <a:t>Abdominal pain and systemic signs and symptoms are often tied to the development of inflammation. </a:t>
            </a:r>
          </a:p>
          <a:p>
            <a:r>
              <a:rPr lang="en-GB" dirty="0"/>
              <a:t>These patients may not be able to mount a full inflammatory response and therefore may experience less abdominal pain, have delayed development of fever, and have a blunted </a:t>
            </a:r>
            <a:r>
              <a:rPr lang="en-GB" dirty="0" err="1"/>
              <a:t>leukocytosis</a:t>
            </a:r>
            <a:r>
              <a:rPr lang="en-GB" dirty="0"/>
              <a:t>.</a:t>
            </a:r>
          </a:p>
          <a:p>
            <a:r>
              <a:rPr lang="en-GB" dirty="0"/>
              <a:t> Severely compromised patients typically include transplant recipients having received high-dose therapy for rejection in the past 2 months, cancer patients on chemotherapy especially with neutropenia, and HIV patients with CD4 counts below 200/mm3. </a:t>
            </a:r>
          </a:p>
          <a:p>
            <a:endParaRPr lang="en-US" dirty="0"/>
          </a:p>
        </p:txBody>
      </p:sp>
    </p:spTree>
    <p:extLst>
      <p:ext uri="{BB962C8B-B14F-4D97-AF65-F5344CB8AC3E}">
        <p14:creationId xmlns:p14="http://schemas.microsoft.com/office/powerpoint/2010/main" val="4264897472"/>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47B03C-6594-47F9-8130-33E0D460D756}"/>
              </a:ext>
            </a:extLst>
          </p:cNvPr>
          <p:cNvSpPr>
            <a:spLocks noGrp="1"/>
          </p:cNvSpPr>
          <p:nvPr>
            <p:ph type="title"/>
          </p:nvPr>
        </p:nvSpPr>
        <p:spPr/>
        <p:txBody>
          <a:bodyPr/>
          <a:lstStyle/>
          <a:p>
            <a:r>
              <a:rPr lang="en-US" dirty="0"/>
              <a:t>Immunocompromised patient </a:t>
            </a:r>
          </a:p>
        </p:txBody>
      </p:sp>
      <p:sp>
        <p:nvSpPr>
          <p:cNvPr id="3" name="Content Placeholder 2">
            <a:extLst>
              <a:ext uri="{FF2B5EF4-FFF2-40B4-BE49-F238E27FC236}">
                <a16:creationId xmlns:a16="http://schemas.microsoft.com/office/drawing/2014/main" id="{FE4391A9-E573-4ECC-8B31-34A103D6DBF0}"/>
              </a:ext>
            </a:extLst>
          </p:cNvPr>
          <p:cNvSpPr>
            <a:spLocks noGrp="1"/>
          </p:cNvSpPr>
          <p:nvPr>
            <p:ph idx="1"/>
          </p:nvPr>
        </p:nvSpPr>
        <p:spPr/>
        <p:txBody>
          <a:bodyPr>
            <a:normAutofit fontScale="92500" lnSpcReduction="20000"/>
          </a:bodyPr>
          <a:lstStyle/>
          <a:p>
            <a:r>
              <a:rPr lang="en-GB" dirty="0"/>
              <a:t>These patients present very late in their course, often with little or no pain, no fever, and vague constitutional symptoms followed by an overwhelming systemic collapse. </a:t>
            </a:r>
          </a:p>
          <a:p>
            <a:r>
              <a:rPr lang="en-GB" dirty="0"/>
              <a:t>Pseudomembranous colitis has traditionally been associated with recent broad-spectrum antibiotic use, although it is increasingly seen in immunocompromised patients with diseases such as lymphoma, </a:t>
            </a:r>
            <a:r>
              <a:rPr lang="en-GB" dirty="0" err="1"/>
              <a:t>leukemia</a:t>
            </a:r>
            <a:r>
              <a:rPr lang="en-GB" dirty="0"/>
              <a:t>, and AIDS.</a:t>
            </a:r>
          </a:p>
          <a:p>
            <a:r>
              <a:rPr lang="en-GB" dirty="0"/>
              <a:t> Clinical manifestations commonly include </a:t>
            </a:r>
            <a:r>
              <a:rPr lang="en-GB" dirty="0" err="1"/>
              <a:t>diarrhea</a:t>
            </a:r>
            <a:r>
              <a:rPr lang="en-GB" dirty="0"/>
              <a:t>, dehydration, abdominal pain, fever, and </a:t>
            </a:r>
            <a:r>
              <a:rPr lang="en-GB" dirty="0" err="1"/>
              <a:t>leukocytosis</a:t>
            </a:r>
            <a:r>
              <a:rPr lang="en-GB" dirty="0"/>
              <a:t>, yet immunocompromised patients may fail to exhibit many of these findings because of their inability to mount a normal inflammatory response. </a:t>
            </a:r>
          </a:p>
          <a:p>
            <a:r>
              <a:rPr lang="en-GB" dirty="0"/>
              <a:t>Imaging studies such as CT of the abdomen become increasingly important in making early, accurate diagnoses when presentations are atypical</a:t>
            </a:r>
            <a:endParaRPr lang="en-US" dirty="0"/>
          </a:p>
        </p:txBody>
      </p:sp>
    </p:spTree>
    <p:extLst>
      <p:ext uri="{BB962C8B-B14F-4D97-AF65-F5344CB8AC3E}">
        <p14:creationId xmlns:p14="http://schemas.microsoft.com/office/powerpoint/2010/main" val="404112432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DDE66-FCC1-415C-958B-E72BDD0DF47B}"/>
              </a:ext>
            </a:extLst>
          </p:cNvPr>
          <p:cNvSpPr>
            <a:spLocks noGrp="1"/>
          </p:cNvSpPr>
          <p:nvPr>
            <p:ph type="title"/>
          </p:nvPr>
        </p:nvSpPr>
        <p:spPr/>
        <p:txBody>
          <a:bodyPr/>
          <a:lstStyle/>
          <a:p>
            <a:r>
              <a:rPr lang="en-US" dirty="0"/>
              <a:t>Immunocompromised patient </a:t>
            </a:r>
          </a:p>
        </p:txBody>
      </p:sp>
      <p:sp>
        <p:nvSpPr>
          <p:cNvPr id="3" name="Content Placeholder 2">
            <a:extLst>
              <a:ext uri="{FF2B5EF4-FFF2-40B4-BE49-F238E27FC236}">
                <a16:creationId xmlns:a16="http://schemas.microsoft.com/office/drawing/2014/main" id="{5AC62E1B-EAAB-422A-BBDE-E8B36ED07358}"/>
              </a:ext>
            </a:extLst>
          </p:cNvPr>
          <p:cNvSpPr>
            <a:spLocks noGrp="1"/>
          </p:cNvSpPr>
          <p:nvPr>
            <p:ph idx="1"/>
          </p:nvPr>
        </p:nvSpPr>
        <p:spPr/>
        <p:txBody>
          <a:bodyPr>
            <a:normAutofit fontScale="92500"/>
          </a:bodyPr>
          <a:lstStyle/>
          <a:p>
            <a:r>
              <a:rPr lang="en-GB" dirty="0"/>
              <a:t>CT scans are useful in patients with complicated colitis without obvious operative indications. </a:t>
            </a:r>
          </a:p>
          <a:p>
            <a:r>
              <a:rPr lang="en-GB" dirty="0"/>
              <a:t>CT scans are useful to evaluate for megacolon, ileus, ascites, perforation, and colon wall thickening</a:t>
            </a:r>
          </a:p>
          <a:p>
            <a:r>
              <a:rPr lang="en-GB" dirty="0"/>
              <a:t>These findings, when present, can greatly assist the clinician with forming the diagnosis of colitis. </a:t>
            </a:r>
          </a:p>
          <a:p>
            <a:r>
              <a:rPr lang="en-GB" dirty="0"/>
              <a:t>However, up to 14% of patients with proven pseudomembranous colitis will have had normal findings on CT examination, and therefore the diagnosis should not be ruled out solely on the basis of a negative scan. </a:t>
            </a:r>
          </a:p>
          <a:p>
            <a:r>
              <a:rPr lang="en-GB" dirty="0"/>
              <a:t>Early surgical consultation has been shown to decrease mortality. </a:t>
            </a:r>
          </a:p>
          <a:p>
            <a:endParaRPr lang="en-US" dirty="0"/>
          </a:p>
        </p:txBody>
      </p:sp>
    </p:spTree>
    <p:extLst>
      <p:ext uri="{BB962C8B-B14F-4D97-AF65-F5344CB8AC3E}">
        <p14:creationId xmlns:p14="http://schemas.microsoft.com/office/powerpoint/2010/main" val="3441566681"/>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832E4E-8E6C-4A09-8A76-E8D500CB92EF}"/>
              </a:ext>
            </a:extLst>
          </p:cNvPr>
          <p:cNvSpPr>
            <a:spLocks noGrp="1"/>
          </p:cNvSpPr>
          <p:nvPr>
            <p:ph type="title"/>
          </p:nvPr>
        </p:nvSpPr>
        <p:spPr/>
        <p:txBody>
          <a:bodyPr/>
          <a:lstStyle/>
          <a:p>
            <a:r>
              <a:rPr lang="en-US" dirty="0"/>
              <a:t>Immunocompromised patient </a:t>
            </a:r>
          </a:p>
        </p:txBody>
      </p:sp>
      <p:sp>
        <p:nvSpPr>
          <p:cNvPr id="3" name="Content Placeholder 2">
            <a:extLst>
              <a:ext uri="{FF2B5EF4-FFF2-40B4-BE49-F238E27FC236}">
                <a16:creationId xmlns:a16="http://schemas.microsoft.com/office/drawing/2014/main" id="{BCD81F81-977D-47D9-A3DC-9871E3509B31}"/>
              </a:ext>
            </a:extLst>
          </p:cNvPr>
          <p:cNvSpPr>
            <a:spLocks noGrp="1"/>
          </p:cNvSpPr>
          <p:nvPr>
            <p:ph idx="1"/>
          </p:nvPr>
        </p:nvSpPr>
        <p:spPr/>
        <p:txBody>
          <a:bodyPr>
            <a:normAutofit fontScale="85000" lnSpcReduction="20000"/>
          </a:bodyPr>
          <a:lstStyle/>
          <a:p>
            <a:r>
              <a:rPr lang="en-GB" dirty="0"/>
              <a:t>In addition, these patients may suffer from atypical infections, including peritoneal tuberculosis, fungal infections including aspergillus, endemic mycoses, and a variety of viral infections including cytomegalovirus and Epstein-Barr virus . </a:t>
            </a:r>
          </a:p>
          <a:p>
            <a:r>
              <a:rPr lang="en-GB" dirty="0"/>
              <a:t>When an abdominal infection does occur, it is less likely to be walled off as a localized infection because of the lack of inflammatory reaction.</a:t>
            </a:r>
          </a:p>
          <a:p>
            <a:r>
              <a:rPr lang="en-GB" dirty="0"/>
              <a:t> All severely immunocompromised patients require prompt and thorough evaluation for any persistent abdominal complaints. </a:t>
            </a:r>
          </a:p>
          <a:p>
            <a:r>
              <a:rPr lang="en-GB" dirty="0"/>
              <a:t>All patients requiring hospitalization should receive a surgical consult to aid in timely diagnosis and treatment. </a:t>
            </a:r>
          </a:p>
          <a:p>
            <a:r>
              <a:rPr lang="en-GB" dirty="0"/>
              <a:t>High-resolution CT scanning can be of great benefit in these patients, but a low threshold for laparoscopy or laparotomy should be maintained for those with equivocal diagnostic test results and persistent symptoms that remain unexplained. </a:t>
            </a:r>
            <a:endParaRPr lang="en-US" dirty="0"/>
          </a:p>
        </p:txBody>
      </p:sp>
    </p:spTree>
    <p:extLst>
      <p:ext uri="{BB962C8B-B14F-4D97-AF65-F5344CB8AC3E}">
        <p14:creationId xmlns:p14="http://schemas.microsoft.com/office/powerpoint/2010/main" val="921498438"/>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2E26D-64CF-4DE7-A316-B685F8E16C39}"/>
              </a:ext>
            </a:extLst>
          </p:cNvPr>
          <p:cNvSpPr>
            <a:spLocks noGrp="1"/>
          </p:cNvSpPr>
          <p:nvPr>
            <p:ph type="title"/>
          </p:nvPr>
        </p:nvSpPr>
        <p:spPr/>
        <p:txBody>
          <a:bodyPr/>
          <a:lstStyle/>
          <a:p>
            <a:r>
              <a:rPr lang="en-US" dirty="0"/>
              <a:t>Morbid obesity </a:t>
            </a:r>
          </a:p>
        </p:txBody>
      </p:sp>
      <p:sp>
        <p:nvSpPr>
          <p:cNvPr id="3" name="Content Placeholder 2">
            <a:extLst>
              <a:ext uri="{FF2B5EF4-FFF2-40B4-BE49-F238E27FC236}">
                <a16:creationId xmlns:a16="http://schemas.microsoft.com/office/drawing/2014/main" id="{1E43BAEC-3239-4AF9-8D95-8F5FCBCD55DD}"/>
              </a:ext>
            </a:extLst>
          </p:cNvPr>
          <p:cNvSpPr>
            <a:spLocks noGrp="1"/>
          </p:cNvSpPr>
          <p:nvPr>
            <p:ph idx="1"/>
          </p:nvPr>
        </p:nvSpPr>
        <p:spPr/>
        <p:txBody>
          <a:bodyPr>
            <a:normAutofit/>
          </a:bodyPr>
          <a:lstStyle/>
          <a:p>
            <a:r>
              <a:rPr lang="en-GB" dirty="0"/>
              <a:t>Morbid obesity creates numerous challenges to the accurate diagnosis of acute abdominal processes. </a:t>
            </a:r>
          </a:p>
          <a:p>
            <a:r>
              <a:rPr lang="en-GB" dirty="0"/>
              <a:t>Many authors describe alterations in the signs and symptoms of peritonitis in the morbidly obese.</a:t>
            </a:r>
          </a:p>
          <a:p>
            <a:r>
              <a:rPr lang="en-GB" dirty="0"/>
              <a:t>Findings of overt peritonitis are often late and usually ominous, leading to sepsis, organ failure, and death.</a:t>
            </a:r>
          </a:p>
          <a:p>
            <a:endParaRPr lang="en-US" dirty="0"/>
          </a:p>
        </p:txBody>
      </p:sp>
    </p:spTree>
    <p:extLst>
      <p:ext uri="{BB962C8B-B14F-4D97-AF65-F5344CB8AC3E}">
        <p14:creationId xmlns:p14="http://schemas.microsoft.com/office/powerpoint/2010/main" val="412357313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03F52-14BC-4546-9138-24119D767BB4}"/>
              </a:ext>
            </a:extLst>
          </p:cNvPr>
          <p:cNvSpPr>
            <a:spLocks noGrp="1"/>
          </p:cNvSpPr>
          <p:nvPr>
            <p:ph type="title"/>
          </p:nvPr>
        </p:nvSpPr>
        <p:spPr/>
        <p:txBody>
          <a:bodyPr/>
          <a:lstStyle/>
          <a:p>
            <a:r>
              <a:rPr lang="en-US" dirty="0"/>
              <a:t>Morbid obesity </a:t>
            </a:r>
          </a:p>
        </p:txBody>
      </p:sp>
      <p:sp>
        <p:nvSpPr>
          <p:cNvPr id="3" name="Content Placeholder 2">
            <a:extLst>
              <a:ext uri="{FF2B5EF4-FFF2-40B4-BE49-F238E27FC236}">
                <a16:creationId xmlns:a16="http://schemas.microsoft.com/office/drawing/2014/main" id="{5CA40744-D907-4752-A693-EFE46EC4BCA0}"/>
              </a:ext>
            </a:extLst>
          </p:cNvPr>
          <p:cNvSpPr>
            <a:spLocks noGrp="1"/>
          </p:cNvSpPr>
          <p:nvPr>
            <p:ph idx="1"/>
          </p:nvPr>
        </p:nvSpPr>
        <p:spPr/>
        <p:txBody>
          <a:bodyPr/>
          <a:lstStyle/>
          <a:p>
            <a:r>
              <a:rPr lang="en-GB" dirty="0"/>
              <a:t> Abdominal sepsis is a much more subtle diagnosis in this population and may be associated only with symptoms such as malaise, shoulder pain, hiccups, or shortness of breath.</a:t>
            </a:r>
          </a:p>
          <a:p>
            <a:r>
              <a:rPr lang="en-GB" dirty="0"/>
              <a:t> Physical examination findings can also be difficult to interpret.</a:t>
            </a:r>
          </a:p>
          <a:p>
            <a:r>
              <a:rPr lang="en-GB" dirty="0"/>
              <a:t> Severe abdominal pain is not common, and less specific findings, such as tachycardia, </a:t>
            </a:r>
            <a:r>
              <a:rPr lang="en-GB" dirty="0" err="1"/>
              <a:t>tachypnea</a:t>
            </a:r>
            <a:r>
              <a:rPr lang="en-GB" dirty="0"/>
              <a:t>, pleural effusion, and fever, may be the primary observation.</a:t>
            </a:r>
          </a:p>
          <a:p>
            <a:r>
              <a:rPr lang="en-GB" dirty="0"/>
              <a:t>. </a:t>
            </a:r>
          </a:p>
          <a:p>
            <a:endParaRPr lang="en-US" dirty="0"/>
          </a:p>
        </p:txBody>
      </p:sp>
    </p:spTree>
    <p:extLst>
      <p:ext uri="{BB962C8B-B14F-4D97-AF65-F5344CB8AC3E}">
        <p14:creationId xmlns:p14="http://schemas.microsoft.com/office/powerpoint/2010/main" val="516862314"/>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15783-47E2-4833-8A49-8C38355F0C56}"/>
              </a:ext>
            </a:extLst>
          </p:cNvPr>
          <p:cNvSpPr>
            <a:spLocks noGrp="1"/>
          </p:cNvSpPr>
          <p:nvPr>
            <p:ph type="title"/>
          </p:nvPr>
        </p:nvSpPr>
        <p:spPr/>
        <p:txBody>
          <a:bodyPr/>
          <a:lstStyle/>
          <a:p>
            <a:r>
              <a:rPr lang="en-US" dirty="0"/>
              <a:t>Morbid obesity </a:t>
            </a:r>
          </a:p>
        </p:txBody>
      </p:sp>
      <p:sp>
        <p:nvSpPr>
          <p:cNvPr id="3" name="Content Placeholder 2">
            <a:extLst>
              <a:ext uri="{FF2B5EF4-FFF2-40B4-BE49-F238E27FC236}">
                <a16:creationId xmlns:a16="http://schemas.microsoft.com/office/drawing/2014/main" id="{5DD1927F-B130-49E7-85FC-8F9EA0D43BCA}"/>
              </a:ext>
            </a:extLst>
          </p:cNvPr>
          <p:cNvSpPr>
            <a:spLocks noGrp="1"/>
          </p:cNvSpPr>
          <p:nvPr>
            <p:ph idx="1"/>
          </p:nvPr>
        </p:nvSpPr>
        <p:spPr/>
        <p:txBody>
          <a:bodyPr/>
          <a:lstStyle/>
          <a:p>
            <a:r>
              <a:rPr lang="en-GB" dirty="0"/>
              <a:t>Appreciation of distention or intra-abdominal mass is also difficult because of the size and thickness of the abdominal wall</a:t>
            </a:r>
          </a:p>
          <a:p>
            <a:r>
              <a:rPr lang="en-GB" dirty="0"/>
              <a:t>Abdominal imaging is also adversely affected by obesity. </a:t>
            </a:r>
          </a:p>
          <a:p>
            <a:r>
              <a:rPr lang="en-GB" dirty="0"/>
              <a:t>Plain abdominal radiographs can require multiple images to view the entire abdomen, and clarity is reduced. </a:t>
            </a:r>
          </a:p>
          <a:p>
            <a:endParaRPr lang="en-US" dirty="0"/>
          </a:p>
        </p:txBody>
      </p:sp>
    </p:spTree>
    <p:extLst>
      <p:ext uri="{BB962C8B-B14F-4D97-AF65-F5344CB8AC3E}">
        <p14:creationId xmlns:p14="http://schemas.microsoft.com/office/powerpoint/2010/main" val="551282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39A55-811D-456A-8168-3BA0D4FA3A34}"/>
              </a:ext>
            </a:extLst>
          </p:cNvPr>
          <p:cNvSpPr>
            <a:spLocks noGrp="1"/>
          </p:cNvSpPr>
          <p:nvPr>
            <p:ph type="title"/>
          </p:nvPr>
        </p:nvSpPr>
        <p:spPr/>
        <p:txBody>
          <a:bodyPr/>
          <a:lstStyle/>
          <a:p>
            <a:r>
              <a:rPr lang="en-US" dirty="0"/>
              <a:t>Morbid obesity </a:t>
            </a:r>
          </a:p>
        </p:txBody>
      </p:sp>
      <p:sp>
        <p:nvSpPr>
          <p:cNvPr id="3" name="Content Placeholder 2">
            <a:extLst>
              <a:ext uri="{FF2B5EF4-FFF2-40B4-BE49-F238E27FC236}">
                <a16:creationId xmlns:a16="http://schemas.microsoft.com/office/drawing/2014/main" id="{08353754-94DA-44C9-BA8A-CC682F0A36F1}"/>
              </a:ext>
            </a:extLst>
          </p:cNvPr>
          <p:cNvSpPr>
            <a:spLocks noGrp="1"/>
          </p:cNvSpPr>
          <p:nvPr>
            <p:ph idx="1"/>
          </p:nvPr>
        </p:nvSpPr>
        <p:spPr/>
        <p:txBody>
          <a:bodyPr/>
          <a:lstStyle/>
          <a:p>
            <a:r>
              <a:rPr lang="en-GB" dirty="0"/>
              <a:t>CT and MRI scanning may be impossible to perform as a patient's girth or weight exceeds the size of the scanning aperture or the weight limit of the mechanized bed.</a:t>
            </a:r>
          </a:p>
          <a:p>
            <a:r>
              <a:rPr lang="en-GB" dirty="0"/>
              <a:t> In these settings, a high index of suspicion and low threshold for surgical exploration must be maintained. </a:t>
            </a:r>
          </a:p>
          <a:p>
            <a:r>
              <a:rPr lang="en-GB" dirty="0"/>
              <a:t>Laparoscopy is a valuable tool in these patients</a:t>
            </a:r>
          </a:p>
          <a:p>
            <a:endParaRPr lang="en-US" dirty="0"/>
          </a:p>
        </p:txBody>
      </p:sp>
    </p:spTree>
    <p:extLst>
      <p:ext uri="{BB962C8B-B14F-4D97-AF65-F5344CB8AC3E}">
        <p14:creationId xmlns:p14="http://schemas.microsoft.com/office/powerpoint/2010/main" val="417371027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885C17-716A-401E-9F4A-FEC90D71FD1E}"/>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186EE442-E36C-4913-95C3-9D6DEDCFDE1E}"/>
              </a:ext>
            </a:extLst>
          </p:cNvPr>
          <p:cNvPicPr>
            <a:picLocks noGrp="1" noChangeAspect="1"/>
          </p:cNvPicPr>
          <p:nvPr>
            <p:ph idx="1"/>
          </p:nvPr>
        </p:nvPicPr>
        <p:blipFill rotWithShape="1">
          <a:blip r:embed="rId2"/>
          <a:srcRect l="41595" t="8946" r="9284" b="10734"/>
          <a:stretch/>
        </p:blipFill>
        <p:spPr>
          <a:xfrm>
            <a:off x="838200" y="365126"/>
            <a:ext cx="10515600" cy="5822314"/>
          </a:xfrm>
          <a:prstGeom prst="rect">
            <a:avLst/>
          </a:prstGeom>
        </p:spPr>
      </p:pic>
    </p:spTree>
    <p:extLst>
      <p:ext uri="{BB962C8B-B14F-4D97-AF65-F5344CB8AC3E}">
        <p14:creationId xmlns:p14="http://schemas.microsoft.com/office/powerpoint/2010/main" val="277497084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E6DEA2-2662-49E7-9A19-D8AE6F399159}"/>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D439E5C-5442-45AE-A098-14DC987B634B}"/>
              </a:ext>
            </a:extLst>
          </p:cNvPr>
          <p:cNvPicPr>
            <a:picLocks noGrp="1" noChangeAspect="1"/>
          </p:cNvPicPr>
          <p:nvPr>
            <p:ph idx="1"/>
          </p:nvPr>
        </p:nvPicPr>
        <p:blipFill rotWithShape="1">
          <a:blip r:embed="rId2"/>
          <a:srcRect l="40938" t="26224" r="16902" b="13535"/>
          <a:stretch/>
        </p:blipFill>
        <p:spPr>
          <a:xfrm>
            <a:off x="650240" y="365125"/>
            <a:ext cx="10789920" cy="5222875"/>
          </a:xfrm>
          <a:prstGeom prst="rect">
            <a:avLst/>
          </a:prstGeom>
        </p:spPr>
      </p:pic>
    </p:spTree>
    <p:extLst>
      <p:ext uri="{BB962C8B-B14F-4D97-AF65-F5344CB8AC3E}">
        <p14:creationId xmlns:p14="http://schemas.microsoft.com/office/powerpoint/2010/main" val="55056405"/>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52776-C944-47CB-BACA-F0DDD3A08662}"/>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C10EA3E-405B-411E-8254-EEF3C0CCB563}"/>
              </a:ext>
            </a:extLst>
          </p:cNvPr>
          <p:cNvPicPr>
            <a:picLocks noGrp="1" noChangeAspect="1"/>
          </p:cNvPicPr>
          <p:nvPr>
            <p:ph idx="1"/>
          </p:nvPr>
        </p:nvPicPr>
        <p:blipFill rotWithShape="1">
          <a:blip r:embed="rId2"/>
          <a:srcRect l="41331" t="23889" r="18741" b="26377"/>
          <a:stretch/>
        </p:blipFill>
        <p:spPr>
          <a:xfrm>
            <a:off x="838200" y="365125"/>
            <a:ext cx="10515600" cy="5680075"/>
          </a:xfrm>
          <a:prstGeom prst="rect">
            <a:avLst/>
          </a:prstGeom>
        </p:spPr>
      </p:pic>
    </p:spTree>
    <p:extLst>
      <p:ext uri="{BB962C8B-B14F-4D97-AF65-F5344CB8AC3E}">
        <p14:creationId xmlns:p14="http://schemas.microsoft.com/office/powerpoint/2010/main" val="271521852"/>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7D0165-251E-45C5-9519-E256FDEB1524}"/>
              </a:ext>
            </a:extLst>
          </p:cNvPr>
          <p:cNvSpPr>
            <a:spLocks noGrp="1"/>
          </p:cNvSpPr>
          <p:nvPr>
            <p:ph type="title"/>
          </p:nvPr>
        </p:nvSpPr>
        <p:spPr>
          <a:xfrm>
            <a:off x="838200" y="365125"/>
            <a:ext cx="10515600" cy="904875"/>
          </a:xfrm>
        </p:spPr>
        <p:txBody>
          <a:bodyPr>
            <a:normAutofit fontScale="90000"/>
          </a:bodyPr>
          <a:lstStyle/>
          <a:p>
            <a:r>
              <a:rPr lang="en-GB" dirty="0"/>
              <a:t>Algorithm for the treatment of left upper quadrant abdominal pain. CT, computed tomography.</a:t>
            </a:r>
            <a:endParaRPr lang="en-US" dirty="0"/>
          </a:p>
        </p:txBody>
      </p:sp>
      <p:pic>
        <p:nvPicPr>
          <p:cNvPr id="4" name="Content Placeholder 3">
            <a:extLst>
              <a:ext uri="{FF2B5EF4-FFF2-40B4-BE49-F238E27FC236}">
                <a16:creationId xmlns:a16="http://schemas.microsoft.com/office/drawing/2014/main" id="{64EFB223-3149-4AEF-AA36-00B7FB8B30E6}"/>
              </a:ext>
            </a:extLst>
          </p:cNvPr>
          <p:cNvPicPr>
            <a:picLocks noGrp="1" noChangeAspect="1"/>
          </p:cNvPicPr>
          <p:nvPr>
            <p:ph idx="1"/>
          </p:nvPr>
        </p:nvPicPr>
        <p:blipFill>
          <a:blip r:embed="rId2"/>
          <a:stretch>
            <a:fillRect/>
          </a:stretch>
        </p:blipFill>
        <p:spPr>
          <a:xfrm>
            <a:off x="1717040" y="1270000"/>
            <a:ext cx="6969760" cy="4744720"/>
          </a:xfrm>
          <a:prstGeom prst="rect">
            <a:avLst/>
          </a:prstGeom>
        </p:spPr>
      </p:pic>
    </p:spTree>
    <p:extLst>
      <p:ext uri="{BB962C8B-B14F-4D97-AF65-F5344CB8AC3E}">
        <p14:creationId xmlns:p14="http://schemas.microsoft.com/office/powerpoint/2010/main" val="34060170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C08AB-BD94-44C4-95F3-0D593D3F7C6D}"/>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3A8C48D3-428A-461E-A123-4FD78974ABD9}"/>
              </a:ext>
            </a:extLst>
          </p:cNvPr>
          <p:cNvPicPr>
            <a:picLocks noGrp="1" noChangeAspect="1"/>
          </p:cNvPicPr>
          <p:nvPr>
            <p:ph idx="1"/>
          </p:nvPr>
        </p:nvPicPr>
        <p:blipFill rotWithShape="1">
          <a:blip r:embed="rId2"/>
          <a:srcRect l="41332" t="8712" r="14933" b="28011"/>
          <a:stretch/>
        </p:blipFill>
        <p:spPr>
          <a:xfrm>
            <a:off x="924560" y="365125"/>
            <a:ext cx="10515600" cy="5456555"/>
          </a:xfrm>
          <a:prstGeom prst="rect">
            <a:avLst/>
          </a:prstGeom>
        </p:spPr>
      </p:pic>
    </p:spTree>
    <p:extLst>
      <p:ext uri="{BB962C8B-B14F-4D97-AF65-F5344CB8AC3E}">
        <p14:creationId xmlns:p14="http://schemas.microsoft.com/office/powerpoint/2010/main" val="303677867"/>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B9588D-1FA0-4BD3-A842-79AE7649ED71}"/>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8BE6AD86-EED3-4A27-9DC1-13B3DF26AC7F}"/>
              </a:ext>
            </a:extLst>
          </p:cNvPr>
          <p:cNvPicPr>
            <a:picLocks noGrp="1" noChangeAspect="1"/>
          </p:cNvPicPr>
          <p:nvPr>
            <p:ph idx="1"/>
          </p:nvPr>
        </p:nvPicPr>
        <p:blipFill rotWithShape="1">
          <a:blip r:embed="rId2"/>
          <a:srcRect l="41332" t="12448" r="19661" b="25910"/>
          <a:stretch/>
        </p:blipFill>
        <p:spPr>
          <a:xfrm>
            <a:off x="838200" y="365125"/>
            <a:ext cx="10515600" cy="5690235"/>
          </a:xfrm>
          <a:prstGeom prst="rect">
            <a:avLst/>
          </a:prstGeom>
        </p:spPr>
      </p:pic>
    </p:spTree>
    <p:extLst>
      <p:ext uri="{BB962C8B-B14F-4D97-AF65-F5344CB8AC3E}">
        <p14:creationId xmlns:p14="http://schemas.microsoft.com/office/powerpoint/2010/main" val="118784316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D39DE5-87B5-457E-AB94-CDB6FC2BFA85}"/>
              </a:ext>
            </a:extLst>
          </p:cNvPr>
          <p:cNvSpPr>
            <a:spLocks noGrp="1"/>
          </p:cNvSpPr>
          <p:nvPr>
            <p:ph type="title"/>
          </p:nvPr>
        </p:nvSpPr>
        <p:spPr/>
        <p:txBody>
          <a:bodyPr/>
          <a:lstStyle/>
          <a:p>
            <a:r>
              <a:rPr lang="en-US" dirty="0"/>
              <a:t>Pitfalls</a:t>
            </a:r>
          </a:p>
        </p:txBody>
      </p:sp>
      <p:sp>
        <p:nvSpPr>
          <p:cNvPr id="3" name="Content Placeholder 2">
            <a:extLst>
              <a:ext uri="{FF2B5EF4-FFF2-40B4-BE49-F238E27FC236}">
                <a16:creationId xmlns:a16="http://schemas.microsoft.com/office/drawing/2014/main" id="{C187BB18-95B4-4C7C-8B71-190BB5E78624}"/>
              </a:ext>
            </a:extLst>
          </p:cNvPr>
          <p:cNvSpPr>
            <a:spLocks noGrp="1"/>
          </p:cNvSpPr>
          <p:nvPr>
            <p:ph idx="1"/>
          </p:nvPr>
        </p:nvSpPr>
        <p:spPr/>
        <p:txBody>
          <a:bodyPr>
            <a:normAutofit/>
          </a:bodyPr>
          <a:lstStyle/>
          <a:p>
            <a:r>
              <a:rPr lang="en-GB" sz="3600" dirty="0"/>
              <a:t>Failure to thoroughly examine and document findings </a:t>
            </a:r>
          </a:p>
          <a:p>
            <a:r>
              <a:rPr lang="en-GB" sz="3600" dirty="0"/>
              <a:t>Failure to perform a rectal or vaginal examination when appropriate </a:t>
            </a:r>
          </a:p>
          <a:p>
            <a:r>
              <a:rPr lang="en-GB" sz="3600" dirty="0"/>
              <a:t>Failure to evaluate for hernias, including the scrotal region </a:t>
            </a:r>
          </a:p>
          <a:p>
            <a:r>
              <a:rPr lang="en-GB" sz="3600" dirty="0"/>
              <a:t>Failure to conduct a pregnancy test or to consider pregnancy in the diagnosis </a:t>
            </a:r>
          </a:p>
          <a:p>
            <a:endParaRPr lang="en-US" dirty="0"/>
          </a:p>
        </p:txBody>
      </p:sp>
    </p:spTree>
    <p:extLst>
      <p:ext uri="{BB962C8B-B14F-4D97-AF65-F5344CB8AC3E}">
        <p14:creationId xmlns:p14="http://schemas.microsoft.com/office/powerpoint/2010/main" val="617428947"/>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CB0240-A1CC-40DC-8D73-5F5812D90A2D}"/>
              </a:ext>
            </a:extLst>
          </p:cNvPr>
          <p:cNvSpPr>
            <a:spLocks noGrp="1"/>
          </p:cNvSpPr>
          <p:nvPr>
            <p:ph type="title"/>
          </p:nvPr>
        </p:nvSpPr>
        <p:spPr/>
        <p:txBody>
          <a:bodyPr/>
          <a:lstStyle/>
          <a:p>
            <a:r>
              <a:rPr lang="en-US" dirty="0"/>
              <a:t>Pitfalls </a:t>
            </a:r>
          </a:p>
        </p:txBody>
      </p:sp>
      <p:sp>
        <p:nvSpPr>
          <p:cNvPr id="3" name="Content Placeholder 2">
            <a:extLst>
              <a:ext uri="{FF2B5EF4-FFF2-40B4-BE49-F238E27FC236}">
                <a16:creationId xmlns:a16="http://schemas.microsoft.com/office/drawing/2014/main" id="{0C132D11-D7EE-4056-9D40-D5174AA5D924}"/>
              </a:ext>
            </a:extLst>
          </p:cNvPr>
          <p:cNvSpPr>
            <a:spLocks noGrp="1"/>
          </p:cNvSpPr>
          <p:nvPr>
            <p:ph idx="1"/>
          </p:nvPr>
        </p:nvSpPr>
        <p:spPr/>
        <p:txBody>
          <a:bodyPr>
            <a:normAutofit/>
          </a:bodyPr>
          <a:lstStyle/>
          <a:p>
            <a:r>
              <a:rPr lang="en-GB" dirty="0"/>
              <a:t>Failure to reassess the patient frequently while developing a differential diagnosis </a:t>
            </a:r>
          </a:p>
          <a:p>
            <a:r>
              <a:rPr lang="en-GB" dirty="0"/>
              <a:t>Failure to reconsider an established diagnosis when the clinical situation changes </a:t>
            </a:r>
          </a:p>
          <a:p>
            <a:r>
              <a:rPr lang="en-GB" dirty="0"/>
              <a:t>Failure to recognize immune compromise and to appreciate its masking effect on the historical and examination findings </a:t>
            </a:r>
          </a:p>
          <a:p>
            <a:r>
              <a:rPr lang="en-GB" dirty="0"/>
              <a:t>Allowing a normal laboratory value to dissuade a diagnosis when there is cause for clinical concern </a:t>
            </a:r>
          </a:p>
          <a:p>
            <a:endParaRPr lang="en-US" dirty="0"/>
          </a:p>
        </p:txBody>
      </p:sp>
    </p:spTree>
    <p:extLst>
      <p:ext uri="{BB962C8B-B14F-4D97-AF65-F5344CB8AC3E}">
        <p14:creationId xmlns:p14="http://schemas.microsoft.com/office/powerpoint/2010/main" val="122310531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8CAFE-7D29-4FAA-AF05-56E5AEC98FD2}"/>
              </a:ext>
            </a:extLst>
          </p:cNvPr>
          <p:cNvSpPr>
            <a:spLocks noGrp="1"/>
          </p:cNvSpPr>
          <p:nvPr>
            <p:ph type="title"/>
          </p:nvPr>
        </p:nvSpPr>
        <p:spPr/>
        <p:txBody>
          <a:bodyPr/>
          <a:lstStyle/>
          <a:p>
            <a:r>
              <a:rPr lang="en-US" dirty="0" err="1"/>
              <a:t>Pifalls</a:t>
            </a:r>
            <a:r>
              <a:rPr lang="en-US" dirty="0"/>
              <a:t> </a:t>
            </a:r>
          </a:p>
        </p:txBody>
      </p:sp>
      <p:sp>
        <p:nvSpPr>
          <p:cNvPr id="3" name="Content Placeholder 2">
            <a:extLst>
              <a:ext uri="{FF2B5EF4-FFF2-40B4-BE49-F238E27FC236}">
                <a16:creationId xmlns:a16="http://schemas.microsoft.com/office/drawing/2014/main" id="{1366141E-158D-46BF-9205-1447CEC08979}"/>
              </a:ext>
            </a:extLst>
          </p:cNvPr>
          <p:cNvSpPr>
            <a:spLocks noGrp="1"/>
          </p:cNvSpPr>
          <p:nvPr>
            <p:ph idx="1"/>
          </p:nvPr>
        </p:nvSpPr>
        <p:spPr/>
        <p:txBody>
          <a:bodyPr/>
          <a:lstStyle/>
          <a:p>
            <a:r>
              <a:rPr lang="en-GB" dirty="0"/>
              <a:t>Failure to consult colleagues when appropriate </a:t>
            </a:r>
          </a:p>
          <a:p>
            <a:r>
              <a:rPr lang="en-GB" dirty="0"/>
              <a:t>Failure to take age- and situation-specific diagnoses into consideration </a:t>
            </a:r>
          </a:p>
          <a:p>
            <a:r>
              <a:rPr lang="en-GB" dirty="0"/>
              <a:t>Failure to make specific and concrete follow-up arrangements when monitoring a clinical situation on an outpatient basis </a:t>
            </a:r>
          </a:p>
          <a:p>
            <a:r>
              <a:rPr lang="en-GB" dirty="0"/>
              <a:t>Hesitancy to go to the operating room without a firm diagnosis when the clinical situation suggests surgical disease </a:t>
            </a:r>
          </a:p>
          <a:p>
            <a:endParaRPr lang="en-US" dirty="0"/>
          </a:p>
        </p:txBody>
      </p:sp>
    </p:spTree>
    <p:extLst>
      <p:ext uri="{BB962C8B-B14F-4D97-AF65-F5344CB8AC3E}">
        <p14:creationId xmlns:p14="http://schemas.microsoft.com/office/powerpoint/2010/main" val="222110402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D0AD4-3BEF-4F38-A4A8-EAC14B403D14}"/>
              </a:ext>
            </a:extLst>
          </p:cNvPr>
          <p:cNvSpPr>
            <a:spLocks noGrp="1"/>
          </p:cNvSpPr>
          <p:nvPr>
            <p:ph type="title"/>
          </p:nvPr>
        </p:nvSpPr>
        <p:spPr/>
        <p:txBody>
          <a:bodyPr/>
          <a:lstStyle/>
          <a:p>
            <a:r>
              <a:rPr lang="en-US" dirty="0"/>
              <a:t>Summary </a:t>
            </a:r>
          </a:p>
        </p:txBody>
      </p:sp>
      <p:sp>
        <p:nvSpPr>
          <p:cNvPr id="3" name="Content Placeholder 2">
            <a:extLst>
              <a:ext uri="{FF2B5EF4-FFF2-40B4-BE49-F238E27FC236}">
                <a16:creationId xmlns:a16="http://schemas.microsoft.com/office/drawing/2014/main" id="{3298175F-F7FC-4706-91AE-B512994E507B}"/>
              </a:ext>
            </a:extLst>
          </p:cNvPr>
          <p:cNvSpPr>
            <a:spLocks noGrp="1"/>
          </p:cNvSpPr>
          <p:nvPr>
            <p:ph idx="1"/>
          </p:nvPr>
        </p:nvSpPr>
        <p:spPr/>
        <p:txBody>
          <a:bodyPr>
            <a:normAutofit fontScale="92500" lnSpcReduction="10000"/>
          </a:bodyPr>
          <a:lstStyle/>
          <a:p>
            <a:r>
              <a:rPr lang="en-GB" dirty="0"/>
              <a:t>Evaluation and management of the patient with acute abdominal pain remain a challenging part of a surgeon's practice. </a:t>
            </a:r>
          </a:p>
          <a:p>
            <a:r>
              <a:rPr lang="en-GB" dirty="0"/>
              <a:t>Whereas advances in imaging techniques, use of algorithms, and computer assistance have improved the diagnostic accuracy for the conditions causing the acute abdomen, a careful history and physical examination remain the most important part of the evaluation.</a:t>
            </a:r>
          </a:p>
          <a:p>
            <a:r>
              <a:rPr lang="en-GB"/>
              <a:t> </a:t>
            </a:r>
            <a:r>
              <a:rPr lang="en-GB" dirty="0"/>
              <a:t>Even with these tools at hand, the surgeon must often make the decision to perform a laparoscopy or laparotomy with a good deal of uncertainty as to the expected findings</a:t>
            </a:r>
            <a:r>
              <a:rPr lang="en-GB"/>
              <a:t>. </a:t>
            </a:r>
          </a:p>
          <a:p>
            <a:r>
              <a:rPr lang="en-GB"/>
              <a:t>Increased </a:t>
            </a:r>
            <a:r>
              <a:rPr lang="en-GB" dirty="0"/>
              <a:t>morbidity and mortality associated with a delay in the treatment of many of the surgical causes of the acute abdomen argue for an aggressive and expeditious surgical approach. </a:t>
            </a:r>
            <a:endParaRPr lang="en-US" dirty="0"/>
          </a:p>
        </p:txBody>
      </p:sp>
    </p:spTree>
    <p:extLst>
      <p:ext uri="{BB962C8B-B14F-4D97-AF65-F5344CB8AC3E}">
        <p14:creationId xmlns:p14="http://schemas.microsoft.com/office/powerpoint/2010/main" val="19954476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645</TotalTime>
  <Words>10841</Words>
  <Application>Microsoft Office PowerPoint</Application>
  <PresentationFormat>Widescreen</PresentationFormat>
  <Paragraphs>666</Paragraphs>
  <Slides>115</Slides>
  <Notes>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115</vt:i4>
      </vt:variant>
    </vt:vector>
  </HeadingPairs>
  <TitlesOfParts>
    <vt:vector size="120" baseType="lpstr">
      <vt:lpstr>Arial</vt:lpstr>
      <vt:lpstr>Calibri</vt:lpstr>
      <vt:lpstr>Calibri Light</vt:lpstr>
      <vt:lpstr>Times New Roman</vt:lpstr>
      <vt:lpstr>Office Theme</vt:lpstr>
      <vt:lpstr>Acute Abdomen 6th years </vt:lpstr>
      <vt:lpstr>Introduction </vt:lpstr>
      <vt:lpstr>Objectives 1</vt:lpstr>
      <vt:lpstr>Objectives-2 </vt:lpstr>
      <vt:lpstr>Non-surgical </vt:lpstr>
      <vt:lpstr>Surgical </vt:lpstr>
      <vt:lpstr>Surgical </vt:lpstr>
      <vt:lpstr>Anatomy</vt:lpstr>
      <vt:lpstr>Physiology</vt:lpstr>
      <vt:lpstr>PowerPoint Presentation</vt:lpstr>
      <vt:lpstr>Anatomy </vt:lpstr>
      <vt:lpstr>Referred pain </vt:lpstr>
      <vt:lpstr>Pathophysiology </vt:lpstr>
      <vt:lpstr>Pathophysiology </vt:lpstr>
      <vt:lpstr>Classification</vt:lpstr>
      <vt:lpstr>History </vt:lpstr>
      <vt:lpstr>History </vt:lpstr>
      <vt:lpstr>History </vt:lpstr>
      <vt:lpstr>History </vt:lpstr>
      <vt:lpstr>Physical examination </vt:lpstr>
      <vt:lpstr>Physical examination </vt:lpstr>
      <vt:lpstr>Physical examination </vt:lpstr>
      <vt:lpstr>Physical examination </vt:lpstr>
      <vt:lpstr>Physical examination </vt:lpstr>
      <vt:lpstr>Physical examination </vt:lpstr>
      <vt:lpstr>Physical examination </vt:lpstr>
      <vt:lpstr>Physical examination </vt:lpstr>
      <vt:lpstr>Physical examination </vt:lpstr>
      <vt:lpstr>Physical examination</vt:lpstr>
      <vt:lpstr>Physical examination </vt:lpstr>
      <vt:lpstr>Physical examination </vt:lpstr>
      <vt:lpstr>Physical examination </vt:lpstr>
      <vt:lpstr>Physical examination </vt:lpstr>
      <vt:lpstr>Laboratory studies </vt:lpstr>
      <vt:lpstr>Laboratory studies </vt:lpstr>
      <vt:lpstr>Laboratory studies </vt:lpstr>
      <vt:lpstr>Laboratory studies </vt:lpstr>
      <vt:lpstr>Helpful Laboratory Studies in the Acute Abdomen </vt:lpstr>
      <vt:lpstr>Imaging studies </vt:lpstr>
      <vt:lpstr>Imaging studies </vt:lpstr>
      <vt:lpstr>Imaging studies </vt:lpstr>
      <vt:lpstr>Imaging studies </vt:lpstr>
      <vt:lpstr>Imaging studies </vt:lpstr>
      <vt:lpstr>Imaging studies </vt:lpstr>
      <vt:lpstr>Image studies </vt:lpstr>
      <vt:lpstr>Imaging studies </vt:lpstr>
      <vt:lpstr>Imaging studies </vt:lpstr>
      <vt:lpstr>Imaging studies </vt:lpstr>
      <vt:lpstr>Imaging studies </vt:lpstr>
      <vt:lpstr>Intra-abdominal pressure</vt:lpstr>
      <vt:lpstr>Intrabdominal pressure </vt:lpstr>
      <vt:lpstr>Intrabdominal pressure </vt:lpstr>
      <vt:lpstr>Intrabdominal pressure </vt:lpstr>
      <vt:lpstr>Diagnostic laparoscopy </vt:lpstr>
      <vt:lpstr>Differential diagnosis</vt:lpstr>
      <vt:lpstr>Differential diagnosis</vt:lpstr>
      <vt:lpstr>Differential diagnosis</vt:lpstr>
      <vt:lpstr>Differential diagnosis</vt:lpstr>
      <vt:lpstr>Differential diagnosis</vt:lpstr>
      <vt:lpstr>Findings associated with surgical disease in acute abdomen </vt:lpstr>
      <vt:lpstr>Findings associated with surgical disease in acute abdomen </vt:lpstr>
      <vt:lpstr>Findings associated with surgical disease in acute abdomen </vt:lpstr>
      <vt:lpstr>Decision making </vt:lpstr>
      <vt:lpstr>Preoperative management  </vt:lpstr>
      <vt:lpstr>Preoperative management </vt:lpstr>
      <vt:lpstr>Preopertative management </vt:lpstr>
      <vt:lpstr>Preoperative management </vt:lpstr>
      <vt:lpstr>Preoperative management </vt:lpstr>
      <vt:lpstr>Preoperative management </vt:lpstr>
      <vt:lpstr>Preoperative management </vt:lpstr>
      <vt:lpstr>Preoperative management </vt:lpstr>
      <vt:lpstr>Atypical presentation </vt:lpstr>
      <vt:lpstr>Pregnancy </vt:lpstr>
      <vt:lpstr>Pregnancy </vt:lpstr>
      <vt:lpstr>Pregnancy </vt:lpstr>
      <vt:lpstr>Pregnancy </vt:lpstr>
      <vt:lpstr>Pregnancy</vt:lpstr>
      <vt:lpstr>Pregnancy </vt:lpstr>
      <vt:lpstr>Pregnancy </vt:lpstr>
      <vt:lpstr>Pregnancy </vt:lpstr>
      <vt:lpstr>PowerPoint Presentation</vt:lpstr>
      <vt:lpstr>PowerPoint Presentation</vt:lpstr>
      <vt:lpstr>PowerPoint Presentation</vt:lpstr>
      <vt:lpstr>PowerPoint Presentation</vt:lpstr>
      <vt:lpstr>Pregnancy </vt:lpstr>
      <vt:lpstr>Pregnancy </vt:lpstr>
      <vt:lpstr>Pregnancy</vt:lpstr>
      <vt:lpstr>Pregnancy </vt:lpstr>
      <vt:lpstr>Pregnancy </vt:lpstr>
      <vt:lpstr>Pediatric</vt:lpstr>
      <vt:lpstr>Pediatric </vt:lpstr>
      <vt:lpstr>Pediatric </vt:lpstr>
      <vt:lpstr>Pediatric </vt:lpstr>
      <vt:lpstr>Critically ill patient </vt:lpstr>
      <vt:lpstr>Critically ill patient </vt:lpstr>
      <vt:lpstr>Critically ill patient </vt:lpstr>
      <vt:lpstr>Immunocompromised patient </vt:lpstr>
      <vt:lpstr>Immunocompromised patient </vt:lpstr>
      <vt:lpstr>Immunocompromised patient </vt:lpstr>
      <vt:lpstr>Immunocompromised patient </vt:lpstr>
      <vt:lpstr>Immunocompromised patient </vt:lpstr>
      <vt:lpstr>Morbid obesity </vt:lpstr>
      <vt:lpstr>Morbid obesity </vt:lpstr>
      <vt:lpstr>Morbid obesity </vt:lpstr>
      <vt:lpstr>Morbid obesity </vt:lpstr>
      <vt:lpstr>PowerPoint Presentation</vt:lpstr>
      <vt:lpstr>PowerPoint Presentation</vt:lpstr>
      <vt:lpstr>PowerPoint Presentation</vt:lpstr>
      <vt:lpstr>Algorithm for the treatment of left upper quadrant abdominal pain. CT, computed tomography.</vt:lpstr>
      <vt:lpstr>PowerPoint Presentation</vt:lpstr>
      <vt:lpstr>PowerPoint Presentation</vt:lpstr>
      <vt:lpstr>Pitfalls</vt:lpstr>
      <vt:lpstr>Pitfalls </vt:lpstr>
      <vt:lpstr>Pifalls </vt:lpstr>
      <vt:lpstr>Summary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Acute Abdomen 6th years</dc:title>
  <dc:creator>Daniel Ojuka</dc:creator>
  <cp:lastModifiedBy>Daniel Ojuka</cp:lastModifiedBy>
  <cp:revision>23</cp:revision>
  <dcterms:created xsi:type="dcterms:W3CDTF">2019-01-08T10:12:05Z</dcterms:created>
  <dcterms:modified xsi:type="dcterms:W3CDTF">2021-01-27T04:38:22Z</dcterms:modified>
</cp:coreProperties>
</file>