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7" r:id="rId2"/>
    <p:sldId id="258" r:id="rId3"/>
    <p:sldId id="259" r:id="rId4"/>
    <p:sldId id="260" r:id="rId5"/>
    <p:sldId id="261" r:id="rId6"/>
    <p:sldId id="316" r:id="rId7"/>
    <p:sldId id="262" r:id="rId8"/>
    <p:sldId id="263" r:id="rId9"/>
    <p:sldId id="264" r:id="rId10"/>
    <p:sldId id="313" r:id="rId11"/>
    <p:sldId id="314" r:id="rId12"/>
    <p:sldId id="315" r:id="rId13"/>
    <p:sldId id="265" r:id="rId14"/>
    <p:sldId id="317" r:id="rId15"/>
    <p:sldId id="318" r:id="rId16"/>
    <p:sldId id="319" r:id="rId17"/>
    <p:sldId id="320" r:id="rId18"/>
    <p:sldId id="321" r:id="rId19"/>
    <p:sldId id="322" r:id="rId20"/>
    <p:sldId id="323" r:id="rId21"/>
    <p:sldId id="278" r:id="rId22"/>
    <p:sldId id="279" r:id="rId23"/>
    <p:sldId id="280" r:id="rId24"/>
    <p:sldId id="281" r:id="rId25"/>
    <p:sldId id="282" r:id="rId26"/>
    <p:sldId id="283" r:id="rId27"/>
    <p:sldId id="284" r:id="rId28"/>
    <p:sldId id="285" r:id="rId29"/>
    <p:sldId id="286" r:id="rId30"/>
    <p:sldId id="287" r:id="rId31"/>
    <p:sldId id="324" r:id="rId32"/>
    <p:sldId id="288" r:id="rId33"/>
    <p:sldId id="325" r:id="rId34"/>
    <p:sldId id="292" r:id="rId35"/>
    <p:sldId id="326" r:id="rId36"/>
    <p:sldId id="327" r:id="rId37"/>
    <p:sldId id="296" r:id="rId38"/>
    <p:sldId id="328" r:id="rId39"/>
    <p:sldId id="297" r:id="rId40"/>
    <p:sldId id="299" r:id="rId41"/>
    <p:sldId id="298" r:id="rId42"/>
    <p:sldId id="329" r:id="rId43"/>
    <p:sldId id="302" r:id="rId44"/>
    <p:sldId id="303" r:id="rId45"/>
    <p:sldId id="304" r:id="rId46"/>
    <p:sldId id="305" r:id="rId47"/>
    <p:sldId id="306" r:id="rId48"/>
    <p:sldId id="307" r:id="rId49"/>
    <p:sldId id="308" r:id="rId50"/>
    <p:sldId id="309"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65DDFA-12F3-4674-BA4E-57EDDD9AC8EA}" type="datetimeFigureOut">
              <a:rPr lang="en-US" smtClean="0"/>
              <a:pPr/>
              <a:t>12-Feb-21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2ADCC6-DBF5-40E3-9E40-7772C915AFD8}" type="slidenum">
              <a:rPr lang="en-US" smtClean="0"/>
              <a:pPr/>
              <a:t>‹#›</a:t>
            </a:fld>
            <a:endParaRPr lang="en-US"/>
          </a:p>
        </p:txBody>
      </p:sp>
    </p:spTree>
    <p:extLst>
      <p:ext uri="{BB962C8B-B14F-4D97-AF65-F5344CB8AC3E}">
        <p14:creationId xmlns:p14="http://schemas.microsoft.com/office/powerpoint/2010/main" val="5406113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32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97A05EA-139E-46FD-8DB0-B652122FA0BB}" type="slidenum">
              <a:rPr lang="en-US" smtClean="0"/>
              <a:pPr fontAlgn="base">
                <a:spcBef>
                  <a:spcPct val="0"/>
                </a:spcBef>
                <a:spcAft>
                  <a:spcPct val="0"/>
                </a:spcAft>
                <a:defRPr/>
              </a:pPr>
              <a:t>1</a:t>
            </a:fld>
            <a:endParaRPr lang="en-US" dirty="0" smtClean="0"/>
          </a:p>
        </p:txBody>
      </p:sp>
    </p:spTree>
    <p:extLst>
      <p:ext uri="{BB962C8B-B14F-4D97-AF65-F5344CB8AC3E}">
        <p14:creationId xmlns:p14="http://schemas.microsoft.com/office/powerpoint/2010/main" val="27198542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42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C630A3B-2847-47F2-87C9-28DC63715433}" type="slidenum">
              <a:rPr lang="en-US" smtClean="0"/>
              <a:pPr fontAlgn="base">
                <a:spcBef>
                  <a:spcPct val="0"/>
                </a:spcBef>
                <a:spcAft>
                  <a:spcPct val="0"/>
                </a:spcAft>
                <a:defRPr/>
              </a:pPr>
              <a:t>2</a:t>
            </a:fld>
            <a:endParaRPr lang="en-US" dirty="0" smtClean="0"/>
          </a:p>
        </p:txBody>
      </p:sp>
    </p:spTree>
    <p:extLst>
      <p:ext uri="{BB962C8B-B14F-4D97-AF65-F5344CB8AC3E}">
        <p14:creationId xmlns:p14="http://schemas.microsoft.com/office/powerpoint/2010/main" val="1377824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53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F700C9F-1EEF-404D-99E3-07F6A61A5563}" type="slidenum">
              <a:rPr lang="en-US" smtClean="0"/>
              <a:pPr fontAlgn="base">
                <a:spcBef>
                  <a:spcPct val="0"/>
                </a:spcBef>
                <a:spcAft>
                  <a:spcPct val="0"/>
                </a:spcAft>
                <a:defRPr/>
              </a:pPr>
              <a:t>3</a:t>
            </a:fld>
            <a:endParaRPr lang="en-US" dirty="0" smtClean="0"/>
          </a:p>
        </p:txBody>
      </p:sp>
    </p:spTree>
    <p:extLst>
      <p:ext uri="{BB962C8B-B14F-4D97-AF65-F5344CB8AC3E}">
        <p14:creationId xmlns:p14="http://schemas.microsoft.com/office/powerpoint/2010/main" val="3399145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63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C723785-55FF-4484-8881-53444E79DD4A}" type="slidenum">
              <a:rPr lang="en-US" smtClean="0"/>
              <a:pPr fontAlgn="base">
                <a:spcBef>
                  <a:spcPct val="0"/>
                </a:spcBef>
                <a:spcAft>
                  <a:spcPct val="0"/>
                </a:spcAft>
                <a:defRPr/>
              </a:pPr>
              <a:t>4</a:t>
            </a:fld>
            <a:endParaRPr lang="en-US" dirty="0" smtClean="0"/>
          </a:p>
        </p:txBody>
      </p:sp>
    </p:spTree>
    <p:extLst>
      <p:ext uri="{BB962C8B-B14F-4D97-AF65-F5344CB8AC3E}">
        <p14:creationId xmlns:p14="http://schemas.microsoft.com/office/powerpoint/2010/main" val="34308559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73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CCC2C35-9F87-4047-8E20-9F367E04F8A1}" type="slidenum">
              <a:rPr lang="en-US" smtClean="0"/>
              <a:pPr fontAlgn="base">
                <a:spcBef>
                  <a:spcPct val="0"/>
                </a:spcBef>
                <a:spcAft>
                  <a:spcPct val="0"/>
                </a:spcAft>
                <a:defRPr/>
              </a:pPr>
              <a:t>5</a:t>
            </a:fld>
            <a:endParaRPr lang="en-US" dirty="0" smtClean="0"/>
          </a:p>
        </p:txBody>
      </p:sp>
    </p:spTree>
    <p:extLst>
      <p:ext uri="{BB962C8B-B14F-4D97-AF65-F5344CB8AC3E}">
        <p14:creationId xmlns:p14="http://schemas.microsoft.com/office/powerpoint/2010/main" val="2399581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655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7BEB920-44BB-4DE2-ADF0-9617B1762D0B}" type="slidenum">
              <a:rPr lang="en-US" smtClean="0"/>
              <a:pPr fontAlgn="base">
                <a:spcBef>
                  <a:spcPct val="0"/>
                </a:spcBef>
                <a:spcAft>
                  <a:spcPct val="0"/>
                </a:spcAft>
                <a:defRPr/>
              </a:pPr>
              <a:t>6</a:t>
            </a:fld>
            <a:endParaRPr lang="en-US" dirty="0" smtClean="0"/>
          </a:p>
        </p:txBody>
      </p:sp>
    </p:spTree>
    <p:extLst>
      <p:ext uri="{BB962C8B-B14F-4D97-AF65-F5344CB8AC3E}">
        <p14:creationId xmlns:p14="http://schemas.microsoft.com/office/powerpoint/2010/main" val="1914315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583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91E07FB-0099-4807-B78D-A06B7F415825}" type="slidenum">
              <a:rPr lang="en-US" smtClean="0"/>
              <a:pPr fontAlgn="base">
                <a:spcBef>
                  <a:spcPct val="0"/>
                </a:spcBef>
                <a:spcAft>
                  <a:spcPct val="0"/>
                </a:spcAft>
                <a:defRPr/>
              </a:pPr>
              <a:t>7</a:t>
            </a:fld>
            <a:endParaRPr lang="en-US" dirty="0" smtClean="0"/>
          </a:p>
        </p:txBody>
      </p:sp>
    </p:spTree>
    <p:extLst>
      <p:ext uri="{BB962C8B-B14F-4D97-AF65-F5344CB8AC3E}">
        <p14:creationId xmlns:p14="http://schemas.microsoft.com/office/powerpoint/2010/main" val="2941552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593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F787C4C-1641-48DC-A554-A462024E30E3}" type="slidenum">
              <a:rPr lang="en-US" smtClean="0"/>
              <a:pPr fontAlgn="base">
                <a:spcBef>
                  <a:spcPct val="0"/>
                </a:spcBef>
                <a:spcAft>
                  <a:spcPct val="0"/>
                </a:spcAft>
                <a:defRPr/>
              </a:pPr>
              <a:t>8</a:t>
            </a:fld>
            <a:endParaRPr lang="en-US" smtClean="0"/>
          </a:p>
        </p:txBody>
      </p:sp>
    </p:spTree>
    <p:extLst>
      <p:ext uri="{BB962C8B-B14F-4D97-AF65-F5344CB8AC3E}">
        <p14:creationId xmlns:p14="http://schemas.microsoft.com/office/powerpoint/2010/main" val="38450937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0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448FAB1-A061-42C7-9E8F-93A8F0D05323}" type="slidenum">
              <a:rPr lang="en-US" smtClean="0"/>
              <a:pPr fontAlgn="base">
                <a:spcBef>
                  <a:spcPct val="0"/>
                </a:spcBef>
                <a:spcAft>
                  <a:spcPct val="0"/>
                </a:spcAft>
                <a:defRPr/>
              </a:pPr>
              <a:t>9</a:t>
            </a:fld>
            <a:endParaRPr lang="en-US" smtClean="0"/>
          </a:p>
        </p:txBody>
      </p:sp>
    </p:spTree>
    <p:extLst>
      <p:ext uri="{BB962C8B-B14F-4D97-AF65-F5344CB8AC3E}">
        <p14:creationId xmlns:p14="http://schemas.microsoft.com/office/powerpoint/2010/main" val="4947157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614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FF406A1-83E7-48AC-9038-62378D5F0FB8}" type="slidenum">
              <a:rPr lang="en-US" smtClean="0"/>
              <a:pPr fontAlgn="base">
                <a:spcBef>
                  <a:spcPct val="0"/>
                </a:spcBef>
                <a:spcAft>
                  <a:spcPct val="0"/>
                </a:spcAft>
                <a:defRPr/>
              </a:pPr>
              <a:t>13</a:t>
            </a:fld>
            <a:endParaRPr lang="en-US" smtClean="0"/>
          </a:p>
        </p:txBody>
      </p:sp>
    </p:spTree>
    <p:extLst>
      <p:ext uri="{BB962C8B-B14F-4D97-AF65-F5344CB8AC3E}">
        <p14:creationId xmlns:p14="http://schemas.microsoft.com/office/powerpoint/2010/main" val="1513443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665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C050464-F76B-4E0D-9BA8-96CA1D2A0E60}" type="slidenum">
              <a:rPr lang="en-US" smtClean="0"/>
              <a:pPr fontAlgn="base">
                <a:spcBef>
                  <a:spcPct val="0"/>
                </a:spcBef>
                <a:spcAft>
                  <a:spcPct val="0"/>
                </a:spcAft>
                <a:defRPr/>
              </a:pPr>
              <a:t>14</a:t>
            </a:fld>
            <a:endParaRPr lang="en-US" dirty="0" smtClean="0"/>
          </a:p>
        </p:txBody>
      </p:sp>
    </p:spTree>
    <p:extLst>
      <p:ext uri="{BB962C8B-B14F-4D97-AF65-F5344CB8AC3E}">
        <p14:creationId xmlns:p14="http://schemas.microsoft.com/office/powerpoint/2010/main" val="190381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675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04DFD78-84EE-4DC1-99AE-97714289FDF6}" type="slidenum">
              <a:rPr lang="en-US" smtClean="0"/>
              <a:pPr fontAlgn="base">
                <a:spcBef>
                  <a:spcPct val="0"/>
                </a:spcBef>
                <a:spcAft>
                  <a:spcPct val="0"/>
                </a:spcAft>
                <a:defRPr/>
              </a:pPr>
              <a:t>15</a:t>
            </a:fld>
            <a:endParaRPr lang="en-US" dirty="0" smtClean="0"/>
          </a:p>
        </p:txBody>
      </p:sp>
    </p:spTree>
    <p:extLst>
      <p:ext uri="{BB962C8B-B14F-4D97-AF65-F5344CB8AC3E}">
        <p14:creationId xmlns:p14="http://schemas.microsoft.com/office/powerpoint/2010/main" val="37758881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p:spPr>
      </p:sp>
      <p:sp>
        <p:nvSpPr>
          <p:cNvPr id="768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686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C69D288-ED03-4E5C-A4B8-CD52CF7E1790}" type="slidenum">
              <a:rPr lang="en-US" smtClean="0"/>
              <a:pPr fontAlgn="base">
                <a:spcBef>
                  <a:spcPct val="0"/>
                </a:spcBef>
                <a:spcAft>
                  <a:spcPct val="0"/>
                </a:spcAft>
                <a:defRPr/>
              </a:pPr>
              <a:t>16</a:t>
            </a:fld>
            <a:endParaRPr lang="en-US" dirty="0" smtClean="0"/>
          </a:p>
        </p:txBody>
      </p:sp>
    </p:spTree>
    <p:extLst>
      <p:ext uri="{BB962C8B-B14F-4D97-AF65-F5344CB8AC3E}">
        <p14:creationId xmlns:p14="http://schemas.microsoft.com/office/powerpoint/2010/main" val="34432323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696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616021C-D0D5-4600-BB6E-F044BA08D1D2}" type="slidenum">
              <a:rPr lang="en-US" smtClean="0"/>
              <a:pPr fontAlgn="base">
                <a:spcBef>
                  <a:spcPct val="0"/>
                </a:spcBef>
                <a:spcAft>
                  <a:spcPct val="0"/>
                </a:spcAft>
                <a:defRPr/>
              </a:pPr>
              <a:t>17</a:t>
            </a:fld>
            <a:endParaRPr lang="en-US" dirty="0" smtClean="0"/>
          </a:p>
        </p:txBody>
      </p:sp>
    </p:spTree>
    <p:extLst>
      <p:ext uri="{BB962C8B-B14F-4D97-AF65-F5344CB8AC3E}">
        <p14:creationId xmlns:p14="http://schemas.microsoft.com/office/powerpoint/2010/main" val="1028920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706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E407BE3-06E0-4609-99F4-9382DCD85E7B}" type="slidenum">
              <a:rPr lang="en-US" smtClean="0"/>
              <a:pPr fontAlgn="base">
                <a:spcBef>
                  <a:spcPct val="0"/>
                </a:spcBef>
                <a:spcAft>
                  <a:spcPct val="0"/>
                </a:spcAft>
                <a:defRPr/>
              </a:pPr>
              <a:t>18</a:t>
            </a:fld>
            <a:endParaRPr lang="en-US" dirty="0" smtClean="0"/>
          </a:p>
        </p:txBody>
      </p:sp>
    </p:spTree>
    <p:extLst>
      <p:ext uri="{BB962C8B-B14F-4D97-AF65-F5344CB8AC3E}">
        <p14:creationId xmlns:p14="http://schemas.microsoft.com/office/powerpoint/2010/main" val="17165184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p:spPr>
      </p:sp>
      <p:sp>
        <p:nvSpPr>
          <p:cNvPr id="829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747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F75DEF6-60C6-4146-8EB6-061B428FC7CD}" type="slidenum">
              <a:rPr lang="en-US" smtClean="0"/>
              <a:pPr fontAlgn="base">
                <a:spcBef>
                  <a:spcPct val="0"/>
                </a:spcBef>
                <a:spcAft>
                  <a:spcPct val="0"/>
                </a:spcAft>
                <a:defRPr/>
              </a:pPr>
              <a:t>21</a:t>
            </a:fld>
            <a:endParaRPr lang="en-US" dirty="0" smtClean="0"/>
          </a:p>
        </p:txBody>
      </p:sp>
    </p:spTree>
    <p:extLst>
      <p:ext uri="{BB962C8B-B14F-4D97-AF65-F5344CB8AC3E}">
        <p14:creationId xmlns:p14="http://schemas.microsoft.com/office/powerpoint/2010/main" val="17050429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p:spPr>
      </p:sp>
      <p:sp>
        <p:nvSpPr>
          <p:cNvPr id="839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757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AD95BF-7BB3-4D6A-9858-42605F9CB516}" type="slidenum">
              <a:rPr lang="en-US" smtClean="0"/>
              <a:pPr fontAlgn="base">
                <a:spcBef>
                  <a:spcPct val="0"/>
                </a:spcBef>
                <a:spcAft>
                  <a:spcPct val="0"/>
                </a:spcAft>
                <a:defRPr/>
              </a:pPr>
              <a:t>22</a:t>
            </a:fld>
            <a:endParaRPr lang="en-US" dirty="0" smtClean="0"/>
          </a:p>
        </p:txBody>
      </p:sp>
    </p:spTree>
    <p:extLst>
      <p:ext uri="{BB962C8B-B14F-4D97-AF65-F5344CB8AC3E}">
        <p14:creationId xmlns:p14="http://schemas.microsoft.com/office/powerpoint/2010/main" val="38519688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p:spPr>
      </p:sp>
      <p:sp>
        <p:nvSpPr>
          <p:cNvPr id="849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768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0E9EF2E-3B7B-448E-8608-F536F30E07BB}" type="slidenum">
              <a:rPr lang="en-US" smtClean="0"/>
              <a:pPr fontAlgn="base">
                <a:spcBef>
                  <a:spcPct val="0"/>
                </a:spcBef>
                <a:spcAft>
                  <a:spcPct val="0"/>
                </a:spcAft>
                <a:defRPr/>
              </a:pPr>
              <a:t>23</a:t>
            </a:fld>
            <a:endParaRPr lang="en-US" dirty="0" smtClean="0"/>
          </a:p>
        </p:txBody>
      </p:sp>
    </p:spTree>
    <p:extLst>
      <p:ext uri="{BB962C8B-B14F-4D97-AF65-F5344CB8AC3E}">
        <p14:creationId xmlns:p14="http://schemas.microsoft.com/office/powerpoint/2010/main" val="33414430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p:spPr>
      </p:sp>
      <p:sp>
        <p:nvSpPr>
          <p:cNvPr id="860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778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664CEB7-BB5A-4C95-8EC5-29ED42094993}" type="slidenum">
              <a:rPr lang="en-US" smtClean="0"/>
              <a:pPr fontAlgn="base">
                <a:spcBef>
                  <a:spcPct val="0"/>
                </a:spcBef>
                <a:spcAft>
                  <a:spcPct val="0"/>
                </a:spcAft>
                <a:defRPr/>
              </a:pPr>
              <a:t>24</a:t>
            </a:fld>
            <a:endParaRPr lang="en-US" dirty="0" smtClean="0"/>
          </a:p>
        </p:txBody>
      </p:sp>
    </p:spTree>
    <p:extLst>
      <p:ext uri="{BB962C8B-B14F-4D97-AF65-F5344CB8AC3E}">
        <p14:creationId xmlns:p14="http://schemas.microsoft.com/office/powerpoint/2010/main" val="26728580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p:spPr>
      </p:sp>
      <p:sp>
        <p:nvSpPr>
          <p:cNvPr id="870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788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CDD4DAE-FB45-4E65-B708-6850C9495066}" type="slidenum">
              <a:rPr lang="en-US" smtClean="0"/>
              <a:pPr fontAlgn="base">
                <a:spcBef>
                  <a:spcPct val="0"/>
                </a:spcBef>
                <a:spcAft>
                  <a:spcPct val="0"/>
                </a:spcAft>
                <a:defRPr/>
              </a:pPr>
              <a:t>25</a:t>
            </a:fld>
            <a:endParaRPr lang="en-US" dirty="0" smtClean="0"/>
          </a:p>
        </p:txBody>
      </p:sp>
    </p:spTree>
    <p:extLst>
      <p:ext uri="{BB962C8B-B14F-4D97-AF65-F5344CB8AC3E}">
        <p14:creationId xmlns:p14="http://schemas.microsoft.com/office/powerpoint/2010/main" val="24526745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798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AA1B74C-ABC2-40C7-9701-FB1B148EAA8B}" type="slidenum">
              <a:rPr lang="en-US" smtClean="0"/>
              <a:pPr fontAlgn="base">
                <a:spcBef>
                  <a:spcPct val="0"/>
                </a:spcBef>
                <a:spcAft>
                  <a:spcPct val="0"/>
                </a:spcAft>
                <a:defRPr/>
              </a:pPr>
              <a:t>26</a:t>
            </a:fld>
            <a:endParaRPr lang="en-US" smtClean="0"/>
          </a:p>
        </p:txBody>
      </p:sp>
    </p:spTree>
    <p:extLst>
      <p:ext uri="{BB962C8B-B14F-4D97-AF65-F5344CB8AC3E}">
        <p14:creationId xmlns:p14="http://schemas.microsoft.com/office/powerpoint/2010/main" val="21085241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288C18E-23E1-4907-9AAC-660AB1964898}" type="slidenum">
              <a:rPr lang="en-US" smtClean="0"/>
              <a:pPr fontAlgn="base">
                <a:spcBef>
                  <a:spcPct val="0"/>
                </a:spcBef>
                <a:spcAft>
                  <a:spcPct val="0"/>
                </a:spcAft>
                <a:defRPr/>
              </a:pPr>
              <a:t>27</a:t>
            </a:fld>
            <a:endParaRPr lang="en-US" smtClean="0"/>
          </a:p>
        </p:txBody>
      </p:sp>
      <p:sp>
        <p:nvSpPr>
          <p:cNvPr id="890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8909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val="33873970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A62D5096-6799-4EE5-948D-FAD3D969B124}" type="slidenum">
              <a:rPr lang="en-US" smtClean="0"/>
              <a:pPr>
                <a:defRPr/>
              </a:pPr>
              <a:t>28</a:t>
            </a:fld>
            <a:endParaRPr lang="en-US"/>
          </a:p>
        </p:txBody>
      </p:sp>
    </p:spTree>
    <p:extLst>
      <p:ext uri="{BB962C8B-B14F-4D97-AF65-F5344CB8AC3E}">
        <p14:creationId xmlns:p14="http://schemas.microsoft.com/office/powerpoint/2010/main" val="24380342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p:spPr>
      </p:sp>
      <p:sp>
        <p:nvSpPr>
          <p:cNvPr id="911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0B0D4871-DF10-4894-91F5-95948F35ABF3}" type="slidenum">
              <a:rPr lang="en-US" smtClean="0"/>
              <a:pPr>
                <a:defRPr/>
              </a:pPr>
              <a:t>29</a:t>
            </a:fld>
            <a:endParaRPr lang="en-US"/>
          </a:p>
        </p:txBody>
      </p:sp>
    </p:spTree>
    <p:extLst>
      <p:ext uri="{BB962C8B-B14F-4D97-AF65-F5344CB8AC3E}">
        <p14:creationId xmlns:p14="http://schemas.microsoft.com/office/powerpoint/2010/main" val="31708030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4836372-3549-4722-8C6C-D94D09206C96}" type="slidenum">
              <a:rPr lang="en-US" smtClean="0"/>
              <a:pPr fontAlgn="base">
                <a:spcBef>
                  <a:spcPct val="0"/>
                </a:spcBef>
                <a:spcAft>
                  <a:spcPct val="0"/>
                </a:spcAft>
                <a:defRPr/>
              </a:pPr>
              <a:t>30</a:t>
            </a:fld>
            <a:endParaRPr lang="en-US" smtClean="0"/>
          </a:p>
        </p:txBody>
      </p:sp>
      <p:sp>
        <p:nvSpPr>
          <p:cNvPr id="921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216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val="16671355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931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D7ED0435-C5C2-4BA6-ABAB-0BAD737BCD40}" type="slidenum">
              <a:rPr lang="en-US" smtClean="0"/>
              <a:pPr>
                <a:defRPr/>
              </a:pPr>
              <a:t>32</a:t>
            </a:fld>
            <a:endParaRPr lang="en-US"/>
          </a:p>
        </p:txBody>
      </p:sp>
    </p:spTree>
    <p:extLst>
      <p:ext uri="{BB962C8B-B14F-4D97-AF65-F5344CB8AC3E}">
        <p14:creationId xmlns:p14="http://schemas.microsoft.com/office/powerpoint/2010/main" val="3030749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89934EA-EFCA-4275-B127-045A7FFC1EC1}" type="slidenum">
              <a:rPr lang="en-US" smtClean="0"/>
              <a:pPr fontAlgn="base">
                <a:spcBef>
                  <a:spcPct val="0"/>
                </a:spcBef>
                <a:spcAft>
                  <a:spcPct val="0"/>
                </a:spcAft>
                <a:defRPr/>
              </a:pPr>
              <a:t>34</a:t>
            </a:fld>
            <a:endParaRPr lang="en-US" smtClean="0"/>
          </a:p>
        </p:txBody>
      </p:sp>
      <p:sp>
        <p:nvSpPr>
          <p:cNvPr id="972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728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val="29597916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DA2023-1735-417A-BFA6-1C6B16D83160}" type="slidenum">
              <a:rPr lang="en-US" smtClean="0"/>
              <a:pPr fontAlgn="base">
                <a:spcBef>
                  <a:spcPct val="0"/>
                </a:spcBef>
                <a:spcAft>
                  <a:spcPct val="0"/>
                </a:spcAft>
                <a:defRPr/>
              </a:pPr>
              <a:t>37</a:t>
            </a:fld>
            <a:endParaRPr lang="en-US" smtClean="0"/>
          </a:p>
        </p:txBody>
      </p:sp>
      <p:sp>
        <p:nvSpPr>
          <p:cNvPr id="1013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13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val="31846722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A629CCC-988D-4C42-AF65-EFB4B8548B43}" type="slidenum">
              <a:rPr lang="en-US" smtClean="0"/>
              <a:pPr fontAlgn="base">
                <a:spcBef>
                  <a:spcPct val="0"/>
                </a:spcBef>
                <a:spcAft>
                  <a:spcPct val="0"/>
                </a:spcAft>
                <a:defRPr/>
              </a:pPr>
              <a:t>39</a:t>
            </a:fld>
            <a:endParaRPr lang="en-US" smtClean="0"/>
          </a:p>
        </p:txBody>
      </p:sp>
      <p:sp>
        <p:nvSpPr>
          <p:cNvPr id="1024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24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val="11022437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p:spPr>
      </p:sp>
      <p:sp>
        <p:nvSpPr>
          <p:cNvPr id="1044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AP supine &amp; CT- obturator hernia</a:t>
            </a:r>
          </a:p>
        </p:txBody>
      </p:sp>
      <p:sp>
        <p:nvSpPr>
          <p:cNvPr id="901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ED67A3-D574-4402-BF74-99E105F7EB93}" type="slidenum">
              <a:rPr lang="en-US" smtClean="0"/>
              <a:pPr fontAlgn="base">
                <a:spcBef>
                  <a:spcPct val="0"/>
                </a:spcBef>
                <a:spcAft>
                  <a:spcPct val="0"/>
                </a:spcAft>
                <a:defRPr/>
              </a:pPr>
              <a:t>40</a:t>
            </a:fld>
            <a:endParaRPr lang="en-US" smtClean="0"/>
          </a:p>
        </p:txBody>
      </p:sp>
    </p:spTree>
    <p:extLst>
      <p:ext uri="{BB962C8B-B14F-4D97-AF65-F5344CB8AC3E}">
        <p14:creationId xmlns:p14="http://schemas.microsoft.com/office/powerpoint/2010/main" val="203889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6AC5C75-A7F8-4994-BE43-21E90B4CAB74}" type="slidenum">
              <a:rPr lang="en-US" smtClean="0"/>
              <a:pPr fontAlgn="base">
                <a:spcBef>
                  <a:spcPct val="0"/>
                </a:spcBef>
                <a:spcAft>
                  <a:spcPct val="0"/>
                </a:spcAft>
                <a:defRPr/>
              </a:pPr>
              <a:t>41</a:t>
            </a:fld>
            <a:endParaRPr lang="en-US" smtClean="0"/>
          </a:p>
        </p:txBody>
      </p:sp>
      <p:sp>
        <p:nvSpPr>
          <p:cNvPr id="1034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034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val="25476417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p:spPr>
      </p:sp>
      <p:sp>
        <p:nvSpPr>
          <p:cNvPr id="1075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21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FB4EF2-2B91-4BBC-B5A6-47BDCA49BEEF}" type="slidenum">
              <a:rPr lang="en-US" smtClean="0"/>
              <a:pPr fontAlgn="base">
                <a:spcBef>
                  <a:spcPct val="0"/>
                </a:spcBef>
                <a:spcAft>
                  <a:spcPct val="0"/>
                </a:spcAft>
                <a:defRPr/>
              </a:pPr>
              <a:t>43</a:t>
            </a:fld>
            <a:endParaRPr lang="en-US" smtClean="0"/>
          </a:p>
        </p:txBody>
      </p:sp>
    </p:spTree>
    <p:extLst>
      <p:ext uri="{BB962C8B-B14F-4D97-AF65-F5344CB8AC3E}">
        <p14:creationId xmlns:p14="http://schemas.microsoft.com/office/powerpoint/2010/main" val="42594103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p:spPr>
      </p:sp>
      <p:sp>
        <p:nvSpPr>
          <p:cNvPr id="1085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31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A19E784-980E-4FA7-B0F6-0DEC26970B9C}" type="slidenum">
              <a:rPr lang="en-US" smtClean="0"/>
              <a:pPr fontAlgn="base">
                <a:spcBef>
                  <a:spcPct val="0"/>
                </a:spcBef>
                <a:spcAft>
                  <a:spcPct val="0"/>
                </a:spcAft>
                <a:defRPr/>
              </a:pPr>
              <a:t>44</a:t>
            </a:fld>
            <a:endParaRPr lang="en-US" smtClean="0"/>
          </a:p>
        </p:txBody>
      </p:sp>
    </p:spTree>
    <p:extLst>
      <p:ext uri="{BB962C8B-B14F-4D97-AF65-F5344CB8AC3E}">
        <p14:creationId xmlns:p14="http://schemas.microsoft.com/office/powerpoint/2010/main" val="41425342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p:spPr>
      </p:sp>
      <p:sp>
        <p:nvSpPr>
          <p:cNvPr id="1095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42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C5C81C5-1361-417B-B83D-2280026FEAB0}" type="slidenum">
              <a:rPr lang="en-US" smtClean="0"/>
              <a:pPr fontAlgn="base">
                <a:spcBef>
                  <a:spcPct val="0"/>
                </a:spcBef>
                <a:spcAft>
                  <a:spcPct val="0"/>
                </a:spcAft>
                <a:defRPr/>
              </a:pPr>
              <a:t>45</a:t>
            </a:fld>
            <a:endParaRPr lang="en-US" smtClean="0"/>
          </a:p>
        </p:txBody>
      </p:sp>
    </p:spTree>
    <p:extLst>
      <p:ext uri="{BB962C8B-B14F-4D97-AF65-F5344CB8AC3E}">
        <p14:creationId xmlns:p14="http://schemas.microsoft.com/office/powerpoint/2010/main" val="27124245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p:spPr>
      </p:sp>
      <p:sp>
        <p:nvSpPr>
          <p:cNvPr id="1105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52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A4578DF-CFBB-409B-9225-EF645D6F56BC}" type="slidenum">
              <a:rPr lang="en-US" smtClean="0"/>
              <a:pPr fontAlgn="base">
                <a:spcBef>
                  <a:spcPct val="0"/>
                </a:spcBef>
                <a:spcAft>
                  <a:spcPct val="0"/>
                </a:spcAft>
                <a:defRPr/>
              </a:pPr>
              <a:t>46</a:t>
            </a:fld>
            <a:endParaRPr lang="en-US" smtClean="0"/>
          </a:p>
        </p:txBody>
      </p:sp>
    </p:spTree>
    <p:extLst>
      <p:ext uri="{BB962C8B-B14F-4D97-AF65-F5344CB8AC3E}">
        <p14:creationId xmlns:p14="http://schemas.microsoft.com/office/powerpoint/2010/main" val="38413334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p:spPr>
      </p:sp>
      <p:sp>
        <p:nvSpPr>
          <p:cNvPr id="1116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62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4EA265D-FA42-4C23-8F86-3EFD43DB83BF}" type="slidenum">
              <a:rPr lang="en-US" smtClean="0"/>
              <a:pPr fontAlgn="base">
                <a:spcBef>
                  <a:spcPct val="0"/>
                </a:spcBef>
                <a:spcAft>
                  <a:spcPct val="0"/>
                </a:spcAft>
                <a:defRPr/>
              </a:pPr>
              <a:t>47</a:t>
            </a:fld>
            <a:endParaRPr lang="en-US" smtClean="0"/>
          </a:p>
        </p:txBody>
      </p:sp>
    </p:spTree>
    <p:extLst>
      <p:ext uri="{BB962C8B-B14F-4D97-AF65-F5344CB8AC3E}">
        <p14:creationId xmlns:p14="http://schemas.microsoft.com/office/powerpoint/2010/main" val="22625006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p:spPr>
      </p:sp>
      <p:sp>
        <p:nvSpPr>
          <p:cNvPr id="1126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72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14CA34-3E27-4D89-B86F-67B120007383}" type="slidenum">
              <a:rPr lang="en-US" smtClean="0"/>
              <a:pPr fontAlgn="base">
                <a:spcBef>
                  <a:spcPct val="0"/>
                </a:spcBef>
                <a:spcAft>
                  <a:spcPct val="0"/>
                </a:spcAft>
                <a:defRPr/>
              </a:pPr>
              <a:t>48</a:t>
            </a:fld>
            <a:endParaRPr lang="en-US" smtClean="0"/>
          </a:p>
        </p:txBody>
      </p:sp>
    </p:spTree>
    <p:extLst>
      <p:ext uri="{BB962C8B-B14F-4D97-AF65-F5344CB8AC3E}">
        <p14:creationId xmlns:p14="http://schemas.microsoft.com/office/powerpoint/2010/main" val="31684651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p:spPr>
      </p:sp>
      <p:sp>
        <p:nvSpPr>
          <p:cNvPr id="1136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993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FEC76F3-4623-4F2D-B345-52292FC2EE48}" type="slidenum">
              <a:rPr lang="en-US" smtClean="0"/>
              <a:pPr fontAlgn="base">
                <a:spcBef>
                  <a:spcPct val="0"/>
                </a:spcBef>
                <a:spcAft>
                  <a:spcPct val="0"/>
                </a:spcAft>
                <a:defRPr/>
              </a:pPr>
              <a:t>49</a:t>
            </a:fld>
            <a:endParaRPr lang="en-US" smtClean="0"/>
          </a:p>
        </p:txBody>
      </p:sp>
    </p:spTree>
    <p:extLst>
      <p:ext uri="{BB962C8B-B14F-4D97-AF65-F5344CB8AC3E}">
        <p14:creationId xmlns:p14="http://schemas.microsoft.com/office/powerpoint/2010/main" val="25284112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p:spPr>
      </p:sp>
      <p:sp>
        <p:nvSpPr>
          <p:cNvPr id="1146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003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A64AE2F-8EA2-426D-9B40-AB86A79DCC02}" type="slidenum">
              <a:rPr lang="en-US" smtClean="0"/>
              <a:pPr fontAlgn="base">
                <a:spcBef>
                  <a:spcPct val="0"/>
                </a:spcBef>
                <a:spcAft>
                  <a:spcPct val="0"/>
                </a:spcAft>
                <a:defRPr/>
              </a:pPr>
              <a:t>50</a:t>
            </a:fld>
            <a:endParaRPr lang="en-US" smtClean="0"/>
          </a:p>
        </p:txBody>
      </p:sp>
    </p:spTree>
    <p:extLst>
      <p:ext uri="{BB962C8B-B14F-4D97-AF65-F5344CB8AC3E}">
        <p14:creationId xmlns:p14="http://schemas.microsoft.com/office/powerpoint/2010/main" val="3866983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99201FD-BF28-41ED-A58D-277BD0EEBEB3}" type="datetimeFigureOut">
              <a:rPr lang="en-US" smtClean="0"/>
              <a:pPr/>
              <a:t>12-Feb-21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54D500-3060-4872-BF09-83E6EEDF9EA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9201FD-BF28-41ED-A58D-277BD0EEBEB3}" type="datetimeFigureOut">
              <a:rPr lang="en-US" smtClean="0"/>
              <a:pPr/>
              <a:t>12-Feb-21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54D500-3060-4872-BF09-83E6EEDF9EA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99201FD-BF28-41ED-A58D-277BD0EEBEB3}" type="datetimeFigureOut">
              <a:rPr lang="en-US" smtClean="0"/>
              <a:pPr/>
              <a:t>12-Feb-21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54D500-3060-4872-BF09-83E6EEDF9EA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99201FD-BF28-41ED-A58D-277BD0EEBEB3}" type="datetimeFigureOut">
              <a:rPr lang="en-US" smtClean="0"/>
              <a:pPr/>
              <a:t>12-Feb-21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54D500-3060-4872-BF09-83E6EEDF9EA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99201FD-BF28-41ED-A58D-277BD0EEBEB3}" type="datetimeFigureOut">
              <a:rPr lang="en-US" smtClean="0"/>
              <a:pPr/>
              <a:t>12-Feb-21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54D500-3060-4872-BF09-83E6EEDF9EA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99201FD-BF28-41ED-A58D-277BD0EEBEB3}" type="datetimeFigureOut">
              <a:rPr lang="en-US" smtClean="0"/>
              <a:pPr/>
              <a:t>12-Feb-21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54D500-3060-4872-BF09-83E6EEDF9EA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9201FD-BF28-41ED-A58D-277BD0EEBEB3}" type="datetimeFigureOut">
              <a:rPr lang="en-US" smtClean="0"/>
              <a:pPr/>
              <a:t>12-Feb-21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54D500-3060-4872-BF09-83E6EEDF9EA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9201FD-BF28-41ED-A58D-277BD0EEBEB3}" type="datetimeFigureOut">
              <a:rPr lang="en-US" smtClean="0"/>
              <a:pPr/>
              <a:t>12-Feb-21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54D500-3060-4872-BF09-83E6EEDF9EA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9201FD-BF28-41ED-A58D-277BD0EEBEB3}" type="datetimeFigureOut">
              <a:rPr lang="en-US" smtClean="0"/>
              <a:pPr/>
              <a:t>12-Feb-21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54D500-3060-4872-BF09-83E6EEDF9EA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9201FD-BF28-41ED-A58D-277BD0EEBEB3}" type="datetimeFigureOut">
              <a:rPr lang="en-US" smtClean="0"/>
              <a:pPr/>
              <a:t>12-Feb-21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54D500-3060-4872-BF09-83E6EEDF9EA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99201FD-BF28-41ED-A58D-277BD0EEBEB3}" type="datetimeFigureOut">
              <a:rPr lang="en-US" smtClean="0"/>
              <a:pPr/>
              <a:t>12-Feb-21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54D500-3060-4872-BF09-83E6EEDF9EA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85800" y="6248400"/>
            <a:ext cx="1905000" cy="457200"/>
          </a:xfrm>
        </p:spPr>
        <p:txBody>
          <a:bodyPr/>
          <a:lstStyle>
            <a:lvl1pPr>
              <a:defRPr/>
            </a:lvl1pPr>
          </a:lstStyle>
          <a:p>
            <a:pPr>
              <a:defRPr/>
            </a:pPr>
            <a:endParaRPr lang="en-US"/>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6553200" y="6248400"/>
            <a:ext cx="1905000" cy="457200"/>
          </a:xfrm>
        </p:spPr>
        <p:txBody>
          <a:bodyPr/>
          <a:lstStyle>
            <a:lvl1pPr>
              <a:defRPr/>
            </a:lvl1pPr>
          </a:lstStyle>
          <a:p>
            <a:pPr>
              <a:defRPr/>
            </a:pPr>
            <a:fld id="{15B62C10-31DB-4F13-AB6E-2883DBBE92C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9201FD-BF28-41ED-A58D-277BD0EEBEB3}" type="datetimeFigureOut">
              <a:rPr lang="en-US" smtClean="0"/>
              <a:pPr/>
              <a:t>12-Feb-21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54D500-3060-4872-BF09-83E6EEDF9EA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p:txBody>
          <a:bodyPr/>
          <a:lstStyle/>
          <a:p>
            <a:pPr eaLnBrk="1" hangingPunct="1"/>
            <a:r>
              <a:rPr lang="en-US" dirty="0" smtClean="0"/>
              <a:t>INTESTINAL OBSTRUCTION</a:t>
            </a:r>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r>
              <a:rPr lang="en-US" dirty="0" smtClean="0"/>
              <a:t>DR D.K. </a:t>
            </a:r>
            <a:r>
              <a:rPr lang="en-US" dirty="0" smtClean="0"/>
              <a:t>KIPTOON</a:t>
            </a: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n-US" dirty="0" smtClean="0"/>
              <a:t>OBJECTIVES</a:t>
            </a:r>
          </a:p>
        </p:txBody>
      </p:sp>
      <p:sp>
        <p:nvSpPr>
          <p:cNvPr id="3" name="Content Placeholder 2"/>
          <p:cNvSpPr>
            <a:spLocks noGrp="1"/>
          </p:cNvSpPr>
          <p:nvPr>
            <p:ph idx="1"/>
          </p:nvPr>
        </p:nvSpPr>
        <p:spPr/>
        <p:txBody>
          <a:bodyPr rtlCol="0">
            <a:normAutofit fontScale="92500"/>
          </a:bodyPr>
          <a:lstStyle/>
          <a:p>
            <a:pPr eaLnBrk="1" fontAlgn="auto" hangingPunct="1">
              <a:spcAft>
                <a:spcPts val="0"/>
              </a:spcAft>
              <a:buFont typeface="Arial" pitchFamily="34" charset="0"/>
              <a:buChar char="•"/>
              <a:defRPr/>
            </a:pPr>
            <a:r>
              <a:rPr lang="en-US" dirty="0" smtClean="0"/>
              <a:t>Define intestinal obstruction</a:t>
            </a:r>
          </a:p>
          <a:p>
            <a:pPr eaLnBrk="1" fontAlgn="auto" hangingPunct="1">
              <a:spcAft>
                <a:spcPts val="0"/>
              </a:spcAft>
              <a:buFont typeface="Arial" pitchFamily="34" charset="0"/>
              <a:buChar char="•"/>
              <a:defRPr/>
            </a:pPr>
            <a:r>
              <a:rPr lang="en-US" dirty="0" smtClean="0"/>
              <a:t>Classify types of intestinal obstruction</a:t>
            </a:r>
          </a:p>
          <a:p>
            <a:pPr eaLnBrk="1" fontAlgn="auto" hangingPunct="1">
              <a:spcAft>
                <a:spcPts val="0"/>
              </a:spcAft>
              <a:buFont typeface="Arial" pitchFamily="34" charset="0"/>
              <a:buChar char="•"/>
              <a:defRPr/>
            </a:pPr>
            <a:r>
              <a:rPr lang="en-US" dirty="0" smtClean="0"/>
              <a:t>Identify common causes of intestinal obstruction</a:t>
            </a:r>
          </a:p>
          <a:p>
            <a:pPr eaLnBrk="1" fontAlgn="auto" hangingPunct="1">
              <a:spcAft>
                <a:spcPts val="0"/>
              </a:spcAft>
              <a:buFont typeface="Arial" pitchFamily="34" charset="0"/>
              <a:buChar char="•"/>
              <a:defRPr/>
            </a:pPr>
            <a:r>
              <a:rPr lang="en-US" dirty="0" smtClean="0"/>
              <a:t>Identify the cardinal symptoms of obstruction</a:t>
            </a:r>
          </a:p>
          <a:p>
            <a:pPr eaLnBrk="1" fontAlgn="auto" hangingPunct="1">
              <a:spcAft>
                <a:spcPts val="0"/>
              </a:spcAft>
              <a:buFont typeface="Arial" pitchFamily="34" charset="0"/>
              <a:buChar char="•"/>
              <a:defRPr/>
            </a:pPr>
            <a:r>
              <a:rPr lang="en-US" dirty="0" smtClean="0"/>
              <a:t>Initial evaluation &amp; resuscitation of patient with intestinal obstruction</a:t>
            </a:r>
          </a:p>
          <a:p>
            <a:pPr eaLnBrk="1" fontAlgn="auto" hangingPunct="1">
              <a:spcAft>
                <a:spcPts val="0"/>
              </a:spcAft>
              <a:buFont typeface="Arial" pitchFamily="34" charset="0"/>
              <a:buChar char="•"/>
              <a:defRPr/>
            </a:pPr>
            <a:r>
              <a:rPr lang="en-US" dirty="0" smtClean="0"/>
              <a:t>Investigation of pt with obstruction</a:t>
            </a:r>
          </a:p>
          <a:p>
            <a:pPr eaLnBrk="1" fontAlgn="auto" hangingPunct="1">
              <a:spcAft>
                <a:spcPts val="0"/>
              </a:spcAft>
              <a:buFont typeface="Arial" pitchFamily="34" charset="0"/>
              <a:buChar char="•"/>
              <a:defRPr/>
            </a:pPr>
            <a:r>
              <a:rPr lang="en-US" dirty="0" smtClean="0"/>
              <a:t>Management of intestinal obstruction</a:t>
            </a:r>
          </a:p>
          <a:p>
            <a:pPr eaLnBrk="1" fontAlgn="auto" hangingPunct="1">
              <a:spcAft>
                <a:spcPts val="0"/>
              </a:spcAft>
              <a:buFont typeface="Arial" pitchFamily="34" charset="0"/>
              <a:buChar char="•"/>
              <a:defRPr/>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n-US" dirty="0" smtClean="0"/>
              <a:t>Definition </a:t>
            </a:r>
          </a:p>
        </p:txBody>
      </p:sp>
      <p:sp>
        <p:nvSpPr>
          <p:cNvPr id="5123" name="Content Placeholder 2"/>
          <p:cNvSpPr>
            <a:spLocks noGrp="1"/>
          </p:cNvSpPr>
          <p:nvPr>
            <p:ph idx="1"/>
          </p:nvPr>
        </p:nvSpPr>
        <p:spPr/>
        <p:txBody>
          <a:bodyPr/>
          <a:lstStyle/>
          <a:p>
            <a:pPr eaLnBrk="1" hangingPunct="1">
              <a:buFont typeface="Arial" charset="0"/>
              <a:buNone/>
            </a:pPr>
            <a:r>
              <a:rPr lang="en-US" dirty="0" smtClean="0"/>
              <a:t>Failure of distal progression of intestinal content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685800" y="533400"/>
            <a:ext cx="7772400" cy="990600"/>
          </a:xfrm>
        </p:spPr>
        <p:txBody>
          <a:bodyPr/>
          <a:lstStyle/>
          <a:p>
            <a:pPr algn="l" eaLnBrk="1" hangingPunct="1"/>
            <a:r>
              <a:rPr lang="en-US" b="1" dirty="0" smtClean="0"/>
              <a:t>Intestinal obstruction</a:t>
            </a:r>
          </a:p>
        </p:txBody>
      </p:sp>
      <p:sp>
        <p:nvSpPr>
          <p:cNvPr id="2051" name="Rectangle 3"/>
          <p:cNvSpPr>
            <a:spLocks noGrp="1" noChangeArrowheads="1"/>
          </p:cNvSpPr>
          <p:nvPr>
            <p:ph type="subTitle" idx="1"/>
          </p:nvPr>
        </p:nvSpPr>
        <p:spPr>
          <a:xfrm>
            <a:off x="685800" y="1752600"/>
            <a:ext cx="7543800" cy="3886200"/>
          </a:xfrm>
        </p:spPr>
        <p:txBody>
          <a:bodyPr rtlCol="0">
            <a:normAutofit fontScale="92500" lnSpcReduction="10000"/>
          </a:bodyPr>
          <a:lstStyle/>
          <a:p>
            <a:pPr algn="l" eaLnBrk="1" fontAlgn="auto" hangingPunct="1">
              <a:spcAft>
                <a:spcPts val="0"/>
              </a:spcAft>
              <a:buFont typeface="Arial" pitchFamily="34" charset="0"/>
              <a:buNone/>
              <a:defRPr/>
            </a:pPr>
            <a:r>
              <a:rPr lang="en-US" sz="2400" dirty="0" smtClean="0">
                <a:solidFill>
                  <a:schemeClr val="tx1"/>
                </a:solidFill>
              </a:rPr>
              <a:t>Its divided into two main groups: paralytic obstruction i.e.: (paralytic ileus) &amp; mechanical (dynamic) obstruction.</a:t>
            </a:r>
          </a:p>
          <a:p>
            <a:pPr algn="l" eaLnBrk="1" fontAlgn="auto" hangingPunct="1">
              <a:spcAft>
                <a:spcPts val="0"/>
              </a:spcAft>
              <a:buFont typeface="Arial" pitchFamily="34" charset="0"/>
              <a:buNone/>
              <a:defRPr/>
            </a:pPr>
            <a:endParaRPr lang="en-US" sz="2400" dirty="0" smtClean="0">
              <a:solidFill>
                <a:schemeClr val="tx1"/>
              </a:solidFill>
            </a:endParaRPr>
          </a:p>
          <a:p>
            <a:pPr algn="l" eaLnBrk="1" fontAlgn="auto" hangingPunct="1">
              <a:spcAft>
                <a:spcPts val="0"/>
              </a:spcAft>
              <a:buFont typeface="Arial" pitchFamily="34" charset="0"/>
              <a:buNone/>
              <a:defRPr/>
            </a:pPr>
            <a:r>
              <a:rPr lang="en-US" sz="2400" dirty="0" smtClean="0">
                <a:solidFill>
                  <a:schemeClr val="tx1"/>
                </a:solidFill>
              </a:rPr>
              <a:t>Mechanical obstruction is further classified according to the speed of onset, the site, the nature &amp; aetiology.</a:t>
            </a:r>
          </a:p>
          <a:p>
            <a:pPr algn="l" eaLnBrk="1" fontAlgn="auto" hangingPunct="1">
              <a:spcAft>
                <a:spcPts val="0"/>
              </a:spcAft>
              <a:buFont typeface="Arial" pitchFamily="34" charset="0"/>
              <a:buNone/>
              <a:defRPr/>
            </a:pPr>
            <a:endParaRPr lang="en-US" sz="2400" dirty="0" smtClean="0">
              <a:solidFill>
                <a:schemeClr val="tx1"/>
              </a:solidFill>
            </a:endParaRPr>
          </a:p>
          <a:p>
            <a:pPr algn="l" eaLnBrk="1" fontAlgn="auto" hangingPunct="1">
              <a:spcAft>
                <a:spcPts val="0"/>
              </a:spcAft>
              <a:buFont typeface="Arial" pitchFamily="34" charset="0"/>
              <a:buNone/>
              <a:defRPr/>
            </a:pPr>
            <a:r>
              <a:rPr lang="en-US" sz="2400" dirty="0" smtClean="0">
                <a:solidFill>
                  <a:schemeClr val="tx1"/>
                </a:solidFill>
              </a:rPr>
              <a:t>*The speed of onset determine whether the obstruction is:</a:t>
            </a:r>
          </a:p>
          <a:p>
            <a:pPr algn="l" eaLnBrk="1" fontAlgn="auto" hangingPunct="1">
              <a:spcAft>
                <a:spcPts val="0"/>
              </a:spcAft>
              <a:buFont typeface="Arial" pitchFamily="34" charset="0"/>
              <a:buNone/>
              <a:defRPr/>
            </a:pPr>
            <a:r>
              <a:rPr lang="en-US" sz="2400" dirty="0" smtClean="0">
                <a:solidFill>
                  <a:schemeClr val="tx1"/>
                </a:solidFill>
              </a:rPr>
              <a:t>1- acute (usually in small bowel).</a:t>
            </a:r>
          </a:p>
          <a:p>
            <a:pPr algn="l" eaLnBrk="1" fontAlgn="auto" hangingPunct="1">
              <a:spcAft>
                <a:spcPts val="0"/>
              </a:spcAft>
              <a:buFont typeface="Arial" pitchFamily="34" charset="0"/>
              <a:buNone/>
              <a:defRPr/>
            </a:pPr>
            <a:r>
              <a:rPr lang="en-US" sz="2400" dirty="0" smtClean="0">
                <a:solidFill>
                  <a:schemeClr val="tx1"/>
                </a:solidFill>
              </a:rPr>
              <a:t>2- chronic (</a:t>
            </a:r>
            <a:r>
              <a:rPr lang="en-US" sz="2400" dirty="0" smtClean="0">
                <a:solidFill>
                  <a:schemeClr val="tx1"/>
                </a:solidFill>
              </a:rPr>
              <a:t>as in large bowel).</a:t>
            </a:r>
          </a:p>
          <a:p>
            <a:pPr algn="l" eaLnBrk="1" fontAlgn="auto" hangingPunct="1">
              <a:spcAft>
                <a:spcPts val="0"/>
              </a:spcAft>
              <a:buFont typeface="Arial" pitchFamily="34" charset="0"/>
              <a:buNone/>
              <a:defRPr/>
            </a:pPr>
            <a:r>
              <a:rPr lang="en-US" sz="2400" dirty="0" smtClean="0">
                <a:solidFill>
                  <a:schemeClr val="tx1"/>
                </a:solidFill>
              </a:rPr>
              <a:t>3- acute </a:t>
            </a:r>
            <a:r>
              <a:rPr lang="en-US" sz="2400" dirty="0" smtClean="0">
                <a:solidFill>
                  <a:schemeClr val="tx1"/>
                </a:solidFill>
              </a:rPr>
              <a:t>on chronic which spread from large bowel to involve the small intestine.</a:t>
            </a:r>
          </a:p>
          <a:p>
            <a:pPr algn="l" eaLnBrk="1" fontAlgn="auto" hangingPunct="1">
              <a:spcAft>
                <a:spcPts val="0"/>
              </a:spcAft>
              <a:buFont typeface="Arial" pitchFamily="34" charset="0"/>
              <a:buNone/>
              <a:defRPr/>
            </a:pPr>
            <a:endParaRPr lang="en-US" sz="1800" dirty="0" smtClean="0"/>
          </a:p>
          <a:p>
            <a:pPr algn="l" eaLnBrk="1" fontAlgn="auto" hangingPunct="1">
              <a:spcAft>
                <a:spcPts val="0"/>
              </a:spcAft>
              <a:buFont typeface="Arial" pitchFamily="34" charset="0"/>
              <a:buNone/>
              <a:defRPr/>
            </a:pPr>
            <a:endParaRPr lang="en-US" sz="1800" dirty="0" smtClean="0"/>
          </a:p>
          <a:p>
            <a:pPr algn="l" eaLnBrk="1" fontAlgn="auto" hangingPunct="1">
              <a:spcAft>
                <a:spcPts val="0"/>
              </a:spcAft>
              <a:buFont typeface="Arial" pitchFamily="34" charset="0"/>
              <a:buNone/>
              <a:defRPr/>
            </a:pPr>
            <a:endParaRPr lang="en-US" sz="18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228600"/>
            <a:ext cx="8229600" cy="1371600"/>
          </a:xfrm>
        </p:spPr>
        <p:txBody>
          <a:bodyPr/>
          <a:lstStyle/>
          <a:p>
            <a:pPr algn="l" eaLnBrk="1" hangingPunct="1"/>
            <a:r>
              <a:rPr lang="en-US" sz="1800" dirty="0" smtClean="0"/>
              <a:t>*According to site of obstruction its classified as:</a:t>
            </a:r>
            <a:br>
              <a:rPr lang="en-US" sz="1800" dirty="0" smtClean="0"/>
            </a:br>
            <a:r>
              <a:rPr lang="en-US" sz="1800" dirty="0" smtClean="0"/>
              <a:t>1-high small bowel obstruction.</a:t>
            </a:r>
            <a:br>
              <a:rPr lang="en-US" sz="1800" dirty="0" smtClean="0"/>
            </a:br>
            <a:r>
              <a:rPr lang="en-US" sz="1800" dirty="0" smtClean="0"/>
              <a:t>2-low small bowel obstruction.</a:t>
            </a:r>
            <a:br>
              <a:rPr lang="en-US" sz="1800" dirty="0" smtClean="0"/>
            </a:br>
            <a:r>
              <a:rPr lang="en-US" sz="1800" dirty="0" smtClean="0"/>
              <a:t>3-large bowel obstruction.</a:t>
            </a:r>
          </a:p>
        </p:txBody>
      </p:sp>
      <p:sp>
        <p:nvSpPr>
          <p:cNvPr id="7171" name="Rectangle 3"/>
          <p:cNvSpPr>
            <a:spLocks noGrp="1" noChangeArrowheads="1"/>
          </p:cNvSpPr>
          <p:nvPr>
            <p:ph type="body" idx="1"/>
          </p:nvPr>
        </p:nvSpPr>
        <p:spPr>
          <a:xfrm>
            <a:off x="457200" y="1752600"/>
            <a:ext cx="8229600" cy="4525963"/>
          </a:xfrm>
        </p:spPr>
        <p:txBody>
          <a:bodyPr/>
          <a:lstStyle/>
          <a:p>
            <a:pPr eaLnBrk="1" hangingPunct="1">
              <a:buFontTx/>
              <a:buNone/>
            </a:pPr>
            <a:r>
              <a:rPr lang="en-US" sz="1800" dirty="0" smtClean="0"/>
              <a:t>*According to the nature of obstruction:</a:t>
            </a:r>
          </a:p>
          <a:p>
            <a:pPr eaLnBrk="1" hangingPunct="1">
              <a:buFontTx/>
              <a:buNone/>
            </a:pPr>
            <a:r>
              <a:rPr lang="en-US" sz="1800" dirty="0" smtClean="0"/>
              <a:t>1-simple obstruction.</a:t>
            </a:r>
          </a:p>
          <a:p>
            <a:pPr eaLnBrk="1" hangingPunct="1">
              <a:buFontTx/>
              <a:buNone/>
            </a:pPr>
            <a:r>
              <a:rPr lang="en-US" sz="1800" dirty="0" smtClean="0"/>
              <a:t>2-strangulated obstruction when there is interference with the vascular supply of the bowel.</a:t>
            </a:r>
          </a:p>
          <a:p>
            <a:pPr eaLnBrk="1" hangingPunct="1">
              <a:buFontTx/>
              <a:buNone/>
            </a:pPr>
            <a:endParaRPr lang="en-US" sz="1800" dirty="0" smtClean="0"/>
          </a:p>
          <a:p>
            <a:pPr eaLnBrk="1" hangingPunct="1">
              <a:buFontTx/>
              <a:buNone/>
            </a:pPr>
            <a:r>
              <a:rPr lang="en-US" sz="1800" dirty="0" smtClean="0"/>
              <a:t>*According to the aetiology:</a:t>
            </a:r>
          </a:p>
          <a:p>
            <a:pPr eaLnBrk="1" hangingPunct="1">
              <a:buFontTx/>
              <a:buNone/>
            </a:pPr>
            <a:r>
              <a:rPr lang="en-US" sz="1800" dirty="0" smtClean="0"/>
              <a:t>1-cause is in the </a:t>
            </a:r>
            <a:r>
              <a:rPr lang="en-US" sz="1800" dirty="0" smtClean="0"/>
              <a:t>lumen.</a:t>
            </a:r>
            <a:endParaRPr lang="en-US" sz="1800" dirty="0" smtClean="0"/>
          </a:p>
          <a:p>
            <a:pPr eaLnBrk="1" hangingPunct="1">
              <a:buFontTx/>
              <a:buNone/>
            </a:pPr>
            <a:r>
              <a:rPr lang="en-US" sz="1800" dirty="0" smtClean="0"/>
              <a:t>       e.g. faecal impaction, gall stone ileus, or pedunculated tumor.</a:t>
            </a:r>
          </a:p>
          <a:p>
            <a:pPr eaLnBrk="1" hangingPunct="1">
              <a:buFontTx/>
              <a:buNone/>
            </a:pPr>
            <a:r>
              <a:rPr lang="en-US" sz="1800" dirty="0" smtClean="0"/>
              <a:t>2-cause is in the wall.</a:t>
            </a:r>
          </a:p>
          <a:p>
            <a:pPr eaLnBrk="1" hangingPunct="1">
              <a:buFontTx/>
              <a:buNone/>
            </a:pPr>
            <a:r>
              <a:rPr lang="en-US" sz="1800" dirty="0" smtClean="0"/>
              <a:t>       e.g. atresia, crohns disease, benign or malignant tumors.</a:t>
            </a:r>
          </a:p>
          <a:p>
            <a:pPr eaLnBrk="1" hangingPunct="1">
              <a:buFontTx/>
              <a:buNone/>
            </a:pPr>
            <a:r>
              <a:rPr lang="en-US" sz="1800" dirty="0" smtClean="0"/>
              <a:t>3-cause is outside the wall.</a:t>
            </a:r>
          </a:p>
          <a:p>
            <a:pPr eaLnBrk="1" hangingPunct="1">
              <a:buFontTx/>
              <a:buNone/>
            </a:pPr>
            <a:r>
              <a:rPr lang="en-US" sz="1800" dirty="0" smtClean="0"/>
              <a:t>       e.g. strangulated hernia, volvulus or adhesions bands.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254000"/>
            <a:ext cx="8229600" cy="1143000"/>
          </a:xfrm>
        </p:spPr>
        <p:txBody>
          <a:bodyPr/>
          <a:lstStyle/>
          <a:p>
            <a:pPr marL="53975" eaLnBrk="1" hangingPunct="1"/>
            <a:r>
              <a:rPr lang="en-US" smtClean="0"/>
              <a:t>Paralytic ileus </a:t>
            </a:r>
          </a:p>
        </p:txBody>
      </p:sp>
      <p:sp>
        <p:nvSpPr>
          <p:cNvPr id="3" name="Content Placeholder 2"/>
          <p:cNvSpPr>
            <a:spLocks noGrp="1"/>
          </p:cNvSpPr>
          <p:nvPr>
            <p:ph idx="1"/>
          </p:nvPr>
        </p:nvSpPr>
        <p:spPr/>
        <p:txBody>
          <a:bodyPr rtlCol="0">
            <a:normAutofit fontScale="92500" lnSpcReduction="20000"/>
          </a:bodyPr>
          <a:lstStyle/>
          <a:p>
            <a:pPr eaLnBrk="1" fontAlgn="auto" hangingPunct="1">
              <a:spcBef>
                <a:spcPts val="0"/>
              </a:spcBef>
              <a:spcAft>
                <a:spcPts val="0"/>
              </a:spcAft>
              <a:buFont typeface="Arial" pitchFamily="34" charset="0"/>
              <a:buNone/>
              <a:defRPr/>
            </a:pPr>
            <a:r>
              <a:rPr lang="en-US" b="1" dirty="0" smtClean="0"/>
              <a:t>Causes of Ileus</a:t>
            </a:r>
          </a:p>
          <a:p>
            <a:pPr eaLnBrk="1" fontAlgn="auto" hangingPunct="1">
              <a:spcBef>
                <a:spcPts val="0"/>
              </a:spcBef>
              <a:spcAft>
                <a:spcPts val="0"/>
              </a:spcAft>
              <a:buFont typeface="Arial" pitchFamily="34" charset="0"/>
              <a:buChar char="•"/>
              <a:defRPr/>
            </a:pPr>
            <a:r>
              <a:rPr lang="en-US" dirty="0" smtClean="0"/>
              <a:t>Post laparotomy</a:t>
            </a:r>
          </a:p>
          <a:p>
            <a:pPr eaLnBrk="1" fontAlgn="auto" hangingPunct="1">
              <a:spcBef>
                <a:spcPts val="0"/>
              </a:spcBef>
              <a:spcAft>
                <a:spcPts val="0"/>
              </a:spcAft>
              <a:buFont typeface="Arial" pitchFamily="34" charset="0"/>
              <a:buChar char="•"/>
              <a:defRPr/>
            </a:pPr>
            <a:r>
              <a:rPr lang="en-US" dirty="0" smtClean="0"/>
              <a:t>Metabolic and electrolyte derangements (e.g., hypokalemia, hyponatremia, hypomagnesemia, uremia, diabetic coma)</a:t>
            </a:r>
          </a:p>
          <a:p>
            <a:pPr eaLnBrk="1" fontAlgn="auto" hangingPunct="1">
              <a:spcBef>
                <a:spcPts val="0"/>
              </a:spcBef>
              <a:spcAft>
                <a:spcPts val="0"/>
              </a:spcAft>
              <a:buFont typeface="Arial" pitchFamily="34" charset="0"/>
              <a:buChar char="•"/>
              <a:defRPr/>
            </a:pPr>
            <a:r>
              <a:rPr lang="en-US" dirty="0" smtClean="0"/>
              <a:t>Drugs (e.g., opiates, psychotropic agents, anticholinergic agents)</a:t>
            </a:r>
          </a:p>
          <a:p>
            <a:pPr eaLnBrk="1" fontAlgn="auto" hangingPunct="1">
              <a:spcBef>
                <a:spcPts val="0"/>
              </a:spcBef>
              <a:spcAft>
                <a:spcPts val="0"/>
              </a:spcAft>
              <a:buFont typeface="Arial" pitchFamily="34" charset="0"/>
              <a:buChar char="•"/>
              <a:defRPr/>
            </a:pPr>
            <a:r>
              <a:rPr lang="en-US" dirty="0" smtClean="0"/>
              <a:t>Intra-abdominal inflammation</a:t>
            </a:r>
          </a:p>
          <a:p>
            <a:pPr eaLnBrk="1" fontAlgn="auto" hangingPunct="1">
              <a:spcBef>
                <a:spcPts val="0"/>
              </a:spcBef>
              <a:spcAft>
                <a:spcPts val="0"/>
              </a:spcAft>
              <a:buFont typeface="Arial" pitchFamily="34" charset="0"/>
              <a:buChar char="•"/>
              <a:defRPr/>
            </a:pPr>
            <a:r>
              <a:rPr lang="en-US" dirty="0" smtClean="0"/>
              <a:t>Retroperitoneal hemorrhage or inflammation</a:t>
            </a:r>
          </a:p>
          <a:p>
            <a:pPr eaLnBrk="1" fontAlgn="auto" hangingPunct="1">
              <a:spcBef>
                <a:spcPts val="0"/>
              </a:spcBef>
              <a:spcAft>
                <a:spcPts val="0"/>
              </a:spcAft>
              <a:buFont typeface="Arial" pitchFamily="34" charset="0"/>
              <a:buChar char="•"/>
              <a:defRPr/>
            </a:pPr>
            <a:r>
              <a:rPr lang="en-US" dirty="0" smtClean="0"/>
              <a:t>Intestinal ischemia</a:t>
            </a:r>
          </a:p>
          <a:p>
            <a:pPr eaLnBrk="1" fontAlgn="auto" hangingPunct="1">
              <a:spcBef>
                <a:spcPts val="0"/>
              </a:spcBef>
              <a:spcAft>
                <a:spcPts val="0"/>
              </a:spcAft>
              <a:buFont typeface="Arial" pitchFamily="34" charset="0"/>
              <a:buChar char="•"/>
              <a:defRPr/>
            </a:pPr>
            <a:r>
              <a:rPr lang="en-US" dirty="0" smtClean="0"/>
              <a:t>Systemic sepsis</a:t>
            </a:r>
            <a:endParaRPr lang="en-US" dirty="0"/>
          </a:p>
        </p:txBody>
      </p:sp>
    </p:spTree>
    <p:extLst>
      <p:ext uri="{BB962C8B-B14F-4D97-AF65-F5344CB8AC3E}">
        <p14:creationId xmlns:p14="http://schemas.microsoft.com/office/powerpoint/2010/main" val="42893086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dirty="0" smtClean="0"/>
              <a:t>Causes of intestinal obstruction</a:t>
            </a:r>
          </a:p>
        </p:txBody>
      </p:sp>
      <p:sp>
        <p:nvSpPr>
          <p:cNvPr id="8195" name="Content Placeholder 2"/>
          <p:cNvSpPr>
            <a:spLocks noGrp="1"/>
          </p:cNvSpPr>
          <p:nvPr>
            <p:ph idx="1"/>
          </p:nvPr>
        </p:nvSpPr>
        <p:spPr/>
        <p:txBody>
          <a:bodyPr/>
          <a:lstStyle/>
          <a:p>
            <a:pPr eaLnBrk="1" hangingPunct="1"/>
            <a:r>
              <a:rPr lang="en-US" dirty="0" smtClean="0"/>
              <a:t>Adhesions or bands </a:t>
            </a:r>
          </a:p>
          <a:p>
            <a:pPr eaLnBrk="1" hangingPunct="1"/>
            <a:r>
              <a:rPr lang="en-US" dirty="0" smtClean="0"/>
              <a:t>Hernias</a:t>
            </a:r>
          </a:p>
          <a:p>
            <a:pPr eaLnBrk="1" hangingPunct="1"/>
            <a:r>
              <a:rPr lang="en-US" dirty="0" smtClean="0"/>
              <a:t>Volvulus </a:t>
            </a:r>
          </a:p>
          <a:p>
            <a:pPr eaLnBrk="1" hangingPunct="1"/>
            <a:r>
              <a:rPr lang="en-US" dirty="0" smtClean="0"/>
              <a:t>Tumours </a:t>
            </a:r>
          </a:p>
          <a:p>
            <a:pPr eaLnBrk="1" hangingPunct="1"/>
            <a:r>
              <a:rPr lang="en-US" dirty="0" smtClean="0"/>
              <a:t>Inflammatory strictures</a:t>
            </a:r>
          </a:p>
          <a:p>
            <a:pPr eaLnBrk="1" hangingPunct="1"/>
            <a:r>
              <a:rPr lang="en-US" dirty="0" smtClean="0"/>
              <a:t>Intussusception </a:t>
            </a:r>
          </a:p>
          <a:p>
            <a:pPr eaLnBrk="1" hangingPunct="1"/>
            <a:r>
              <a:rPr lang="en-US" dirty="0" smtClean="0"/>
              <a:t>Faecal impaction</a:t>
            </a:r>
          </a:p>
          <a:p>
            <a:pPr eaLnBrk="1" hangingPunct="1"/>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dirty="0" smtClean="0"/>
              <a:t>Causes of intestinal obstruction</a:t>
            </a:r>
          </a:p>
        </p:txBody>
      </p:sp>
      <p:sp>
        <p:nvSpPr>
          <p:cNvPr id="9219" name="Content Placeholder 2"/>
          <p:cNvSpPr>
            <a:spLocks noGrp="1"/>
          </p:cNvSpPr>
          <p:nvPr>
            <p:ph idx="1"/>
          </p:nvPr>
        </p:nvSpPr>
        <p:spPr/>
        <p:txBody>
          <a:bodyPr/>
          <a:lstStyle/>
          <a:p>
            <a:pPr eaLnBrk="1" hangingPunct="1"/>
            <a:r>
              <a:rPr lang="en-US" dirty="0" smtClean="0"/>
              <a:t>Bezoars (phytobezoar or </a:t>
            </a:r>
            <a:r>
              <a:rPr lang="en-US" dirty="0" err="1" smtClean="0"/>
              <a:t>trichobezoar</a:t>
            </a:r>
            <a:r>
              <a:rPr lang="en-US" dirty="0" smtClean="0"/>
              <a:t>)</a:t>
            </a:r>
          </a:p>
          <a:p>
            <a:pPr eaLnBrk="1" hangingPunct="1"/>
            <a:r>
              <a:rPr lang="en-US" dirty="0" smtClean="0"/>
              <a:t>Impacted worms</a:t>
            </a:r>
          </a:p>
          <a:p>
            <a:pPr eaLnBrk="1" hangingPunct="1"/>
            <a:r>
              <a:rPr lang="en-US" dirty="0" smtClean="0"/>
              <a:t>Foreign bodies (body packers)</a:t>
            </a:r>
          </a:p>
          <a:p>
            <a:pPr eaLnBrk="1" hangingPunct="1"/>
            <a:r>
              <a:rPr lang="en-US" dirty="0" smtClean="0"/>
              <a:t>Gallstone impaction or ileus</a:t>
            </a:r>
          </a:p>
          <a:p>
            <a:pPr eaLnBrk="1" hangingPunct="1"/>
            <a:r>
              <a:rPr lang="en-US" dirty="0" smtClean="0"/>
              <a:t>Congenital problems: annular pancreas, </a:t>
            </a:r>
            <a:r>
              <a:rPr lang="en-US" dirty="0" err="1" smtClean="0"/>
              <a:t>malrotation</a:t>
            </a:r>
            <a:r>
              <a:rPr lang="en-US" dirty="0" smtClean="0"/>
              <a:t>, </a:t>
            </a:r>
            <a:r>
              <a:rPr lang="en-US" dirty="0" err="1" smtClean="0"/>
              <a:t>Hirschsprung’s</a:t>
            </a:r>
            <a:r>
              <a:rPr lang="en-US" dirty="0" smtClean="0"/>
              <a:t> disease, etc</a:t>
            </a:r>
          </a:p>
          <a:p>
            <a:pPr eaLnBrk="1" hangingPunct="1"/>
            <a:r>
              <a:rPr lang="en-US" dirty="0" smtClean="0"/>
              <a:t>Mesenteric vessel occlusion </a:t>
            </a:r>
          </a:p>
          <a:p>
            <a:pPr eaLnBrk="1" hangingPunct="1"/>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Pathophysiology of obstruction</a:t>
            </a:r>
          </a:p>
        </p:txBody>
      </p:sp>
      <p:sp>
        <p:nvSpPr>
          <p:cNvPr id="10243" name="Content Placeholder 2"/>
          <p:cNvSpPr>
            <a:spLocks noGrp="1"/>
          </p:cNvSpPr>
          <p:nvPr>
            <p:ph idx="1"/>
          </p:nvPr>
        </p:nvSpPr>
        <p:spPr/>
        <p:txBody>
          <a:bodyPr>
            <a:normAutofit/>
          </a:bodyPr>
          <a:lstStyle/>
          <a:p>
            <a:pPr eaLnBrk="1" hangingPunct="1"/>
            <a:r>
              <a:rPr lang="en-US" dirty="0" smtClean="0"/>
              <a:t>Initially increased peristalsis proximal </a:t>
            </a:r>
            <a:r>
              <a:rPr lang="en-US" dirty="0" smtClean="0"/>
              <a:t>and distal to </a:t>
            </a:r>
            <a:r>
              <a:rPr lang="en-US" dirty="0" smtClean="0"/>
              <a:t>obstruction; </a:t>
            </a:r>
            <a:r>
              <a:rPr lang="en-US" dirty="0" smtClean="0"/>
              <a:t>leading to colicky abdominal pain and (sometimes) diarrhoea</a:t>
            </a:r>
          </a:p>
          <a:p>
            <a:pPr eaLnBrk="1" hangingPunct="1"/>
            <a:r>
              <a:rPr lang="en-US" dirty="0"/>
              <a:t>E</a:t>
            </a:r>
            <a:r>
              <a:rPr lang="en-US" dirty="0" smtClean="0"/>
              <a:t>ventually </a:t>
            </a:r>
            <a:r>
              <a:rPr lang="en-US" dirty="0" smtClean="0"/>
              <a:t>stops and there is </a:t>
            </a:r>
            <a:r>
              <a:rPr lang="en-US" dirty="0" smtClean="0"/>
              <a:t>proximal </a:t>
            </a:r>
            <a:r>
              <a:rPr lang="en-US" dirty="0" smtClean="0"/>
              <a:t>dilation </a:t>
            </a:r>
            <a:r>
              <a:rPr lang="en-US" dirty="0" smtClean="0"/>
              <a:t>with gas and </a:t>
            </a:r>
            <a:r>
              <a:rPr lang="en-US" dirty="0" smtClean="0"/>
              <a:t>liquid (swallowed air plus GIT secretions)</a:t>
            </a:r>
          </a:p>
          <a:p>
            <a:pPr eaLnBrk="1" hangingPunct="1"/>
            <a:r>
              <a:rPr lang="en-US" dirty="0" smtClean="0"/>
              <a:t>Distally: constipation/obstipation</a:t>
            </a:r>
            <a:endParaRPr lang="en-US" dirty="0" smtClean="0"/>
          </a:p>
          <a:p>
            <a:pPr eaLnBrk="1" hangingPunct="1"/>
            <a:endParaRPr lang="en-US" dirty="0" smtClean="0"/>
          </a:p>
          <a:p>
            <a:pPr eaLnBrk="1" hangingPunct="1"/>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Distension leads to increased intraluminal pressure with compression of bowel wall lymphatics leading to mucosal oedema</a:t>
            </a:r>
          </a:p>
          <a:p>
            <a:r>
              <a:rPr lang="en-US" dirty="0" smtClean="0"/>
              <a:t>Increased hydrostatic pressure in the capillary beds results in massive third space loss of fluid, electrolytes and proteins into the intestinal lumen</a:t>
            </a:r>
          </a:p>
          <a:p>
            <a:r>
              <a:rPr lang="en-US" dirty="0" smtClean="0"/>
              <a:t>Vomiting.</a:t>
            </a:r>
          </a:p>
          <a:p>
            <a:pPr marL="0" indent="0">
              <a:buNone/>
            </a:pPr>
            <a:endParaRPr lang="en-US" dirty="0"/>
          </a:p>
        </p:txBody>
      </p:sp>
      <p:sp>
        <p:nvSpPr>
          <p:cNvPr id="4" name="Title 1"/>
          <p:cNvSpPr>
            <a:spLocks noGrp="1"/>
          </p:cNvSpPr>
          <p:nvPr>
            <p:ph type="title"/>
          </p:nvPr>
        </p:nvSpPr>
        <p:spPr/>
        <p:txBody>
          <a:bodyPr/>
          <a:lstStyle/>
          <a:p>
            <a:pPr eaLnBrk="1" hangingPunct="1"/>
            <a:r>
              <a:rPr lang="en-US" dirty="0" smtClean="0"/>
              <a:t>Pathophysiology of obstruction</a:t>
            </a:r>
          </a:p>
        </p:txBody>
      </p:sp>
    </p:spTree>
    <p:extLst>
      <p:ext uri="{BB962C8B-B14F-4D97-AF65-F5344CB8AC3E}">
        <p14:creationId xmlns:p14="http://schemas.microsoft.com/office/powerpoint/2010/main" val="40057713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Dehydration due to reduced oral intake, impaired absorption, fluid sequestered in obstructed loops &amp; losses from vomiting</a:t>
            </a:r>
          </a:p>
          <a:p>
            <a:r>
              <a:rPr lang="en-US" dirty="0"/>
              <a:t>Metabolic &amp; electrolyte </a:t>
            </a:r>
            <a:r>
              <a:rPr lang="en-US" dirty="0" smtClean="0"/>
              <a:t>imbalances</a:t>
            </a:r>
          </a:p>
          <a:p>
            <a:pPr marL="0" indent="0">
              <a:buNone/>
            </a:pPr>
            <a:r>
              <a:rPr lang="en-US" dirty="0"/>
              <a:t> </a:t>
            </a:r>
            <a:r>
              <a:rPr lang="en-US" dirty="0" smtClean="0"/>
              <a:t>   a) Metabolic acidosis</a:t>
            </a:r>
          </a:p>
          <a:p>
            <a:pPr marL="0" indent="0">
              <a:buNone/>
            </a:pPr>
            <a:r>
              <a:rPr lang="en-US" dirty="0"/>
              <a:t> </a:t>
            </a:r>
            <a:r>
              <a:rPr lang="en-US" dirty="0" smtClean="0"/>
              <a:t>   b) Hypokalaemia</a:t>
            </a:r>
            <a:endParaRPr lang="en-US" dirty="0"/>
          </a:p>
          <a:p>
            <a:endParaRPr lang="en-US" dirty="0"/>
          </a:p>
        </p:txBody>
      </p:sp>
      <p:sp>
        <p:nvSpPr>
          <p:cNvPr id="4" name="Title 1"/>
          <p:cNvSpPr>
            <a:spLocks noGrp="1"/>
          </p:cNvSpPr>
          <p:nvPr>
            <p:ph type="title"/>
          </p:nvPr>
        </p:nvSpPr>
        <p:spPr/>
        <p:txBody>
          <a:bodyPr/>
          <a:lstStyle/>
          <a:p>
            <a:pPr eaLnBrk="1" hangingPunct="1"/>
            <a:r>
              <a:rPr lang="en-US" dirty="0" smtClean="0"/>
              <a:t>Pathophysiology of obstruction</a:t>
            </a:r>
          </a:p>
        </p:txBody>
      </p:sp>
    </p:spTree>
    <p:extLst>
      <p:ext uri="{BB962C8B-B14F-4D97-AF65-F5344CB8AC3E}">
        <p14:creationId xmlns:p14="http://schemas.microsoft.com/office/powerpoint/2010/main" val="3838319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Bacterial proliferation in proximal bowel</a:t>
            </a:r>
          </a:p>
          <a:p>
            <a:endParaRPr lang="en-US" dirty="0" smtClean="0"/>
          </a:p>
          <a:p>
            <a:r>
              <a:rPr lang="en-US" dirty="0"/>
              <a:t>Bacterial translocation from </a:t>
            </a:r>
            <a:r>
              <a:rPr lang="en-US" dirty="0" smtClean="0"/>
              <a:t>lumen into mesenteric nodes and resultant bacteraemia</a:t>
            </a:r>
          </a:p>
          <a:p>
            <a:endParaRPr lang="en-US" dirty="0" smtClean="0"/>
          </a:p>
          <a:p>
            <a:r>
              <a:rPr lang="en-US" dirty="0" smtClean="0"/>
              <a:t>Also release of bacterial toxins resulting in sepsis or endotoxaemia with shock</a:t>
            </a:r>
            <a:endParaRPr lang="en-US" dirty="0"/>
          </a:p>
        </p:txBody>
      </p:sp>
      <p:sp>
        <p:nvSpPr>
          <p:cNvPr id="4" name="Title 1"/>
          <p:cNvSpPr>
            <a:spLocks noGrp="1"/>
          </p:cNvSpPr>
          <p:nvPr>
            <p:ph type="title"/>
          </p:nvPr>
        </p:nvSpPr>
        <p:spPr/>
        <p:txBody>
          <a:bodyPr/>
          <a:lstStyle/>
          <a:p>
            <a:pPr eaLnBrk="1" hangingPunct="1"/>
            <a:r>
              <a:rPr lang="en-US" dirty="0" smtClean="0"/>
              <a:t>Pathophysiology of obstruction</a:t>
            </a:r>
          </a:p>
        </p:txBody>
      </p:sp>
    </p:spTree>
    <p:extLst>
      <p:ext uri="{BB962C8B-B14F-4D97-AF65-F5344CB8AC3E}">
        <p14:creationId xmlns:p14="http://schemas.microsoft.com/office/powerpoint/2010/main" val="23201898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smtClean="0"/>
              <a:t>Pathophysiology of obstruction</a:t>
            </a:r>
          </a:p>
        </p:txBody>
      </p:sp>
      <p:sp>
        <p:nvSpPr>
          <p:cNvPr id="11267" name="Content Placeholder 2"/>
          <p:cNvSpPr>
            <a:spLocks noGrp="1"/>
          </p:cNvSpPr>
          <p:nvPr>
            <p:ph idx="1"/>
          </p:nvPr>
        </p:nvSpPr>
        <p:spPr/>
        <p:txBody>
          <a:bodyPr/>
          <a:lstStyle/>
          <a:p>
            <a:pPr eaLnBrk="1" hangingPunct="1"/>
            <a:r>
              <a:rPr lang="en-US" dirty="0" smtClean="0"/>
              <a:t>S</a:t>
            </a:r>
            <a:r>
              <a:rPr lang="en-US" dirty="0" smtClean="0"/>
              <a:t>trangulation: mucosal ischaemia</a:t>
            </a:r>
          </a:p>
          <a:p>
            <a:pPr eaLnBrk="1" hangingPunct="1"/>
            <a:r>
              <a:rPr lang="en-US" dirty="0" smtClean="0"/>
              <a:t>Eventual necrosis </a:t>
            </a:r>
            <a:r>
              <a:rPr lang="en-US" dirty="0" smtClean="0"/>
              <a:t>in bowel wall with gas formation: pneumatosis </a:t>
            </a:r>
            <a:r>
              <a:rPr lang="en-US" dirty="0" smtClean="0"/>
              <a:t>intestinalis</a:t>
            </a:r>
          </a:p>
          <a:p>
            <a:pPr eaLnBrk="1" hangingPunct="1"/>
            <a:r>
              <a:rPr lang="en-US" dirty="0" smtClean="0"/>
              <a:t>Perforation</a:t>
            </a:r>
          </a:p>
          <a:p>
            <a:pPr eaLnBrk="1" hangingPunct="1"/>
            <a:r>
              <a:rPr lang="en-US" dirty="0" smtClean="0"/>
              <a:t>Peritonitis</a:t>
            </a:r>
          </a:p>
          <a:p>
            <a:pPr eaLnBrk="1" hangingPunct="1"/>
            <a:r>
              <a:rPr lang="en-US" dirty="0" smtClean="0"/>
              <a:t>Sepsis</a:t>
            </a:r>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dirty="0" smtClean="0"/>
              <a:t>Clinical features</a:t>
            </a:r>
          </a:p>
        </p:txBody>
      </p:sp>
      <p:sp>
        <p:nvSpPr>
          <p:cNvPr id="16387" name="Content Placeholder 2"/>
          <p:cNvSpPr>
            <a:spLocks noGrp="1"/>
          </p:cNvSpPr>
          <p:nvPr>
            <p:ph idx="1"/>
          </p:nvPr>
        </p:nvSpPr>
        <p:spPr/>
        <p:txBody>
          <a:bodyPr/>
          <a:lstStyle/>
          <a:p>
            <a:pPr eaLnBrk="1" hangingPunct="1"/>
            <a:r>
              <a:rPr lang="en-US" dirty="0" smtClean="0"/>
              <a:t>Pain- usually the first symptom, colicky</a:t>
            </a:r>
          </a:p>
          <a:p>
            <a:pPr eaLnBrk="1" hangingPunct="1"/>
            <a:r>
              <a:rPr lang="en-US" dirty="0" smtClean="0"/>
              <a:t>Distension- more in large bowel and distal small bowel obstruction</a:t>
            </a:r>
          </a:p>
          <a:p>
            <a:pPr eaLnBrk="1" hangingPunct="1"/>
            <a:r>
              <a:rPr lang="en-US" dirty="0" smtClean="0"/>
              <a:t>Obstipation (absolute constipation)</a:t>
            </a:r>
          </a:p>
          <a:p>
            <a:pPr eaLnBrk="1" hangingPunct="1"/>
            <a:r>
              <a:rPr lang="en-US" dirty="0" smtClean="0"/>
              <a:t>Vomiting- </a:t>
            </a:r>
            <a:r>
              <a:rPr lang="en-US" dirty="0" smtClean="0"/>
              <a:t>bilious </a:t>
            </a:r>
            <a:r>
              <a:rPr lang="en-US" dirty="0" smtClean="0"/>
              <a:t>or </a:t>
            </a:r>
            <a:r>
              <a:rPr lang="en-US" dirty="0" smtClean="0"/>
              <a:t>feculent. </a:t>
            </a:r>
            <a:r>
              <a:rPr lang="en-US" dirty="0" smtClean="0"/>
              <a:t>More in upper small bowel obstruction</a:t>
            </a:r>
          </a:p>
        </p:txBody>
      </p:sp>
    </p:spTree>
    <p:extLst>
      <p:ext uri="{BB962C8B-B14F-4D97-AF65-F5344CB8AC3E}">
        <p14:creationId xmlns:p14="http://schemas.microsoft.com/office/powerpoint/2010/main" val="2733937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dirty="0" smtClean="0"/>
              <a:t>Initial evaluation</a:t>
            </a:r>
          </a:p>
        </p:txBody>
      </p:sp>
      <p:sp>
        <p:nvSpPr>
          <p:cNvPr id="17411" name="Content Placeholder 2"/>
          <p:cNvSpPr>
            <a:spLocks noGrp="1"/>
          </p:cNvSpPr>
          <p:nvPr>
            <p:ph idx="1"/>
          </p:nvPr>
        </p:nvSpPr>
        <p:spPr/>
        <p:txBody>
          <a:bodyPr/>
          <a:lstStyle/>
          <a:p>
            <a:pPr eaLnBrk="1" hangingPunct="1">
              <a:buFont typeface="Arial" charset="0"/>
              <a:buNone/>
            </a:pPr>
            <a:r>
              <a:rPr lang="en-US" dirty="0" smtClean="0"/>
              <a:t>Goals of initial evaluation:</a:t>
            </a:r>
          </a:p>
          <a:p>
            <a:pPr lvl="1" eaLnBrk="1" hangingPunct="1">
              <a:buFontTx/>
              <a:buChar char="•"/>
            </a:pPr>
            <a:r>
              <a:rPr lang="en-US" sz="2400" dirty="0" smtClean="0">
                <a:latin typeface="Arial" charset="0"/>
              </a:rPr>
              <a:t>Distinguishing mechanical obstruction from ileus </a:t>
            </a:r>
          </a:p>
          <a:p>
            <a:pPr lvl="1" eaLnBrk="1" hangingPunct="1">
              <a:buFontTx/>
              <a:buChar char="•"/>
            </a:pPr>
            <a:r>
              <a:rPr lang="en-US" sz="2400" dirty="0" smtClean="0">
                <a:latin typeface="Arial" charset="0"/>
              </a:rPr>
              <a:t>Determining </a:t>
            </a:r>
            <a:r>
              <a:rPr lang="en-US" sz="2400" dirty="0" smtClean="0">
                <a:latin typeface="Arial" charset="0"/>
              </a:rPr>
              <a:t>the etiology of the obstruction</a:t>
            </a:r>
          </a:p>
          <a:p>
            <a:pPr lvl="1" eaLnBrk="1" hangingPunct="1">
              <a:buFontTx/>
              <a:buChar char="•"/>
            </a:pPr>
            <a:r>
              <a:rPr lang="en-US" sz="2400" dirty="0" smtClean="0">
                <a:latin typeface="Arial" charset="0"/>
              </a:rPr>
              <a:t>Discriminating </a:t>
            </a:r>
            <a:r>
              <a:rPr lang="en-US" sz="2400" dirty="0" smtClean="0">
                <a:latin typeface="Arial" charset="0"/>
              </a:rPr>
              <a:t>partial from complete obstruction</a:t>
            </a:r>
          </a:p>
          <a:p>
            <a:pPr lvl="1" eaLnBrk="1" hangingPunct="1">
              <a:buFontTx/>
              <a:buChar char="•"/>
            </a:pPr>
            <a:r>
              <a:rPr lang="en-US" sz="2400" dirty="0" smtClean="0">
                <a:latin typeface="Arial" charset="0"/>
              </a:rPr>
              <a:t>Discriminating </a:t>
            </a:r>
            <a:r>
              <a:rPr lang="en-US" sz="2400" dirty="0" smtClean="0">
                <a:latin typeface="Arial" charset="0"/>
              </a:rPr>
              <a:t>simple from strangulating </a:t>
            </a:r>
            <a:r>
              <a:rPr lang="en-US" sz="2400" dirty="0" smtClean="0">
                <a:latin typeface="Arial" charset="0"/>
              </a:rPr>
              <a:t>obstruction</a:t>
            </a:r>
          </a:p>
          <a:p>
            <a:pPr lvl="1" eaLnBrk="1" hangingPunct="1">
              <a:buFontTx/>
              <a:buChar char="•"/>
            </a:pPr>
            <a:r>
              <a:rPr lang="en-US" sz="2400" dirty="0" smtClean="0">
                <a:latin typeface="Arial" charset="0"/>
              </a:rPr>
              <a:t>Assess patient fitness for surgery</a:t>
            </a:r>
            <a:endParaRPr lang="en-US" sz="2400" dirty="0" smtClean="0">
              <a:latin typeface="Arial" charset="0"/>
            </a:endParaRPr>
          </a:p>
          <a:p>
            <a:pPr eaLnBrk="1" hangingPunct="1"/>
            <a:endParaRPr lang="en-US" sz="2400" dirty="0" smtClean="0"/>
          </a:p>
        </p:txBody>
      </p:sp>
    </p:spTree>
    <p:extLst>
      <p:ext uri="{BB962C8B-B14F-4D97-AF65-F5344CB8AC3E}">
        <p14:creationId xmlns:p14="http://schemas.microsoft.com/office/powerpoint/2010/main" val="24643638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dirty="0" smtClean="0"/>
              <a:t>History </a:t>
            </a:r>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en-US" dirty="0" smtClean="0"/>
              <a:t>Onset of pain &amp; vomiting</a:t>
            </a:r>
          </a:p>
          <a:p>
            <a:pPr eaLnBrk="1" fontAlgn="auto" hangingPunct="1">
              <a:spcAft>
                <a:spcPts val="0"/>
              </a:spcAft>
              <a:buFont typeface="Arial" pitchFamily="34" charset="0"/>
              <a:buChar char="•"/>
              <a:defRPr/>
            </a:pPr>
            <a:r>
              <a:rPr lang="en-US" dirty="0" smtClean="0"/>
              <a:t>Colour/ contents of vomitus</a:t>
            </a:r>
          </a:p>
          <a:p>
            <a:pPr eaLnBrk="1" fontAlgn="auto" hangingPunct="1">
              <a:spcAft>
                <a:spcPts val="0"/>
              </a:spcAft>
              <a:buFont typeface="Arial" pitchFamily="34" charset="0"/>
              <a:buChar char="•"/>
              <a:defRPr/>
            </a:pPr>
            <a:r>
              <a:rPr lang="en-US" dirty="0" smtClean="0"/>
              <a:t>Last normal bowel movement/ flatus</a:t>
            </a:r>
          </a:p>
          <a:p>
            <a:pPr eaLnBrk="1" fontAlgn="auto" hangingPunct="1">
              <a:spcAft>
                <a:spcPts val="0"/>
              </a:spcAft>
              <a:buFont typeface="Arial" pitchFamily="34" charset="0"/>
              <a:buChar char="•"/>
              <a:defRPr/>
            </a:pPr>
            <a:r>
              <a:rPr lang="en-US" dirty="0" smtClean="0"/>
              <a:t>Micturition (hydration)</a:t>
            </a:r>
          </a:p>
          <a:p>
            <a:pPr eaLnBrk="1" fontAlgn="auto" hangingPunct="1">
              <a:spcAft>
                <a:spcPts val="0"/>
              </a:spcAft>
              <a:buFont typeface="Arial" pitchFamily="34" charset="0"/>
              <a:buChar char="•"/>
              <a:defRPr/>
            </a:pPr>
            <a:r>
              <a:rPr lang="en-US" dirty="0" smtClean="0"/>
              <a:t>Previous abdominal surgery</a:t>
            </a:r>
          </a:p>
          <a:p>
            <a:pPr eaLnBrk="1" fontAlgn="auto" hangingPunct="1">
              <a:spcAft>
                <a:spcPts val="0"/>
              </a:spcAft>
              <a:buFont typeface="Arial" pitchFamily="34" charset="0"/>
              <a:buChar char="•"/>
              <a:defRPr/>
            </a:pPr>
            <a:r>
              <a:rPr lang="en-US" dirty="0" smtClean="0"/>
              <a:t>Similar </a:t>
            </a:r>
            <a:r>
              <a:rPr lang="en-US" dirty="0" smtClean="0"/>
              <a:t>episodes </a:t>
            </a:r>
            <a:r>
              <a:rPr lang="en-US" dirty="0" smtClean="0"/>
              <a:t>in the past</a:t>
            </a:r>
          </a:p>
          <a:p>
            <a:pPr eaLnBrk="1" fontAlgn="auto" hangingPunct="1">
              <a:spcAft>
                <a:spcPts val="0"/>
              </a:spcAft>
              <a:buFont typeface="Arial" pitchFamily="34" charset="0"/>
              <a:buChar char="•"/>
              <a:defRPr/>
            </a:pPr>
            <a:r>
              <a:rPr lang="en-US" dirty="0" smtClean="0"/>
              <a:t>Medications </a:t>
            </a:r>
          </a:p>
          <a:p>
            <a:pPr eaLnBrk="1" fontAlgn="auto" hangingPunct="1">
              <a:spcAft>
                <a:spcPts val="0"/>
              </a:spcAft>
              <a:buFont typeface="Arial" pitchFamily="34" charset="0"/>
              <a:buChar char="•"/>
              <a:defRPr/>
            </a:pPr>
            <a:r>
              <a:rPr lang="en-US" dirty="0" smtClean="0"/>
              <a:t>Obstetric/gynae history</a:t>
            </a:r>
          </a:p>
          <a:p>
            <a:pPr eaLnBrk="1" fontAlgn="auto" hangingPunct="1">
              <a:spcAft>
                <a:spcPts val="0"/>
              </a:spcAft>
              <a:buFont typeface="Arial" pitchFamily="34" charset="0"/>
              <a:buChar char="•"/>
              <a:defRPr/>
            </a:pPr>
            <a:r>
              <a:rPr lang="en-US" dirty="0" smtClean="0"/>
              <a:t>In children ask about ingestion of FB</a:t>
            </a:r>
          </a:p>
          <a:p>
            <a:pPr eaLnBrk="1" fontAlgn="auto" hangingPunct="1">
              <a:spcAft>
                <a:spcPts val="0"/>
              </a:spcAft>
              <a:buFont typeface="Arial" pitchFamily="34" charset="0"/>
              <a:buChar char="•"/>
              <a:defRPr/>
            </a:pPr>
            <a:endParaRPr lang="en-US" dirty="0"/>
          </a:p>
        </p:txBody>
      </p:sp>
    </p:spTree>
    <p:extLst>
      <p:ext uri="{BB962C8B-B14F-4D97-AF65-F5344CB8AC3E}">
        <p14:creationId xmlns:p14="http://schemas.microsoft.com/office/powerpoint/2010/main" val="6337724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smtClean="0"/>
              <a:t>Physical examination</a:t>
            </a:r>
          </a:p>
        </p:txBody>
      </p:sp>
      <p:sp>
        <p:nvSpPr>
          <p:cNvPr id="19459" name="Content Placeholder 2"/>
          <p:cNvSpPr>
            <a:spLocks noGrp="1"/>
          </p:cNvSpPr>
          <p:nvPr>
            <p:ph idx="1"/>
          </p:nvPr>
        </p:nvSpPr>
        <p:spPr/>
        <p:txBody>
          <a:bodyPr/>
          <a:lstStyle/>
          <a:p>
            <a:pPr eaLnBrk="1" hangingPunct="1"/>
            <a:r>
              <a:rPr lang="en-US" dirty="0" smtClean="0"/>
              <a:t>General </a:t>
            </a:r>
            <a:r>
              <a:rPr lang="en-US" dirty="0" smtClean="0"/>
              <a:t>condition</a:t>
            </a:r>
          </a:p>
          <a:p>
            <a:pPr eaLnBrk="1" hangingPunct="1"/>
            <a:r>
              <a:rPr lang="en-US" dirty="0" smtClean="0"/>
              <a:t>Hydration status</a:t>
            </a:r>
            <a:endParaRPr lang="en-US" dirty="0" smtClean="0"/>
          </a:p>
          <a:p>
            <a:r>
              <a:rPr lang="en-US" dirty="0"/>
              <a:t>Vital signs - BP, PR, T &amp; RR</a:t>
            </a:r>
          </a:p>
          <a:p>
            <a:pPr eaLnBrk="1" hangingPunct="1"/>
            <a:r>
              <a:rPr lang="en-US" dirty="0" smtClean="0"/>
              <a:t>Nutrition </a:t>
            </a:r>
            <a:endParaRPr lang="en-US" dirty="0" smtClean="0"/>
          </a:p>
          <a:p>
            <a:pPr eaLnBrk="1" hangingPunct="1"/>
            <a:r>
              <a:rPr lang="en-US" dirty="0" smtClean="0"/>
              <a:t>Pallor </a:t>
            </a:r>
          </a:p>
          <a:p>
            <a:pPr eaLnBrk="1" hangingPunct="1"/>
            <a:r>
              <a:rPr lang="en-US" dirty="0" smtClean="0"/>
              <a:t>Lymphadenopathy: Virchow’s, Sr. Mary Joseph, Irish’s node</a:t>
            </a:r>
            <a:r>
              <a:rPr lang="en-US" dirty="0" smtClean="0"/>
              <a:t> </a:t>
            </a:r>
            <a:endParaRPr lang="en-US" dirty="0" smtClean="0"/>
          </a:p>
          <a:p>
            <a:pPr eaLnBrk="1" hangingPunct="1">
              <a:buFont typeface="Arial" charset="0"/>
              <a:buNone/>
            </a:pPr>
            <a:endParaRPr lang="en-US" dirty="0" smtClean="0"/>
          </a:p>
          <a:p>
            <a:pPr eaLnBrk="1" hangingPunct="1">
              <a:buFont typeface="Arial" charset="0"/>
              <a:buNone/>
            </a:pPr>
            <a:endParaRPr lang="en-US" dirty="0" smtClean="0"/>
          </a:p>
          <a:p>
            <a:pPr eaLnBrk="1" hangingPunct="1"/>
            <a:endParaRPr lang="en-US" dirty="0" smtClean="0"/>
          </a:p>
        </p:txBody>
      </p:sp>
    </p:spTree>
    <p:extLst>
      <p:ext uri="{BB962C8B-B14F-4D97-AF65-F5344CB8AC3E}">
        <p14:creationId xmlns:p14="http://schemas.microsoft.com/office/powerpoint/2010/main" val="17408786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dirty="0" smtClean="0"/>
              <a:t>Abdominal examination</a:t>
            </a:r>
          </a:p>
        </p:txBody>
      </p:sp>
      <p:sp>
        <p:nvSpPr>
          <p:cNvPr id="20483" name="Content Placeholder 2"/>
          <p:cNvSpPr>
            <a:spLocks noGrp="1"/>
          </p:cNvSpPr>
          <p:nvPr>
            <p:ph idx="1"/>
          </p:nvPr>
        </p:nvSpPr>
        <p:spPr/>
        <p:txBody>
          <a:bodyPr/>
          <a:lstStyle/>
          <a:p>
            <a:pPr eaLnBrk="1" hangingPunct="1">
              <a:buFont typeface="Arial" charset="0"/>
              <a:buNone/>
            </a:pPr>
            <a:r>
              <a:rPr lang="en-US" dirty="0" smtClean="0"/>
              <a:t>INSPECTION</a:t>
            </a:r>
          </a:p>
          <a:p>
            <a:pPr eaLnBrk="1" hangingPunct="1"/>
            <a:r>
              <a:rPr lang="en-US" dirty="0" smtClean="0"/>
              <a:t>Distension &amp; symmetry</a:t>
            </a:r>
          </a:p>
          <a:p>
            <a:pPr eaLnBrk="1" hangingPunct="1"/>
            <a:r>
              <a:rPr lang="en-US" dirty="0" smtClean="0"/>
              <a:t>Surgical scars</a:t>
            </a:r>
          </a:p>
          <a:p>
            <a:pPr eaLnBrk="1" hangingPunct="1"/>
            <a:r>
              <a:rPr lang="en-US" dirty="0" smtClean="0"/>
              <a:t>Hernia </a:t>
            </a:r>
          </a:p>
          <a:p>
            <a:pPr eaLnBrk="1" hangingPunct="1"/>
            <a:r>
              <a:rPr lang="en-US" dirty="0" smtClean="0"/>
              <a:t>Visible peristalsis</a:t>
            </a:r>
          </a:p>
          <a:p>
            <a:pPr eaLnBrk="1" hangingPunct="1"/>
            <a:r>
              <a:rPr lang="en-US" dirty="0" smtClean="0"/>
              <a:t>Distended veins</a:t>
            </a:r>
          </a:p>
          <a:p>
            <a:pPr eaLnBrk="1" hangingPunct="1"/>
            <a:r>
              <a:rPr lang="en-US" dirty="0" err="1" smtClean="0"/>
              <a:t>Ascitis</a:t>
            </a:r>
            <a:endParaRPr lang="en-US" dirty="0" smtClean="0"/>
          </a:p>
          <a:p>
            <a:pPr eaLnBrk="1" hangingPunct="1">
              <a:buFont typeface="Arial" charset="0"/>
              <a:buNone/>
            </a:pPr>
            <a:endParaRPr lang="en-US" dirty="0" smtClean="0"/>
          </a:p>
        </p:txBody>
      </p:sp>
    </p:spTree>
    <p:extLst>
      <p:ext uri="{BB962C8B-B14F-4D97-AF65-F5344CB8AC3E}">
        <p14:creationId xmlns:p14="http://schemas.microsoft.com/office/powerpoint/2010/main" val="21197682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12119" r="12119"/>
          <a:stretch/>
        </p:blipFill>
        <p:spPr>
          <a:xfrm>
            <a:off x="0" y="0"/>
            <a:ext cx="9144000" cy="6858000"/>
          </a:xfrm>
        </p:spPr>
      </p:pic>
    </p:spTree>
    <p:extLst>
      <p:ext uri="{BB962C8B-B14F-4D97-AF65-F5344CB8AC3E}">
        <p14:creationId xmlns:p14="http://schemas.microsoft.com/office/powerpoint/2010/main" val="12649770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13066" r="13066"/>
          <a:stretch/>
        </p:blipFill>
        <p:spPr>
          <a:xfrm>
            <a:off x="0" y="0"/>
            <a:ext cx="9144000" cy="6858000"/>
          </a:xfrm>
        </p:spPr>
      </p:pic>
    </p:spTree>
    <p:extLst>
      <p:ext uri="{BB962C8B-B14F-4D97-AF65-F5344CB8AC3E}">
        <p14:creationId xmlns:p14="http://schemas.microsoft.com/office/powerpoint/2010/main" val="18800980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dirty="0" smtClean="0"/>
              <a:t>Abdominal examination</a:t>
            </a:r>
          </a:p>
        </p:txBody>
      </p:sp>
      <p:sp>
        <p:nvSpPr>
          <p:cNvPr id="24579" name="Content Placeholder 2"/>
          <p:cNvSpPr>
            <a:spLocks noGrp="1"/>
          </p:cNvSpPr>
          <p:nvPr>
            <p:ph idx="1"/>
          </p:nvPr>
        </p:nvSpPr>
        <p:spPr/>
        <p:txBody>
          <a:bodyPr/>
          <a:lstStyle/>
          <a:p>
            <a:pPr eaLnBrk="1" hangingPunct="1"/>
            <a:r>
              <a:rPr lang="en-US" dirty="0" smtClean="0"/>
              <a:t>PALPATION- Tenderness, Masses</a:t>
            </a:r>
          </a:p>
          <a:p>
            <a:pPr eaLnBrk="1" hangingPunct="1"/>
            <a:endParaRPr lang="en-US" dirty="0" smtClean="0"/>
          </a:p>
          <a:p>
            <a:pPr eaLnBrk="1" hangingPunct="1"/>
            <a:r>
              <a:rPr lang="en-US" dirty="0" smtClean="0"/>
              <a:t>PERCUSSION- tympanic vs dull; fluid thrill</a:t>
            </a:r>
          </a:p>
          <a:p>
            <a:pPr eaLnBrk="1" hangingPunct="1"/>
            <a:endParaRPr lang="en-US" dirty="0" smtClean="0"/>
          </a:p>
          <a:p>
            <a:pPr eaLnBrk="1" hangingPunct="1"/>
            <a:r>
              <a:rPr lang="en-US" dirty="0" smtClean="0"/>
              <a:t>AUSCULTATION- presence, quality &amp; quantity</a:t>
            </a:r>
          </a:p>
          <a:p>
            <a:pPr eaLnBrk="1" hangingPunct="1"/>
            <a:endParaRPr lang="en-US" dirty="0" smtClean="0"/>
          </a:p>
          <a:p>
            <a:pPr eaLnBrk="1" hangingPunct="1"/>
            <a:r>
              <a:rPr lang="en-US" dirty="0" smtClean="0"/>
              <a:t>DRE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dirty="0" smtClean="0"/>
              <a:t>DIGITAL RECTAL EXAMINATION</a:t>
            </a:r>
          </a:p>
        </p:txBody>
      </p:sp>
      <p:sp>
        <p:nvSpPr>
          <p:cNvPr id="25603" name="Content Placeholder 2"/>
          <p:cNvSpPr>
            <a:spLocks noGrp="1"/>
          </p:cNvSpPr>
          <p:nvPr>
            <p:ph idx="1"/>
          </p:nvPr>
        </p:nvSpPr>
        <p:spPr/>
        <p:txBody>
          <a:bodyPr/>
          <a:lstStyle/>
          <a:p>
            <a:pPr eaLnBrk="1" hangingPunct="1"/>
            <a:r>
              <a:rPr lang="en-US" dirty="0" smtClean="0"/>
              <a:t>Perianal skin/ soiling</a:t>
            </a:r>
          </a:p>
          <a:p>
            <a:pPr eaLnBrk="1" hangingPunct="1"/>
            <a:r>
              <a:rPr lang="en-US" dirty="0" smtClean="0"/>
              <a:t>Sphincter tone</a:t>
            </a:r>
          </a:p>
          <a:p>
            <a:pPr eaLnBrk="1" hangingPunct="1"/>
            <a:r>
              <a:rPr lang="en-US" dirty="0" smtClean="0"/>
              <a:t>Rectal contents/ mass</a:t>
            </a:r>
          </a:p>
          <a:p>
            <a:pPr eaLnBrk="1" hangingPunct="1"/>
            <a:r>
              <a:rPr lang="en-US" dirty="0" smtClean="0"/>
              <a:t>Blummer’s shelf</a:t>
            </a:r>
          </a:p>
          <a:p>
            <a:pPr eaLnBrk="1" hangingPunct="1"/>
            <a:r>
              <a:rPr lang="en-US" dirty="0" smtClean="0"/>
              <a:t>Stool on examining finger</a:t>
            </a:r>
          </a:p>
          <a:p>
            <a:pPr eaLnBrk="1" hangingPunct="1"/>
            <a:r>
              <a:rPr lang="en-US" dirty="0" smtClean="0"/>
              <a:t>Blood on examining finger</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dirty="0" smtClean="0"/>
              <a:t>Initial resuscitation</a:t>
            </a:r>
          </a:p>
        </p:txBody>
      </p:sp>
      <p:sp>
        <p:nvSpPr>
          <p:cNvPr id="26627" name="Content Placeholder 2"/>
          <p:cNvSpPr>
            <a:spLocks noGrp="1"/>
          </p:cNvSpPr>
          <p:nvPr>
            <p:ph idx="1"/>
          </p:nvPr>
        </p:nvSpPr>
        <p:spPr/>
        <p:txBody>
          <a:bodyPr/>
          <a:lstStyle/>
          <a:p>
            <a:pPr eaLnBrk="1" hangingPunct="1"/>
            <a:r>
              <a:rPr lang="en-US" dirty="0" smtClean="0"/>
              <a:t>IVF- </a:t>
            </a:r>
            <a:r>
              <a:rPr lang="en-US" dirty="0" smtClean="0"/>
              <a:t>Hartmann’s </a:t>
            </a:r>
            <a:r>
              <a:rPr lang="en-US" dirty="0" smtClean="0"/>
              <a:t>soln/ Ringer’s lactate preferred</a:t>
            </a:r>
          </a:p>
          <a:p>
            <a:pPr eaLnBrk="1" hangingPunct="1"/>
            <a:r>
              <a:rPr lang="en-US" dirty="0" smtClean="0"/>
              <a:t>Decompress bowel- </a:t>
            </a:r>
            <a:r>
              <a:rPr lang="en-US" dirty="0" smtClean="0"/>
              <a:t>NGT/Flatus tube</a:t>
            </a:r>
            <a:endParaRPr lang="en-US" dirty="0" smtClean="0"/>
          </a:p>
          <a:p>
            <a:pPr eaLnBrk="1" hangingPunct="1"/>
            <a:r>
              <a:rPr lang="en-US" dirty="0" smtClean="0"/>
              <a:t>Assess adequacy of rehydration- Foley catheter</a:t>
            </a:r>
          </a:p>
          <a:p>
            <a:pPr eaLnBrk="1" hangingPunct="1"/>
            <a:r>
              <a:rPr lang="en-US" dirty="0" smtClean="0"/>
              <a:t>Relieve pain</a:t>
            </a:r>
          </a:p>
          <a:p>
            <a:pPr eaLnBrk="1" hangingPunct="1"/>
            <a:r>
              <a:rPr lang="en-US" dirty="0" smtClean="0"/>
              <a:t>Antibiotics </a:t>
            </a:r>
            <a:endParaRPr lang="en-US"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n-US" dirty="0" smtClean="0"/>
              <a:t>Laboratory investigations</a:t>
            </a:r>
          </a:p>
        </p:txBody>
      </p:sp>
      <p:sp>
        <p:nvSpPr>
          <p:cNvPr id="27651" name="Content Placeholder 2"/>
          <p:cNvSpPr>
            <a:spLocks noGrp="1"/>
          </p:cNvSpPr>
          <p:nvPr>
            <p:ph idx="1"/>
          </p:nvPr>
        </p:nvSpPr>
        <p:spPr/>
        <p:txBody>
          <a:bodyPr/>
          <a:lstStyle/>
          <a:p>
            <a:pPr eaLnBrk="1" hangingPunct="1"/>
            <a:r>
              <a:rPr lang="en-US" dirty="0" smtClean="0"/>
              <a:t>TBC</a:t>
            </a:r>
          </a:p>
          <a:p>
            <a:pPr eaLnBrk="1" hangingPunct="1"/>
            <a:endParaRPr lang="en-US" dirty="0" smtClean="0"/>
          </a:p>
          <a:p>
            <a:pPr eaLnBrk="1" hangingPunct="1"/>
            <a:r>
              <a:rPr lang="en-US" dirty="0" smtClean="0"/>
              <a:t>U/E/C</a:t>
            </a:r>
          </a:p>
          <a:p>
            <a:pPr eaLnBrk="1" hangingPunct="1"/>
            <a:endParaRPr lang="en-US" dirty="0" smtClean="0"/>
          </a:p>
          <a:p>
            <a:pPr eaLnBrk="1" hangingPunct="1"/>
            <a:r>
              <a:rPr lang="en-US" dirty="0" smtClean="0"/>
              <a:t>BGA</a:t>
            </a:r>
          </a:p>
          <a:p>
            <a:pPr eaLnBrk="1" hangingPunct="1"/>
            <a:endParaRPr lang="en-US" dirty="0" smtClean="0"/>
          </a:p>
          <a:p>
            <a:pPr eaLnBrk="1" hangingPunct="1"/>
            <a:r>
              <a:rPr lang="en-US" dirty="0" smtClean="0"/>
              <a:t>RBS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dirty="0" smtClean="0"/>
              <a:t>Imaging</a:t>
            </a:r>
            <a:endParaRPr lang="en-US" dirty="0" smtClean="0"/>
          </a:p>
        </p:txBody>
      </p:sp>
      <p:sp>
        <p:nvSpPr>
          <p:cNvPr id="3" name="Content Placeholder 2"/>
          <p:cNvSpPr>
            <a:spLocks noGrp="1"/>
          </p:cNvSpPr>
          <p:nvPr>
            <p:ph idx="1"/>
          </p:nvPr>
        </p:nvSpPr>
        <p:spPr/>
        <p:txBody>
          <a:bodyPr rtlCol="0">
            <a:normAutofit lnSpcReduction="10000"/>
          </a:bodyPr>
          <a:lstStyle/>
          <a:p>
            <a:pPr>
              <a:defRPr/>
            </a:pPr>
            <a:r>
              <a:rPr lang="en-US" dirty="0"/>
              <a:t>Plain abdominal radiographs</a:t>
            </a:r>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r>
              <a:rPr lang="en-US" dirty="0" smtClean="0"/>
              <a:t>Abdominal </a:t>
            </a:r>
            <a:r>
              <a:rPr lang="en-US" dirty="0" smtClean="0"/>
              <a:t>ultrasound- mainly useful in children when ??intussusception</a:t>
            </a:r>
          </a:p>
          <a:p>
            <a:pPr marL="0" indent="0" eaLnBrk="1" fontAlgn="auto" hangingPunct="1">
              <a:spcAft>
                <a:spcPts val="0"/>
              </a:spcAft>
              <a:buNone/>
              <a:defRPr/>
            </a:pPr>
            <a:endParaRPr lang="en-US" dirty="0" smtClean="0"/>
          </a:p>
          <a:p>
            <a:pPr eaLnBrk="1" fontAlgn="auto" hangingPunct="1">
              <a:spcAft>
                <a:spcPts val="0"/>
              </a:spcAft>
              <a:buFont typeface="Arial" pitchFamily="34" charset="0"/>
              <a:buChar char="•"/>
              <a:defRPr/>
            </a:pPr>
            <a:r>
              <a:rPr lang="en-US" dirty="0" smtClean="0"/>
              <a:t>Contrast </a:t>
            </a:r>
            <a:r>
              <a:rPr lang="en-US" dirty="0" smtClean="0"/>
              <a:t>enhanced </a:t>
            </a:r>
            <a:r>
              <a:rPr lang="en-US" dirty="0" smtClean="0"/>
              <a:t>radiographs</a:t>
            </a:r>
          </a:p>
          <a:p>
            <a:pPr eaLnBrk="1" fontAlgn="auto" hangingPunct="1">
              <a:spcAft>
                <a:spcPts val="0"/>
              </a:spcAft>
              <a:buFont typeface="Arial" pitchFamily="34" charset="0"/>
              <a:buChar char="•"/>
              <a:defRPr/>
            </a:pPr>
            <a:endParaRPr lang="en-US" dirty="0" smtClean="0"/>
          </a:p>
          <a:p>
            <a:pPr eaLnBrk="1" fontAlgn="auto" hangingPunct="1">
              <a:spcAft>
                <a:spcPts val="0"/>
              </a:spcAft>
              <a:buFont typeface="Arial" pitchFamily="34" charset="0"/>
              <a:buChar char="•"/>
              <a:defRPr/>
            </a:pPr>
            <a:r>
              <a:rPr lang="en-US" dirty="0" smtClean="0"/>
              <a:t>Contrast enhanced CT </a:t>
            </a:r>
            <a:r>
              <a:rPr lang="en-US" dirty="0" smtClean="0"/>
              <a:t>scan </a:t>
            </a:r>
            <a:r>
              <a:rPr lang="en-US" dirty="0" smtClean="0"/>
              <a:t>abdomen (CECT)</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dirty="0" smtClean="0"/>
              <a:t>Plain x-ray</a:t>
            </a:r>
          </a:p>
        </p:txBody>
      </p:sp>
      <p:sp>
        <p:nvSpPr>
          <p:cNvPr id="29699" name="Content Placeholder 2"/>
          <p:cNvSpPr>
            <a:spLocks noGrp="1"/>
          </p:cNvSpPr>
          <p:nvPr>
            <p:ph idx="1"/>
          </p:nvPr>
        </p:nvSpPr>
        <p:spPr/>
        <p:txBody>
          <a:bodyPr/>
          <a:lstStyle/>
          <a:p>
            <a:pPr eaLnBrk="1" hangingPunct="1"/>
            <a:r>
              <a:rPr lang="en-US" dirty="0" smtClean="0"/>
              <a:t>AP erect / </a:t>
            </a:r>
            <a:r>
              <a:rPr lang="en-US" dirty="0" smtClean="0"/>
              <a:t>Dorsal</a:t>
            </a:r>
            <a:r>
              <a:rPr lang="en-US" dirty="0" smtClean="0"/>
              <a:t> decubitus - </a:t>
            </a:r>
            <a:r>
              <a:rPr lang="en-US" dirty="0" smtClean="0"/>
              <a:t>air fluid levels</a:t>
            </a:r>
          </a:p>
          <a:p>
            <a:pPr eaLnBrk="1" hangingPunct="1"/>
            <a:endParaRPr lang="en-US" dirty="0" smtClean="0"/>
          </a:p>
          <a:p>
            <a:pPr eaLnBrk="1" hangingPunct="1"/>
            <a:r>
              <a:rPr lang="en-US" dirty="0" smtClean="0"/>
              <a:t>AP </a:t>
            </a:r>
            <a:r>
              <a:rPr lang="en-US" dirty="0" smtClean="0"/>
              <a:t>supine - </a:t>
            </a:r>
            <a:r>
              <a:rPr lang="en-US" dirty="0" smtClean="0"/>
              <a:t>pattern of bowel </a:t>
            </a:r>
            <a:r>
              <a:rPr lang="en-US" dirty="0" smtClean="0"/>
              <a:t>gas (</a:t>
            </a:r>
            <a:r>
              <a:rPr lang="en-US" dirty="0" err="1" smtClean="0"/>
              <a:t>valvulae</a:t>
            </a:r>
            <a:r>
              <a:rPr lang="en-US" dirty="0" smtClean="0"/>
              <a:t> </a:t>
            </a:r>
            <a:r>
              <a:rPr lang="en-US" dirty="0" err="1" smtClean="0"/>
              <a:t>conniventes</a:t>
            </a:r>
            <a:r>
              <a:rPr lang="en-US" dirty="0" smtClean="0"/>
              <a:t>, </a:t>
            </a:r>
            <a:r>
              <a:rPr lang="en-US" dirty="0" err="1" smtClean="0"/>
              <a:t>haustrae</a:t>
            </a:r>
            <a:r>
              <a:rPr lang="en-US" dirty="0" smtClean="0"/>
              <a:t>); free gas; </a:t>
            </a:r>
            <a:r>
              <a:rPr lang="en-US" dirty="0" err="1" smtClean="0"/>
              <a:t>Rigler’s</a:t>
            </a:r>
            <a:r>
              <a:rPr lang="en-US" dirty="0" smtClean="0"/>
              <a:t> sign </a:t>
            </a:r>
          </a:p>
          <a:p>
            <a:pPr eaLnBrk="1" hangingPunct="1"/>
            <a:endParaRPr lang="en-US" dirty="0" smtClean="0"/>
          </a:p>
          <a:p>
            <a:pPr eaLnBrk="1" hangingPunct="1"/>
            <a:r>
              <a:rPr lang="en-US" dirty="0" smtClean="0"/>
              <a:t>CXR - </a:t>
            </a:r>
            <a:r>
              <a:rPr lang="en-US" dirty="0" smtClean="0"/>
              <a:t>erect: free intraperitoneal gas</a:t>
            </a:r>
          </a:p>
          <a:p>
            <a:pPr eaLnBrk="1" hangingPunct="1"/>
            <a:endParaRPr lang="en-US" dirty="0" smtClean="0"/>
          </a:p>
          <a:p>
            <a:pPr eaLnBrk="1" hangingPunct="1"/>
            <a:endParaRPr lang="en-US"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3" descr="2"/>
          <p:cNvPicPr>
            <a:picLocks noChangeAspect="1" noChangeArrowheads="1"/>
          </p:cNvPicPr>
          <p:nvPr/>
        </p:nvPicPr>
        <p:blipFill>
          <a:blip r:embed="rId3" cstate="print"/>
          <a:srcRect/>
          <a:stretch>
            <a:fillRect/>
          </a:stretch>
        </p:blipFill>
        <p:spPr bwMode="auto">
          <a:xfrm>
            <a:off x="228600" y="381000"/>
            <a:ext cx="5118100" cy="6172200"/>
          </a:xfrm>
          <a:prstGeom prst="rect">
            <a:avLst/>
          </a:prstGeom>
          <a:noFill/>
          <a:ln w="9525">
            <a:noFill/>
            <a:miter lim="800000"/>
            <a:headEnd/>
            <a:tailEnd/>
          </a:ln>
        </p:spPr>
      </p:pic>
      <p:sp>
        <p:nvSpPr>
          <p:cNvPr id="30723" name="Rectangle 4"/>
          <p:cNvSpPr>
            <a:spLocks noChangeArrowheads="1"/>
          </p:cNvSpPr>
          <p:nvPr/>
        </p:nvSpPr>
        <p:spPr bwMode="auto">
          <a:xfrm>
            <a:off x="5397500" y="2133600"/>
            <a:ext cx="3746500" cy="2530475"/>
          </a:xfrm>
          <a:prstGeom prst="rect">
            <a:avLst/>
          </a:prstGeom>
          <a:noFill/>
          <a:ln w="9525">
            <a:noFill/>
            <a:miter lim="800000"/>
            <a:headEnd/>
            <a:tailEnd/>
          </a:ln>
        </p:spPr>
        <p:txBody>
          <a:bodyPr wrap="none">
            <a:spAutoFit/>
          </a:bodyPr>
          <a:lstStyle/>
          <a:p>
            <a:r>
              <a:rPr lang="en-US" sz="2000" u="sng"/>
              <a:t>Small Bowel Gas Pattern</a:t>
            </a:r>
            <a:r>
              <a:rPr lang="en-US" sz="2000"/>
              <a:t> </a:t>
            </a:r>
          </a:p>
          <a:p>
            <a:pPr>
              <a:buFontTx/>
              <a:buChar char="•"/>
            </a:pPr>
            <a:r>
              <a:rPr lang="en-US" sz="2000"/>
              <a:t>Centrally located</a:t>
            </a:r>
          </a:p>
          <a:p>
            <a:pPr>
              <a:buFontTx/>
              <a:buChar char="•"/>
            </a:pPr>
            <a:r>
              <a:rPr lang="en-US" sz="2000"/>
              <a:t>Soft tissue across entire lumen</a:t>
            </a:r>
          </a:p>
          <a:p>
            <a:endParaRPr lang="en-US" sz="2000"/>
          </a:p>
          <a:p>
            <a:r>
              <a:rPr lang="en-US" sz="2000" u="sng"/>
              <a:t>Colon Gas Pattern</a:t>
            </a:r>
            <a:r>
              <a:rPr lang="en-US" sz="2000"/>
              <a:t> </a:t>
            </a:r>
          </a:p>
          <a:p>
            <a:pPr>
              <a:buFontTx/>
              <a:buChar char="•"/>
            </a:pPr>
            <a:r>
              <a:rPr lang="en-US" sz="2000"/>
              <a:t>Peripheral Located</a:t>
            </a:r>
          </a:p>
          <a:p>
            <a:pPr>
              <a:buFontTx/>
              <a:buChar char="•"/>
            </a:pPr>
            <a:r>
              <a:rPr lang="en-US" sz="2000"/>
              <a:t>Mostly not overlapping</a:t>
            </a:r>
          </a:p>
          <a:p>
            <a:pPr>
              <a:buFontTx/>
              <a:buChar char="•"/>
            </a:pPr>
            <a:r>
              <a:rPr lang="en-US" sz="2000"/>
              <a:t>Haustra markings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img.medscape.com/pi/emed/ckb/emergency_medicine/756148-773894-774140-1669205.jpg"/>
          <p:cNvPicPr>
            <a:picLocks noChangeAspect="1" noChangeArrowheads="1"/>
          </p:cNvPicPr>
          <p:nvPr/>
        </p:nvPicPr>
        <p:blipFill>
          <a:blip r:embed="rId3" cstate="print"/>
          <a:srcRect/>
          <a:stretch>
            <a:fillRect/>
          </a:stretch>
        </p:blipFill>
        <p:spPr bwMode="auto">
          <a:xfrm>
            <a:off x="0" y="66675"/>
            <a:ext cx="9334500" cy="6791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img.medscape.com/pi/emed/ckb/emergency_medicine/756148-773894-774140-1669484.jpg"/>
          <p:cNvPicPr>
            <a:picLocks noChangeAspect="1" noChangeArrowheads="1"/>
          </p:cNvPicPr>
          <p:nvPr/>
        </p:nvPicPr>
        <p:blipFill>
          <a:blip r:embed="rId3" cstate="print"/>
          <a:srcRect/>
          <a:stretch>
            <a:fillRect/>
          </a:stretch>
        </p:blipFill>
        <p:spPr bwMode="auto">
          <a:xfrm>
            <a:off x="0" y="0"/>
            <a:ext cx="9986963"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ChangeArrowheads="1"/>
          </p:cNvSpPr>
          <p:nvPr/>
        </p:nvSpPr>
        <p:spPr bwMode="auto">
          <a:xfrm>
            <a:off x="6423025" y="3379788"/>
            <a:ext cx="184150" cy="457200"/>
          </a:xfrm>
          <a:prstGeom prst="rect">
            <a:avLst/>
          </a:prstGeom>
          <a:noFill/>
          <a:ln w="9525">
            <a:noFill/>
            <a:miter lim="800000"/>
            <a:headEnd/>
            <a:tailEnd/>
          </a:ln>
        </p:spPr>
        <p:txBody>
          <a:bodyPr wrap="none">
            <a:spAutoFit/>
          </a:bodyPr>
          <a:lstStyle/>
          <a:p>
            <a:endParaRPr lang="en-US">
              <a:latin typeface="Calibri" pitchFamily="34" charset="0"/>
            </a:endParaRPr>
          </a:p>
        </p:txBody>
      </p:sp>
      <p:sp>
        <p:nvSpPr>
          <p:cNvPr id="33795" name="Rectangle 6"/>
          <p:cNvSpPr>
            <a:spLocks noChangeArrowheads="1"/>
          </p:cNvSpPr>
          <p:nvPr/>
        </p:nvSpPr>
        <p:spPr bwMode="auto">
          <a:xfrm>
            <a:off x="1524000" y="304800"/>
            <a:ext cx="2757488" cy="457200"/>
          </a:xfrm>
          <a:prstGeom prst="rect">
            <a:avLst/>
          </a:prstGeom>
          <a:noFill/>
          <a:ln w="9525">
            <a:noFill/>
            <a:miter lim="800000"/>
            <a:headEnd/>
            <a:tailEnd/>
          </a:ln>
        </p:spPr>
        <p:txBody>
          <a:bodyPr wrap="none">
            <a:spAutoFit/>
          </a:bodyPr>
          <a:lstStyle/>
          <a:p>
            <a:r>
              <a:rPr lang="en-US">
                <a:latin typeface="Calibri" pitchFamily="34" charset="0"/>
              </a:rPr>
              <a:t>Flat Abdominal Film</a:t>
            </a:r>
          </a:p>
        </p:txBody>
      </p:sp>
      <p:pic>
        <p:nvPicPr>
          <p:cNvPr id="33796" name="Picture 7" descr="1"/>
          <p:cNvPicPr>
            <a:picLocks noChangeAspect="1" noChangeArrowheads="1"/>
          </p:cNvPicPr>
          <p:nvPr/>
        </p:nvPicPr>
        <p:blipFill>
          <a:blip r:embed="rId3" cstate="print"/>
          <a:srcRect/>
          <a:stretch>
            <a:fillRect/>
          </a:stretch>
        </p:blipFill>
        <p:spPr bwMode="auto">
          <a:xfrm>
            <a:off x="685800" y="762000"/>
            <a:ext cx="4533900" cy="5422900"/>
          </a:xfrm>
          <a:prstGeom prst="rect">
            <a:avLst/>
          </a:prstGeom>
          <a:noFill/>
          <a:ln w="9525">
            <a:noFill/>
            <a:miter lim="800000"/>
            <a:headEnd/>
            <a:tailEnd/>
          </a:ln>
        </p:spPr>
      </p:pic>
      <p:sp>
        <p:nvSpPr>
          <p:cNvPr id="33797" name="Rectangle 8"/>
          <p:cNvSpPr>
            <a:spLocks noChangeArrowheads="1"/>
          </p:cNvSpPr>
          <p:nvPr/>
        </p:nvSpPr>
        <p:spPr bwMode="auto">
          <a:xfrm>
            <a:off x="5334000" y="2057400"/>
            <a:ext cx="3810000" cy="1006475"/>
          </a:xfrm>
          <a:prstGeom prst="rect">
            <a:avLst/>
          </a:prstGeom>
          <a:noFill/>
          <a:ln w="9525">
            <a:noFill/>
            <a:miter lim="800000"/>
            <a:headEnd/>
            <a:tailEnd/>
          </a:ln>
        </p:spPr>
        <p:txBody>
          <a:bodyPr>
            <a:spAutoFit/>
          </a:bodyPr>
          <a:lstStyle/>
          <a:p>
            <a:r>
              <a:rPr lang="en-US" sz="2000"/>
              <a:t>Dilated Loops of Small Bowel</a:t>
            </a:r>
          </a:p>
          <a:p>
            <a:endParaRPr lang="en-US" sz="2000"/>
          </a:p>
          <a:p>
            <a:r>
              <a:rPr lang="en-US" sz="2000"/>
              <a:t>No Air in Colon or Rectum</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5" y="0"/>
            <a:ext cx="9132125" cy="6858000"/>
          </a:xfrm>
          <a:prstGeom prst="rect">
            <a:avLst/>
          </a:prstGeom>
        </p:spPr>
      </p:pic>
    </p:spTree>
    <p:extLst>
      <p:ext uri="{BB962C8B-B14F-4D97-AF65-F5344CB8AC3E}">
        <p14:creationId xmlns:p14="http://schemas.microsoft.com/office/powerpoint/2010/main" val="16197224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images.radiopaedia.org/images/539154/04e4d09e2a96ebf0b1f6f9b22364aa_big_gallery.jpg"/>
          <p:cNvPicPr>
            <a:picLocks noChangeAspect="1" noChangeArrowheads="1"/>
          </p:cNvPicPr>
          <p:nvPr/>
        </p:nvPicPr>
        <p:blipFill>
          <a:blip r:embed="rId3" cstate="print"/>
          <a:srcRect/>
          <a:stretch>
            <a:fillRect/>
          </a:stretch>
        </p:blipFill>
        <p:spPr bwMode="auto">
          <a:xfrm>
            <a:off x="2667000" y="533400"/>
            <a:ext cx="4495800" cy="6000750"/>
          </a:xfrm>
          <a:prstGeom prst="rect">
            <a:avLst/>
          </a:prstGeom>
          <a:noFill/>
          <a:ln w="9525">
            <a:noFill/>
            <a:miter lim="800000"/>
            <a:headEnd/>
            <a:tailEnd/>
          </a:ln>
        </p:spPr>
      </p:pic>
      <p:sp>
        <p:nvSpPr>
          <p:cNvPr id="2" name="Title 1"/>
          <p:cNvSpPr>
            <a:spLocks noGrp="1"/>
          </p:cNvSpPr>
          <p:nvPr>
            <p:ph type="title"/>
          </p:nvPr>
        </p:nvSpPr>
        <p:spPr>
          <a:xfrm>
            <a:off x="609600" y="1323975"/>
            <a:ext cx="1905000" cy="4419600"/>
          </a:xfrm>
        </p:spPr>
        <p:txBody>
          <a:bodyPr>
            <a:noAutofit/>
          </a:bodyPr>
          <a:lstStyle/>
          <a:p>
            <a:r>
              <a:rPr lang="en-US" sz="2400" dirty="0" smtClean="0"/>
              <a:t>Coffee been sign – Sigmoid volvulus with massively distended bowel loop (mesentery at centre, bean pointing towards left iliac fossa</a:t>
            </a:r>
            <a:endParaRPr lang="en-US" sz="24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901773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image1"/>
          <p:cNvPicPr>
            <a:picLocks noChangeAspect="1" noChangeArrowheads="1"/>
          </p:cNvPicPr>
          <p:nvPr/>
        </p:nvPicPr>
        <p:blipFill>
          <a:blip r:embed="rId3" cstate="print"/>
          <a:srcRect/>
          <a:stretch>
            <a:fillRect/>
          </a:stretch>
        </p:blipFill>
        <p:spPr bwMode="auto">
          <a:xfrm>
            <a:off x="609600" y="990600"/>
            <a:ext cx="3641725" cy="5275263"/>
          </a:xfrm>
          <a:prstGeom prst="rect">
            <a:avLst/>
          </a:prstGeom>
          <a:noFill/>
          <a:ln w="9525">
            <a:noFill/>
            <a:miter lim="800000"/>
            <a:headEnd/>
            <a:tailEnd/>
          </a:ln>
        </p:spPr>
      </p:pic>
      <p:pic>
        <p:nvPicPr>
          <p:cNvPr id="38915" name="Picture 3" descr="image2"/>
          <p:cNvPicPr>
            <a:picLocks noChangeAspect="1" noChangeArrowheads="1"/>
          </p:cNvPicPr>
          <p:nvPr/>
        </p:nvPicPr>
        <p:blipFill>
          <a:blip r:embed="rId4" cstate="print"/>
          <a:srcRect/>
          <a:stretch>
            <a:fillRect/>
          </a:stretch>
        </p:blipFill>
        <p:spPr bwMode="auto">
          <a:xfrm>
            <a:off x="4572000" y="990600"/>
            <a:ext cx="3903663" cy="5334000"/>
          </a:xfrm>
          <a:prstGeom prst="rect">
            <a:avLst/>
          </a:prstGeom>
          <a:noFill/>
          <a:ln w="9525">
            <a:noFill/>
            <a:miter lim="800000"/>
            <a:headEnd/>
            <a:tailEnd/>
          </a:ln>
        </p:spPr>
      </p:pic>
      <p:sp>
        <p:nvSpPr>
          <p:cNvPr id="2" name="Title 1"/>
          <p:cNvSpPr>
            <a:spLocks noGrp="1"/>
          </p:cNvSpPr>
          <p:nvPr>
            <p:ph type="title"/>
          </p:nvPr>
        </p:nvSpPr>
        <p:spPr>
          <a:xfrm>
            <a:off x="609600" y="274638"/>
            <a:ext cx="7866063" cy="715962"/>
          </a:xfrm>
        </p:spPr>
        <p:txBody>
          <a:bodyPr>
            <a:normAutofit fontScale="90000"/>
          </a:bodyPr>
          <a:lstStyle/>
          <a:p>
            <a:r>
              <a:rPr lang="en-US" dirty="0" smtClean="0"/>
              <a:t>Small Bowel Obstruction</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3333" r="13333"/>
          <a:stretch/>
        </p:blipFill>
        <p:spPr>
          <a:xfrm>
            <a:off x="0" y="0"/>
            <a:ext cx="9144000" cy="6858000"/>
          </a:xfrm>
          <a:prstGeom prst="rect">
            <a:avLst/>
          </a:prstGeom>
        </p:spPr>
      </p:pic>
    </p:spTree>
    <p:extLst>
      <p:ext uri="{BB962C8B-B14F-4D97-AF65-F5344CB8AC3E}">
        <p14:creationId xmlns:p14="http://schemas.microsoft.com/office/powerpoint/2010/main" val="283798414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3333" r="13333"/>
          <a:stretch/>
        </p:blipFill>
        <p:spPr>
          <a:xfrm>
            <a:off x="152400" y="0"/>
            <a:ext cx="8991600" cy="6858000"/>
          </a:xfrm>
          <a:prstGeom prst="rect">
            <a:avLst/>
          </a:prstGeom>
        </p:spPr>
      </p:pic>
    </p:spTree>
    <p:extLst>
      <p:ext uri="{BB962C8B-B14F-4D97-AF65-F5344CB8AC3E}">
        <p14:creationId xmlns:p14="http://schemas.microsoft.com/office/powerpoint/2010/main" val="33590383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3082925" y="1601788"/>
            <a:ext cx="5070475" cy="457200"/>
          </a:xfrm>
          <a:prstGeom prst="rect">
            <a:avLst/>
          </a:prstGeom>
          <a:noFill/>
          <a:ln w="9525">
            <a:noFill/>
            <a:miter lim="800000"/>
            <a:headEnd/>
            <a:tailEnd/>
          </a:ln>
        </p:spPr>
        <p:txBody>
          <a:bodyPr>
            <a:spAutoFit/>
          </a:bodyPr>
          <a:lstStyle/>
          <a:p>
            <a:endParaRPr lang="en-US">
              <a:latin typeface="Calibri" pitchFamily="34" charset="0"/>
            </a:endParaRPr>
          </a:p>
        </p:txBody>
      </p:sp>
      <p:sp>
        <p:nvSpPr>
          <p:cNvPr id="43011" name="Rectangle 3"/>
          <p:cNvSpPr>
            <a:spLocks noChangeArrowheads="1"/>
          </p:cNvSpPr>
          <p:nvPr/>
        </p:nvSpPr>
        <p:spPr bwMode="auto">
          <a:xfrm>
            <a:off x="381000" y="228600"/>
            <a:ext cx="8077200" cy="5616575"/>
          </a:xfrm>
          <a:prstGeom prst="rect">
            <a:avLst/>
          </a:prstGeom>
          <a:noFill/>
          <a:ln w="9525">
            <a:noFill/>
            <a:miter lim="800000"/>
            <a:headEnd/>
            <a:tailEnd/>
          </a:ln>
        </p:spPr>
        <p:txBody>
          <a:bodyPr>
            <a:spAutoFit/>
          </a:bodyPr>
          <a:lstStyle/>
          <a:p>
            <a:pPr marL="457200" indent="-457200"/>
            <a:r>
              <a:rPr lang="en-US" sz="2300" dirty="0"/>
              <a:t>Computed Tomographic (CT) scanning</a:t>
            </a:r>
            <a:r>
              <a:rPr lang="en-US" sz="1200" dirty="0"/>
              <a:t> </a:t>
            </a:r>
          </a:p>
          <a:p>
            <a:pPr marL="457200" indent="-457200"/>
            <a:endParaRPr lang="en-US" sz="1200" dirty="0"/>
          </a:p>
          <a:p>
            <a:pPr marL="457200" indent="-457200"/>
            <a:r>
              <a:rPr lang="en-US" dirty="0"/>
              <a:t>Study performed with both oral and IV contrast.</a:t>
            </a:r>
          </a:p>
          <a:p>
            <a:pPr marL="457200" indent="-457200"/>
            <a:endParaRPr lang="en-US" dirty="0"/>
          </a:p>
          <a:p>
            <a:pPr marL="457200" indent="-457200"/>
            <a:r>
              <a:rPr lang="en-US" dirty="0"/>
              <a:t>Findings:</a:t>
            </a:r>
          </a:p>
          <a:p>
            <a:pPr marL="914400" lvl="1" indent="-457200">
              <a:buFont typeface="Arial" charset="0"/>
              <a:buAutoNum type="arabicPeriod"/>
            </a:pPr>
            <a:r>
              <a:rPr lang="en-US" dirty="0"/>
              <a:t>Discrete transition zone with dilation of bowel proximally and decompressed distally</a:t>
            </a:r>
          </a:p>
          <a:p>
            <a:pPr marL="914400" lvl="1" indent="-457200">
              <a:buFont typeface="Arial" charset="0"/>
              <a:buAutoNum type="arabicPeriod"/>
            </a:pPr>
            <a:r>
              <a:rPr lang="en-US" dirty="0"/>
              <a:t>Intraluminal contrast that does not pass beyond the transition zone</a:t>
            </a:r>
          </a:p>
          <a:p>
            <a:pPr marL="914400" lvl="1" indent="-457200">
              <a:buFont typeface="Arial" charset="0"/>
              <a:buAutoNum type="arabicPeriod"/>
            </a:pPr>
            <a:r>
              <a:rPr lang="en-US" dirty="0"/>
              <a:t>Colon containing little gas or fluid. </a:t>
            </a:r>
          </a:p>
          <a:p>
            <a:pPr marL="457200" indent="-457200"/>
            <a:endParaRPr lang="en-US" dirty="0"/>
          </a:p>
          <a:p>
            <a:pPr marL="457200" indent="-457200"/>
            <a:r>
              <a:rPr lang="en-US" u="sng" dirty="0"/>
              <a:t>Strangulation</a:t>
            </a:r>
            <a:r>
              <a:rPr lang="en-US" dirty="0"/>
              <a:t>: </a:t>
            </a:r>
          </a:p>
          <a:p>
            <a:pPr marL="457200" indent="-457200"/>
            <a:r>
              <a:rPr lang="en-US" dirty="0"/>
              <a:t>	Suggested by thickening of the bowel wall, pneumatosis intestinalis (air in the bowel wall), portal venous gas, mesenteric haziness, and poor uptake of intravenous contrast into the wall of the affected bowel. </a:t>
            </a:r>
          </a:p>
          <a:p>
            <a:pPr marL="457200" indent="-457200"/>
            <a:endParaRPr lang="en-US" dirty="0"/>
          </a:p>
          <a:p>
            <a:pPr marL="457200" indent="-457200"/>
            <a:r>
              <a:rPr lang="en-US" dirty="0"/>
              <a:t>Offers a global evaluation of the abdomen. </a:t>
            </a:r>
          </a:p>
          <a:p>
            <a:pPr marL="457200" indent="-457200"/>
            <a:endParaRPr lang="en-US" dirty="0"/>
          </a:p>
          <a:p>
            <a:pPr marL="457200" indent="-457200"/>
            <a:r>
              <a:rPr lang="en-US" dirty="0"/>
              <a:t>Important when intestinal obstruction represents only one possible diagnosis in all acute abdominal conditions. </a:t>
            </a:r>
          </a:p>
          <a:p>
            <a:pPr marL="457200" indent="-457200"/>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a:xfrm>
            <a:off x="2057400" y="5562600"/>
            <a:ext cx="5486400" cy="858837"/>
          </a:xfrm>
        </p:spPr>
        <p:txBody>
          <a:bodyPr>
            <a:normAutofit/>
          </a:bodyPr>
          <a:lstStyle/>
          <a:p>
            <a:r>
              <a:rPr lang="en-US" sz="1600" dirty="0" smtClean="0"/>
              <a:t>Red arrow shows an area of wall thickening and luminal narrowing at the pelvic brim with sigmoid; colonic tumor with bowel obstruction</a:t>
            </a:r>
            <a:endParaRPr lang="en-US" sz="1600"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24167" r="19166"/>
          <a:stretch/>
        </p:blipFill>
        <p:spPr>
          <a:xfrm>
            <a:off x="2057400" y="304800"/>
            <a:ext cx="5486400" cy="5086350"/>
          </a:xfrm>
          <a:prstGeom prst="rect">
            <a:avLst/>
          </a:prstGeom>
        </p:spPr>
      </p:pic>
    </p:spTree>
    <p:extLst>
      <p:ext uri="{BB962C8B-B14F-4D97-AF65-F5344CB8AC3E}">
        <p14:creationId xmlns:p14="http://schemas.microsoft.com/office/powerpoint/2010/main" val="35906470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4" descr="sbo ct"/>
          <p:cNvPicPr>
            <a:picLocks noChangeAspect="1" noChangeArrowheads="1"/>
          </p:cNvPicPr>
          <p:nvPr/>
        </p:nvPicPr>
        <p:blipFill>
          <a:blip r:embed="rId3" cstate="print"/>
          <a:srcRect/>
          <a:stretch>
            <a:fillRect/>
          </a:stretch>
        </p:blipFill>
        <p:spPr bwMode="auto">
          <a:xfrm>
            <a:off x="1219200" y="381000"/>
            <a:ext cx="5943600" cy="4862513"/>
          </a:xfrm>
          <a:prstGeom prst="rect">
            <a:avLst/>
          </a:prstGeom>
          <a:noFill/>
          <a:ln w="9525">
            <a:noFill/>
            <a:miter lim="800000"/>
            <a:headEnd/>
            <a:tailEnd/>
          </a:ln>
        </p:spPr>
      </p:pic>
      <p:sp>
        <p:nvSpPr>
          <p:cNvPr id="44035" name="Rectangle 6"/>
          <p:cNvSpPr>
            <a:spLocks noChangeArrowheads="1"/>
          </p:cNvSpPr>
          <p:nvPr/>
        </p:nvSpPr>
        <p:spPr bwMode="auto">
          <a:xfrm>
            <a:off x="1371600" y="5334000"/>
            <a:ext cx="6705600" cy="1006475"/>
          </a:xfrm>
          <a:prstGeom prst="rect">
            <a:avLst/>
          </a:prstGeom>
          <a:noFill/>
          <a:ln w="9525">
            <a:noFill/>
            <a:miter lim="800000"/>
            <a:headEnd/>
            <a:tailEnd/>
          </a:ln>
        </p:spPr>
        <p:txBody>
          <a:bodyPr>
            <a:spAutoFit/>
          </a:bodyPr>
          <a:lstStyle/>
          <a:p>
            <a:pPr>
              <a:buFontTx/>
              <a:buChar char="•"/>
            </a:pPr>
            <a:r>
              <a:rPr lang="en-US" sz="2000"/>
              <a:t> Dilated Loops of Small Bowel with Air-Fluid levels</a:t>
            </a:r>
          </a:p>
          <a:p>
            <a:pPr>
              <a:buFontTx/>
              <a:buChar char="•"/>
            </a:pPr>
            <a:r>
              <a:rPr lang="en-US" sz="2000"/>
              <a:t> Area of non-dilated small bowel.</a:t>
            </a:r>
          </a:p>
          <a:p>
            <a:pPr>
              <a:buFontTx/>
              <a:buChar char="•"/>
            </a:pPr>
            <a:r>
              <a:rPr lang="en-US" sz="2000"/>
              <a:t> Absence of Air in the Colon.</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3"/>
          <p:cNvPicPr>
            <a:picLocks noChangeAspect="1" noChangeArrowheads="1"/>
          </p:cNvPicPr>
          <p:nvPr/>
        </p:nvPicPr>
        <p:blipFill>
          <a:blip r:embed="rId3" cstate="print"/>
          <a:srcRect/>
          <a:stretch>
            <a:fillRect/>
          </a:stretch>
        </p:blipFill>
        <p:spPr bwMode="auto">
          <a:xfrm>
            <a:off x="1447800" y="914400"/>
            <a:ext cx="6611938" cy="3228975"/>
          </a:xfrm>
          <a:prstGeom prst="rect">
            <a:avLst/>
          </a:prstGeom>
          <a:noFill/>
          <a:ln w="9525">
            <a:noFill/>
            <a:miter lim="800000"/>
            <a:headEnd/>
            <a:tailEnd/>
          </a:ln>
        </p:spPr>
      </p:pic>
      <p:sp>
        <p:nvSpPr>
          <p:cNvPr id="2" name="Title 1"/>
          <p:cNvSpPr>
            <a:spLocks noGrp="1"/>
          </p:cNvSpPr>
          <p:nvPr>
            <p:ph type="title"/>
          </p:nvPr>
        </p:nvSpPr>
        <p:spPr>
          <a:xfrm>
            <a:off x="1896269" y="4267200"/>
            <a:ext cx="5715000" cy="1143000"/>
          </a:xfrm>
        </p:spPr>
        <p:txBody>
          <a:bodyPr>
            <a:normAutofit/>
          </a:bodyPr>
          <a:lstStyle/>
          <a:p>
            <a:r>
              <a:rPr lang="en-US" sz="3200" dirty="0" smtClean="0"/>
              <a:t>b) Femoral hernia arrow – bowel trapped in the femoral canal</a:t>
            </a:r>
            <a:endParaRPr lang="en-US" sz="32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ChangeArrowheads="1"/>
          </p:cNvSpPr>
          <p:nvPr/>
        </p:nvSpPr>
        <p:spPr bwMode="auto">
          <a:xfrm>
            <a:off x="5334000" y="1066800"/>
            <a:ext cx="3470275" cy="3013075"/>
          </a:xfrm>
          <a:prstGeom prst="rect">
            <a:avLst/>
          </a:prstGeom>
          <a:noFill/>
          <a:ln w="9525">
            <a:noFill/>
            <a:miter lim="800000"/>
            <a:headEnd/>
            <a:tailEnd/>
          </a:ln>
        </p:spPr>
        <p:txBody>
          <a:bodyPr wrap="none">
            <a:spAutoFit/>
          </a:bodyPr>
          <a:lstStyle/>
          <a:p>
            <a:r>
              <a:rPr lang="en-US" u="sng" dirty="0"/>
              <a:t>Pneumatosis Intestinalis</a:t>
            </a:r>
            <a:endParaRPr lang="en-US" dirty="0"/>
          </a:p>
          <a:p>
            <a:endParaRPr lang="en-US" dirty="0"/>
          </a:p>
          <a:p>
            <a:pPr>
              <a:buFontTx/>
              <a:buChar char="•"/>
            </a:pPr>
            <a:r>
              <a:rPr lang="en-US" dirty="0"/>
              <a:t>Dilated Loops of SB</a:t>
            </a:r>
          </a:p>
          <a:p>
            <a:endParaRPr lang="en-US" dirty="0"/>
          </a:p>
          <a:p>
            <a:pPr>
              <a:buFontTx/>
              <a:buChar char="•"/>
            </a:pPr>
            <a:r>
              <a:rPr lang="en-US" dirty="0"/>
              <a:t>Air in Wall of SB </a:t>
            </a:r>
          </a:p>
          <a:p>
            <a:pPr>
              <a:buFontTx/>
              <a:buChar char="•"/>
            </a:pPr>
            <a:endParaRPr lang="en-US" dirty="0"/>
          </a:p>
          <a:p>
            <a:pPr>
              <a:buFontTx/>
              <a:buChar char="•"/>
            </a:pPr>
            <a:r>
              <a:rPr lang="en-US" dirty="0"/>
              <a:t>No Air in Colon</a:t>
            </a:r>
          </a:p>
          <a:p>
            <a:endParaRPr lang="en-US" dirty="0">
              <a:latin typeface="Calibri" pitchFamily="34" charset="0"/>
            </a:endParaRPr>
          </a:p>
        </p:txBody>
      </p:sp>
      <p:pic>
        <p:nvPicPr>
          <p:cNvPr id="45059" name="Picture 5" descr="7"/>
          <p:cNvPicPr>
            <a:picLocks noChangeAspect="1" noChangeArrowheads="1"/>
          </p:cNvPicPr>
          <p:nvPr/>
        </p:nvPicPr>
        <p:blipFill>
          <a:blip r:embed="rId3" cstate="print"/>
          <a:srcRect/>
          <a:stretch>
            <a:fillRect/>
          </a:stretch>
        </p:blipFill>
        <p:spPr bwMode="auto">
          <a:xfrm>
            <a:off x="304800" y="838200"/>
            <a:ext cx="4978400" cy="48053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0" y="5257800"/>
            <a:ext cx="4876800" cy="838200"/>
          </a:xfrm>
        </p:spPr>
        <p:txBody>
          <a:bodyPr>
            <a:normAutofit/>
          </a:bodyPr>
          <a:lstStyle/>
          <a:p>
            <a:r>
              <a:rPr lang="en-US" sz="3600" dirty="0" smtClean="0"/>
              <a:t>Gallstone ileus</a:t>
            </a:r>
            <a:endParaRPr lang="en-US" sz="3600" dirty="0"/>
          </a:p>
        </p:txBody>
      </p:sp>
      <p:pic>
        <p:nvPicPr>
          <p:cNvPr id="3" name="Content Placeholder 2"/>
          <p:cNvPicPr>
            <a:picLocks noGrp="1" noChangeAspect="1"/>
          </p:cNvPicPr>
          <p:nvPr>
            <p:ph idx="1"/>
          </p:nvPr>
        </p:nvPicPr>
        <p:blipFill rotWithShape="1">
          <a:blip r:embed="rId2">
            <a:extLst>
              <a:ext uri="{28A0092B-C50C-407E-A947-70E740481C1C}">
                <a14:useLocalDpi xmlns:a14="http://schemas.microsoft.com/office/drawing/2010/main" val="0"/>
              </a:ext>
            </a:extLst>
          </a:blip>
          <a:srcRect b="3720"/>
          <a:stretch/>
        </p:blipFill>
        <p:spPr>
          <a:xfrm>
            <a:off x="152400" y="152400"/>
            <a:ext cx="8915400" cy="5105400"/>
          </a:xfrm>
        </p:spPr>
      </p:pic>
    </p:spTree>
    <p:extLst>
      <p:ext uri="{BB962C8B-B14F-4D97-AF65-F5344CB8AC3E}">
        <p14:creationId xmlns:p14="http://schemas.microsoft.com/office/powerpoint/2010/main" val="259520793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Management of intestinal obstruction</a:t>
            </a:r>
            <a:endParaRPr lang="en-US" dirty="0"/>
          </a:p>
        </p:txBody>
      </p:sp>
      <p:sp>
        <p:nvSpPr>
          <p:cNvPr id="49155" name="Content Placeholder 2"/>
          <p:cNvSpPr>
            <a:spLocks noGrp="1"/>
          </p:cNvSpPr>
          <p:nvPr>
            <p:ph idx="1"/>
          </p:nvPr>
        </p:nvSpPr>
        <p:spPr/>
        <p:txBody>
          <a:bodyPr/>
          <a:lstStyle/>
          <a:p>
            <a:pPr eaLnBrk="1" hangingPunct="1"/>
            <a:r>
              <a:rPr lang="en-US" smtClean="0"/>
              <a:t>Resuscitate as you evaluate</a:t>
            </a:r>
          </a:p>
          <a:p>
            <a:pPr eaLnBrk="1" hangingPunct="1"/>
            <a:endParaRPr lang="en-US" smtClean="0"/>
          </a:p>
          <a:p>
            <a:pPr eaLnBrk="1" hangingPunct="1"/>
            <a:r>
              <a:rPr lang="en-US" smtClean="0"/>
              <a:t>Definitive management principles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pPr eaLnBrk="1" hangingPunct="1"/>
            <a:r>
              <a:rPr lang="en-US" smtClean="0"/>
              <a:t>Resuscitation </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dirty="0" smtClean="0"/>
              <a:t>IVF- Ringer’s </a:t>
            </a:r>
            <a:r>
              <a:rPr lang="en-US" dirty="0" smtClean="0"/>
              <a:t>lactate</a:t>
            </a:r>
            <a:endParaRPr lang="en-US" dirty="0" smtClean="0"/>
          </a:p>
          <a:p>
            <a:pPr eaLnBrk="1" fontAlgn="auto" hangingPunct="1">
              <a:spcAft>
                <a:spcPts val="0"/>
              </a:spcAft>
              <a:buFont typeface="Arial" pitchFamily="34" charset="0"/>
              <a:buChar char="•"/>
              <a:defRPr/>
            </a:pPr>
            <a:r>
              <a:rPr lang="en-US" dirty="0" smtClean="0"/>
              <a:t>NGT </a:t>
            </a:r>
            <a:r>
              <a:rPr lang="en-US" dirty="0" smtClean="0"/>
              <a:t>decompression ± Flatus tube</a:t>
            </a:r>
            <a:endParaRPr lang="en-US" dirty="0" smtClean="0"/>
          </a:p>
          <a:p>
            <a:pPr eaLnBrk="1" fontAlgn="auto" hangingPunct="1">
              <a:spcAft>
                <a:spcPts val="0"/>
              </a:spcAft>
              <a:buFont typeface="Arial" pitchFamily="34" charset="0"/>
              <a:buChar char="•"/>
              <a:defRPr/>
            </a:pPr>
            <a:r>
              <a:rPr lang="en-US" dirty="0" smtClean="0"/>
              <a:t>Foley catheter to assess </a:t>
            </a:r>
            <a:r>
              <a:rPr lang="en-US" dirty="0" smtClean="0"/>
              <a:t>output</a:t>
            </a:r>
            <a:endParaRPr lang="en-US" dirty="0" smtClean="0"/>
          </a:p>
          <a:p>
            <a:pPr eaLnBrk="1" fontAlgn="auto" hangingPunct="1">
              <a:spcAft>
                <a:spcPts val="0"/>
              </a:spcAft>
              <a:buFont typeface="Arial" pitchFamily="34" charset="0"/>
              <a:buChar char="•"/>
              <a:defRPr/>
            </a:pPr>
            <a:r>
              <a:rPr lang="en-US" dirty="0" smtClean="0"/>
              <a:t>Antibiotics </a:t>
            </a:r>
          </a:p>
          <a:p>
            <a:pPr eaLnBrk="1" fontAlgn="auto" hangingPunct="1">
              <a:spcAft>
                <a:spcPts val="0"/>
              </a:spcAft>
              <a:buFont typeface="Arial" pitchFamily="34" charset="0"/>
              <a:buChar char="•"/>
              <a:defRPr/>
            </a:pPr>
            <a:r>
              <a:rPr lang="en-US" dirty="0" smtClean="0"/>
              <a:t>Pain </a:t>
            </a:r>
            <a:r>
              <a:rPr lang="en-US" dirty="0" err="1" smtClean="0"/>
              <a:t>Mx</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pPr eaLnBrk="1" hangingPunct="1"/>
            <a:r>
              <a:rPr lang="en-US" smtClean="0"/>
              <a:t>Principles of Mx</a:t>
            </a:r>
          </a:p>
        </p:txBody>
      </p:sp>
      <p:sp>
        <p:nvSpPr>
          <p:cNvPr id="51203" name="Content Placeholder 2"/>
          <p:cNvSpPr>
            <a:spLocks noGrp="1"/>
          </p:cNvSpPr>
          <p:nvPr>
            <p:ph idx="1"/>
          </p:nvPr>
        </p:nvSpPr>
        <p:spPr/>
        <p:txBody>
          <a:bodyPr/>
          <a:lstStyle/>
          <a:p>
            <a:pPr eaLnBrk="1" hangingPunct="1">
              <a:buFont typeface="Arial" charset="0"/>
              <a:buNone/>
            </a:pPr>
            <a:r>
              <a:rPr lang="en-US" smtClean="0"/>
              <a:t>Non-operative management for:</a:t>
            </a:r>
          </a:p>
          <a:p>
            <a:pPr eaLnBrk="1" hangingPunct="1"/>
            <a:r>
              <a:rPr lang="en-US" smtClean="0"/>
              <a:t>Ileus</a:t>
            </a:r>
          </a:p>
          <a:p>
            <a:pPr eaLnBrk="1" hangingPunct="1"/>
            <a:r>
              <a:rPr lang="en-US" smtClean="0"/>
              <a:t>Adhesions</a:t>
            </a:r>
          </a:p>
          <a:p>
            <a:pPr eaLnBrk="1" hangingPunct="1"/>
            <a:r>
              <a:rPr lang="en-US" smtClean="0"/>
              <a:t>Fecal impaction</a:t>
            </a:r>
          </a:p>
          <a:p>
            <a:pPr eaLnBrk="1" hangingPunct="1"/>
            <a:r>
              <a:rPr lang="en-US" smtClean="0"/>
              <a:t>Partial obstruction- investigate further b4 Sx</a:t>
            </a:r>
          </a:p>
          <a:p>
            <a:pPr eaLnBrk="1" hangingPunct="1"/>
            <a:endParaRPr lang="en-US"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pPr eaLnBrk="1" hangingPunct="1"/>
            <a:r>
              <a:rPr lang="en-US" smtClean="0"/>
              <a:t>Non-operative management</a:t>
            </a:r>
          </a:p>
        </p:txBody>
      </p:sp>
      <p:sp>
        <p:nvSpPr>
          <p:cNvPr id="52227" name="Content Placeholder 2"/>
          <p:cNvSpPr>
            <a:spLocks noGrp="1"/>
          </p:cNvSpPr>
          <p:nvPr>
            <p:ph idx="1"/>
          </p:nvPr>
        </p:nvSpPr>
        <p:spPr/>
        <p:txBody>
          <a:bodyPr/>
          <a:lstStyle/>
          <a:p>
            <a:pPr eaLnBrk="1" hangingPunct="1"/>
            <a:r>
              <a:rPr lang="en-US" smtClean="0"/>
              <a:t>Fluid and electrolyte replacement</a:t>
            </a:r>
          </a:p>
          <a:p>
            <a:pPr eaLnBrk="1" hangingPunct="1"/>
            <a:r>
              <a:rPr lang="en-US" smtClean="0"/>
              <a:t>NGT</a:t>
            </a:r>
          </a:p>
          <a:p>
            <a:pPr eaLnBrk="1" hangingPunct="1"/>
            <a:r>
              <a:rPr lang="en-US" smtClean="0"/>
              <a:t>Catheter</a:t>
            </a:r>
          </a:p>
          <a:p>
            <a:pPr eaLnBrk="1" hangingPunct="1"/>
            <a:r>
              <a:rPr lang="en-US" smtClean="0"/>
              <a:t>Regular monitoring (2-4 hourly)</a:t>
            </a:r>
          </a:p>
          <a:p>
            <a:pPr eaLnBrk="1" hangingPunct="1"/>
            <a:r>
              <a:rPr lang="en-US" smtClean="0"/>
              <a:t>Serial blood works</a:t>
            </a:r>
          </a:p>
          <a:p>
            <a:pPr eaLnBrk="1" hangingPunct="1"/>
            <a:r>
              <a:rPr lang="en-US" smtClean="0"/>
              <a:t>Serial abdominal Xrays</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pPr eaLnBrk="1" hangingPunct="1"/>
            <a:r>
              <a:rPr lang="en-US" smtClean="0"/>
              <a:t>When to abandon conservative mx</a:t>
            </a:r>
          </a:p>
        </p:txBody>
      </p:sp>
      <p:sp>
        <p:nvSpPr>
          <p:cNvPr id="53251" name="Content Placeholder 2"/>
          <p:cNvSpPr>
            <a:spLocks noGrp="1"/>
          </p:cNvSpPr>
          <p:nvPr>
            <p:ph idx="1"/>
          </p:nvPr>
        </p:nvSpPr>
        <p:spPr/>
        <p:txBody>
          <a:bodyPr/>
          <a:lstStyle/>
          <a:p>
            <a:pPr eaLnBrk="1" hangingPunct="1"/>
            <a:r>
              <a:rPr lang="en-US" smtClean="0"/>
              <a:t>Failure to improve after 24-48 hours</a:t>
            </a:r>
          </a:p>
          <a:p>
            <a:pPr eaLnBrk="1" hangingPunct="1"/>
            <a:r>
              <a:rPr lang="en-US" smtClean="0"/>
              <a:t>Increased abdominal pain, distension or tenderness</a:t>
            </a:r>
          </a:p>
          <a:p>
            <a:pPr eaLnBrk="1" hangingPunct="1"/>
            <a:r>
              <a:rPr lang="en-US" smtClean="0"/>
              <a:t>Change from non-feculent to feculent NGT effluent</a:t>
            </a:r>
          </a:p>
          <a:p>
            <a:pPr eaLnBrk="1" hangingPunct="1"/>
            <a:r>
              <a:rPr lang="en-US" smtClean="0"/>
              <a:t>Features of strangulation</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pPr eaLnBrk="1" hangingPunct="1"/>
            <a:r>
              <a:rPr lang="en-US" smtClean="0"/>
              <a:t>Indications for emergency surgery</a:t>
            </a:r>
          </a:p>
        </p:txBody>
      </p:sp>
      <p:sp>
        <p:nvSpPr>
          <p:cNvPr id="54275" name="Content Placeholder 2"/>
          <p:cNvSpPr>
            <a:spLocks noGrp="1"/>
          </p:cNvSpPr>
          <p:nvPr>
            <p:ph idx="1"/>
          </p:nvPr>
        </p:nvSpPr>
        <p:spPr/>
        <p:txBody>
          <a:bodyPr/>
          <a:lstStyle/>
          <a:p>
            <a:pPr eaLnBrk="1" hangingPunct="1"/>
            <a:r>
              <a:rPr lang="en-US" smtClean="0"/>
              <a:t>Peritonitis</a:t>
            </a:r>
          </a:p>
          <a:p>
            <a:pPr eaLnBrk="1" hangingPunct="1"/>
            <a:r>
              <a:rPr lang="en-US" smtClean="0"/>
              <a:t>Strangulation</a:t>
            </a:r>
          </a:p>
          <a:p>
            <a:pPr eaLnBrk="1" hangingPunct="1"/>
            <a:r>
              <a:rPr lang="en-US" smtClean="0"/>
              <a:t>Incarcerated hernia</a:t>
            </a:r>
          </a:p>
          <a:p>
            <a:pPr eaLnBrk="1" hangingPunct="1"/>
            <a:r>
              <a:rPr lang="en-US" smtClean="0"/>
              <a:t>Sigmoid volvulus</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609600"/>
            <a:ext cx="7772400" cy="609600"/>
          </a:xfrm>
        </p:spPr>
        <p:txBody>
          <a:bodyPr rtlCol="0">
            <a:normAutofit fontScale="90000"/>
          </a:bodyPr>
          <a:lstStyle/>
          <a:p>
            <a:pPr eaLnBrk="1" fontAlgn="auto" hangingPunct="1">
              <a:spcAft>
                <a:spcPts val="0"/>
              </a:spcAft>
              <a:defRPr/>
            </a:pPr>
            <a:r>
              <a:rPr lang="en-US" sz="4000"/>
              <a:t>Take Home Points</a:t>
            </a:r>
          </a:p>
        </p:txBody>
      </p:sp>
      <p:sp>
        <p:nvSpPr>
          <p:cNvPr id="55299" name="Rectangle 3"/>
          <p:cNvSpPr>
            <a:spLocks noGrp="1" noChangeArrowheads="1"/>
          </p:cNvSpPr>
          <p:nvPr>
            <p:ph type="body" idx="1"/>
          </p:nvPr>
        </p:nvSpPr>
        <p:spPr>
          <a:xfrm>
            <a:off x="457200" y="1066800"/>
            <a:ext cx="8229600" cy="5334000"/>
          </a:xfrm>
        </p:spPr>
        <p:txBody>
          <a:bodyPr/>
          <a:lstStyle/>
          <a:p>
            <a:pPr eaLnBrk="1" hangingPunct="1">
              <a:lnSpc>
                <a:spcPct val="90000"/>
              </a:lnSpc>
            </a:pPr>
            <a:r>
              <a:rPr lang="en-US" sz="2800" smtClean="0"/>
              <a:t>Always start with ABC, resuscitation</a:t>
            </a:r>
          </a:p>
          <a:p>
            <a:pPr lvl="1" eaLnBrk="1" hangingPunct="1">
              <a:lnSpc>
                <a:spcPct val="90000"/>
              </a:lnSpc>
            </a:pPr>
            <a:r>
              <a:rPr lang="en-US" sz="2400" smtClean="0"/>
              <a:t>Includes IVF, Foley, NGT, monitor</a:t>
            </a:r>
          </a:p>
          <a:p>
            <a:pPr eaLnBrk="1" hangingPunct="1">
              <a:lnSpc>
                <a:spcPct val="90000"/>
              </a:lnSpc>
            </a:pPr>
            <a:r>
              <a:rPr lang="en-US" sz="2800" b="1" smtClean="0"/>
              <a:t>DRE</a:t>
            </a:r>
          </a:p>
          <a:p>
            <a:pPr eaLnBrk="1" hangingPunct="1">
              <a:lnSpc>
                <a:spcPct val="90000"/>
              </a:lnSpc>
            </a:pPr>
            <a:r>
              <a:rPr lang="en-US" sz="2800" smtClean="0"/>
              <a:t>DDX is simple:</a:t>
            </a:r>
          </a:p>
          <a:p>
            <a:pPr lvl="1" eaLnBrk="1" hangingPunct="1">
              <a:lnSpc>
                <a:spcPct val="90000"/>
              </a:lnSpc>
            </a:pPr>
            <a:r>
              <a:rPr lang="en-US" sz="2400" b="1" smtClean="0"/>
              <a:t>SBO: A</a:t>
            </a:r>
            <a:r>
              <a:rPr lang="en-US" sz="2400" smtClean="0"/>
              <a:t>dhesions, </a:t>
            </a:r>
            <a:r>
              <a:rPr lang="en-US" sz="2400" b="1" smtClean="0"/>
              <a:t>B</a:t>
            </a:r>
            <a:r>
              <a:rPr lang="en-US" sz="2400" smtClean="0"/>
              <a:t>ulges, </a:t>
            </a:r>
            <a:r>
              <a:rPr lang="en-US" sz="2400" b="1" smtClean="0"/>
              <a:t>C</a:t>
            </a:r>
            <a:r>
              <a:rPr lang="en-US" sz="2400" smtClean="0"/>
              <a:t>ancer, </a:t>
            </a:r>
            <a:r>
              <a:rPr lang="en-US" sz="2400" b="1" smtClean="0">
                <a:solidFill>
                  <a:srgbClr val="FF0000"/>
                </a:solidFill>
              </a:rPr>
              <a:t>C</a:t>
            </a:r>
            <a:r>
              <a:rPr lang="en-US" sz="2400" smtClean="0">
                <a:solidFill>
                  <a:srgbClr val="FF0000"/>
                </a:solidFill>
              </a:rPr>
              <a:t>rohn’s</a:t>
            </a:r>
          </a:p>
          <a:p>
            <a:pPr lvl="1" eaLnBrk="1" hangingPunct="1">
              <a:lnSpc>
                <a:spcPct val="90000"/>
              </a:lnSpc>
            </a:pPr>
            <a:r>
              <a:rPr lang="en-US" sz="2400" b="1" smtClean="0"/>
              <a:t>LBO: CANCER</a:t>
            </a:r>
            <a:r>
              <a:rPr lang="en-US" sz="2400" smtClean="0"/>
              <a:t>, Volvulus, </a:t>
            </a:r>
            <a:r>
              <a:rPr lang="en-US" sz="2400" smtClean="0">
                <a:solidFill>
                  <a:srgbClr val="FF0000"/>
                </a:solidFill>
              </a:rPr>
              <a:t>Diverticulitis </a:t>
            </a:r>
            <a:endParaRPr lang="en-US" sz="2400" b="1" smtClean="0">
              <a:solidFill>
                <a:srgbClr val="FF0000"/>
              </a:solidFill>
            </a:endParaRPr>
          </a:p>
          <a:p>
            <a:pPr eaLnBrk="1" hangingPunct="1">
              <a:lnSpc>
                <a:spcPct val="90000"/>
              </a:lnSpc>
            </a:pPr>
            <a:r>
              <a:rPr lang="en-US" sz="2800" smtClean="0"/>
              <a:t>Labs to assess dehydration &amp; leukocytosis</a:t>
            </a:r>
          </a:p>
          <a:p>
            <a:pPr eaLnBrk="1" hangingPunct="1">
              <a:lnSpc>
                <a:spcPct val="90000"/>
              </a:lnSpc>
            </a:pPr>
            <a:r>
              <a:rPr lang="en-US" sz="2800" smtClean="0"/>
              <a:t>Imaging to assess obstruction &amp; etiology</a:t>
            </a:r>
          </a:p>
          <a:p>
            <a:pPr eaLnBrk="1" hangingPunct="1">
              <a:lnSpc>
                <a:spcPct val="90000"/>
              </a:lnSpc>
            </a:pPr>
            <a:r>
              <a:rPr lang="en-US" sz="2800" smtClean="0"/>
              <a:t>If hypoTN/shock, “toxic”, or signs of strangulation or ischemia, resuscitate &amp; OR stat</a:t>
            </a:r>
          </a:p>
          <a:p>
            <a:pPr eaLnBrk="1" hangingPunct="1">
              <a:lnSpc>
                <a:spcPct val="90000"/>
              </a:lnSpc>
            </a:pPr>
            <a:r>
              <a:rPr lang="en-US" sz="2800" smtClean="0"/>
              <a:t>Otherwise NGT &amp; treat etiology</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3"/>
          <p:cNvSpPr>
            <a:spLocks noGrp="1"/>
          </p:cNvSpPr>
          <p:nvPr>
            <p:ph type="ctrTitle"/>
          </p:nvPr>
        </p:nvSpPr>
        <p:spPr/>
        <p:txBody>
          <a:bodyPr/>
          <a:lstStyle/>
          <a:p>
            <a:pPr eaLnBrk="1" hangingPunct="1"/>
            <a:r>
              <a:rPr lang="en-US" smtClean="0"/>
              <a:t>Questions???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309</TotalTime>
  <Words>1194</Words>
  <Application>Microsoft Office PowerPoint</Application>
  <PresentationFormat>On-screen Show (4:3)</PresentationFormat>
  <Paragraphs>291</Paragraphs>
  <Slides>50</Slides>
  <Notes>39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50</vt:i4>
      </vt:variant>
    </vt:vector>
  </HeadingPairs>
  <TitlesOfParts>
    <vt:vector size="53" baseType="lpstr">
      <vt:lpstr>Arial</vt:lpstr>
      <vt:lpstr>Calibri</vt:lpstr>
      <vt:lpstr>Office Theme</vt:lpstr>
      <vt:lpstr>INTESTINAL OBSTRUCTION</vt:lpstr>
      <vt:lpstr>OBJECTIVES</vt:lpstr>
      <vt:lpstr>Definition </vt:lpstr>
      <vt:lpstr>Intestinal obstruction</vt:lpstr>
      <vt:lpstr>*According to site of obstruction its classified as: 1-high small bowel obstruction. 2-low small bowel obstruction. 3-large bowel obstruction.</vt:lpstr>
      <vt:lpstr>Paralytic ileus </vt:lpstr>
      <vt:lpstr>Causes of intestinal obstruction</vt:lpstr>
      <vt:lpstr>Causes of intestinal obstruction</vt:lpstr>
      <vt:lpstr>Pathophysiology of obstruction</vt:lpstr>
      <vt:lpstr>Pathophysiology of obstruction</vt:lpstr>
      <vt:lpstr>Pathophysiology of obstruction</vt:lpstr>
      <vt:lpstr>Pathophysiology of obstruction</vt:lpstr>
      <vt:lpstr>Pathophysiology of obstruction</vt:lpstr>
      <vt:lpstr>Clinical features</vt:lpstr>
      <vt:lpstr>Initial evaluation</vt:lpstr>
      <vt:lpstr>History </vt:lpstr>
      <vt:lpstr>Physical examination</vt:lpstr>
      <vt:lpstr>Abdominal examination</vt:lpstr>
      <vt:lpstr>PowerPoint Presentation</vt:lpstr>
      <vt:lpstr>PowerPoint Presentation</vt:lpstr>
      <vt:lpstr>Abdominal examination</vt:lpstr>
      <vt:lpstr>DIGITAL RECTAL EXAMINATION</vt:lpstr>
      <vt:lpstr>Initial resuscitation</vt:lpstr>
      <vt:lpstr>Laboratory investigations</vt:lpstr>
      <vt:lpstr>Imaging</vt:lpstr>
      <vt:lpstr>Plain x-ray</vt:lpstr>
      <vt:lpstr>PowerPoint Presentation</vt:lpstr>
      <vt:lpstr>PowerPoint Presentation</vt:lpstr>
      <vt:lpstr>PowerPoint Presentation</vt:lpstr>
      <vt:lpstr>PowerPoint Presentation</vt:lpstr>
      <vt:lpstr>PowerPoint Presentation</vt:lpstr>
      <vt:lpstr>Coffee been sign – Sigmoid volvulus with massively distended bowel loop (mesentery at centre, bean pointing towards left iliac fossa</vt:lpstr>
      <vt:lpstr>PowerPoint Presentation</vt:lpstr>
      <vt:lpstr>Small Bowel Obstruction</vt:lpstr>
      <vt:lpstr>PowerPoint Presentation</vt:lpstr>
      <vt:lpstr>PowerPoint Presentation</vt:lpstr>
      <vt:lpstr>PowerPoint Presentation</vt:lpstr>
      <vt:lpstr>PowerPoint Presentation</vt:lpstr>
      <vt:lpstr>PowerPoint Presentation</vt:lpstr>
      <vt:lpstr>b) Femoral hernia arrow – bowel trapped in the femoral canal</vt:lpstr>
      <vt:lpstr>PowerPoint Presentation</vt:lpstr>
      <vt:lpstr>Gallstone ileus</vt:lpstr>
      <vt:lpstr>Management of intestinal obstruction</vt:lpstr>
      <vt:lpstr>Resuscitation </vt:lpstr>
      <vt:lpstr>Principles of Mx</vt:lpstr>
      <vt:lpstr>Non-operative management</vt:lpstr>
      <vt:lpstr>When to abandon conservative mx</vt:lpstr>
      <vt:lpstr>Indications for emergency surgery</vt:lpstr>
      <vt:lpstr>Take Home Points</vt:lpstr>
      <vt:lpstr>Questions???</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Shabir</cp:lastModifiedBy>
  <cp:revision>14</cp:revision>
  <dcterms:created xsi:type="dcterms:W3CDTF">2014-01-22T06:23:34Z</dcterms:created>
  <dcterms:modified xsi:type="dcterms:W3CDTF">2021-02-12T22:02:00Z</dcterms:modified>
</cp:coreProperties>
</file>