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54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8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2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35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1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896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73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29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14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16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93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984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15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362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46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47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92F71-753A-4ED4-BAF8-C1D15B34BB67}" type="datetimeFigureOut">
              <a:rPr lang="en-US" smtClean="0"/>
              <a:t>08-Jul-21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8387A-F55C-48F1-A7BE-67AB0776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641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CNS IMAGING -</a:t>
            </a:r>
            <a:br>
              <a:rPr lang="en-US" dirty="0" smtClean="0"/>
            </a:br>
            <a:r>
              <a:rPr lang="en-US" dirty="0" smtClean="0"/>
              <a:t>HYDROCEPHALUS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KIBOI – CONSULTANT NEUROSURGEON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86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66"/>
            <a:ext cx="12192000" cy="676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2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575733"/>
          </a:xfrm>
        </p:spPr>
        <p:txBody>
          <a:bodyPr/>
          <a:lstStyle/>
          <a:p>
            <a:r>
              <a:rPr lang="en-US" dirty="0" smtClean="0"/>
              <a:t>Hydrocephalus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8" r="10138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141410" y="1343378"/>
            <a:ext cx="6015746" cy="531706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Causes:-</a:t>
            </a:r>
          </a:p>
          <a:p>
            <a:r>
              <a:rPr lang="en-US" dirty="0" smtClean="0"/>
              <a:t>Infections: Meningitis (viral, tubercular)</a:t>
            </a:r>
          </a:p>
          <a:p>
            <a:r>
              <a:rPr lang="en-US" dirty="0" smtClean="0"/>
              <a:t>Tumors in posterior fossa: </a:t>
            </a:r>
            <a:r>
              <a:rPr lang="en-US" dirty="0" err="1" smtClean="0"/>
              <a:t>medulloblastoma</a:t>
            </a:r>
            <a:r>
              <a:rPr lang="en-US" dirty="0" smtClean="0"/>
              <a:t> (roof of 4</a:t>
            </a:r>
            <a:r>
              <a:rPr lang="en-US" baseline="30000" dirty="0" smtClean="0"/>
              <a:t>th</a:t>
            </a:r>
            <a:r>
              <a:rPr lang="en-US" dirty="0" smtClean="0"/>
              <a:t> ventricle) and </a:t>
            </a:r>
            <a:r>
              <a:rPr lang="en-US" dirty="0" err="1" smtClean="0"/>
              <a:t>ependymoma</a:t>
            </a:r>
            <a:r>
              <a:rPr lang="en-US" dirty="0" smtClean="0"/>
              <a:t> (ependymal lining of 4</a:t>
            </a:r>
            <a:r>
              <a:rPr lang="en-US" baseline="30000" dirty="0" smtClean="0"/>
              <a:t>th</a:t>
            </a:r>
            <a:r>
              <a:rPr lang="en-US" dirty="0" smtClean="0"/>
              <a:t> ventricle)</a:t>
            </a:r>
          </a:p>
          <a:p>
            <a:r>
              <a:rPr lang="en-US" dirty="0" err="1" smtClean="0"/>
              <a:t>Congenical</a:t>
            </a:r>
            <a:r>
              <a:rPr lang="en-US" dirty="0" smtClean="0"/>
              <a:t> (</a:t>
            </a:r>
            <a:r>
              <a:rPr lang="en-US" dirty="0" err="1" smtClean="0"/>
              <a:t>Aqueductal</a:t>
            </a:r>
            <a:r>
              <a:rPr lang="en-US" dirty="0" smtClean="0"/>
              <a:t> stenosis)</a:t>
            </a:r>
          </a:p>
          <a:p>
            <a:r>
              <a:rPr lang="en-US" dirty="0" smtClean="0"/>
              <a:t>Signs and Symptoms:</a:t>
            </a:r>
          </a:p>
          <a:p>
            <a:r>
              <a:rPr lang="en-US" dirty="0" smtClean="0"/>
              <a:t>Fontanelles: bulging/sunken</a:t>
            </a:r>
          </a:p>
          <a:p>
            <a:r>
              <a:rPr lang="en-US" dirty="0" smtClean="0"/>
              <a:t>Sutural diastases: open/closed</a:t>
            </a:r>
          </a:p>
          <a:p>
            <a:r>
              <a:rPr lang="en-US" dirty="0" smtClean="0"/>
              <a:t>Engorged veins, increased vascular marking</a:t>
            </a:r>
          </a:p>
          <a:p>
            <a:r>
              <a:rPr lang="en-US" dirty="0" smtClean="0"/>
              <a:t>Bossing of the forehead: frontal bossing</a:t>
            </a:r>
          </a:p>
          <a:p>
            <a:r>
              <a:rPr lang="en-US" dirty="0" smtClean="0"/>
              <a:t>Sunset eyes: upward gazing difficult</a:t>
            </a:r>
          </a:p>
          <a:p>
            <a:r>
              <a:rPr lang="en-US" dirty="0" err="1" smtClean="0"/>
              <a:t>Transillumination</a:t>
            </a:r>
            <a:r>
              <a:rPr lang="en-US" dirty="0" smtClean="0"/>
              <a:t> in anterior fontanelles</a:t>
            </a:r>
          </a:p>
          <a:p>
            <a:r>
              <a:rPr lang="en-US" dirty="0" smtClean="0"/>
              <a:t>Cracked pot sign during percussion</a:t>
            </a:r>
          </a:p>
          <a:p>
            <a:r>
              <a:rPr lang="en-US" dirty="0" smtClean="0"/>
              <a:t>Head circumference: Occipitofrontal circumference against age</a:t>
            </a:r>
          </a:p>
          <a:p>
            <a:r>
              <a:rPr lang="en-US" dirty="0" smtClean="0"/>
              <a:t>Vomiting, failure to thrive, irritability (high-pitched cry), </a:t>
            </a:r>
            <a:r>
              <a:rPr lang="en-US" dirty="0" err="1" smtClean="0"/>
              <a:t>opistothonus</a:t>
            </a:r>
            <a:r>
              <a:rPr lang="en-US" dirty="0" smtClean="0"/>
              <a:t> (backward arching of head, neck and spine – increased ICP)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72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533" y="2097086"/>
            <a:ext cx="4211820" cy="3979333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250246" y="2097086"/>
            <a:ext cx="4710288" cy="354171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CSF seepage</a:t>
            </a:r>
          </a:p>
          <a:p>
            <a:r>
              <a:rPr lang="en-US" dirty="0" smtClean="0"/>
              <a:t>Evan’s Ratio: Ratio of maximum width of the frontal horns of the lateral ventricles and the maximum internal diameter of the skull at the same level in axial CT and MRI images; if it’s greater than 0.3 suggests hydrocephalus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87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33" y="1286143"/>
            <a:ext cx="9333333" cy="4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33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555" y="400923"/>
            <a:ext cx="8800000" cy="551428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468791" y="5915210"/>
            <a:ext cx="9413698" cy="776456"/>
          </a:xfrm>
        </p:spPr>
        <p:txBody>
          <a:bodyPr>
            <a:normAutofit fontScale="90000"/>
          </a:bodyPr>
          <a:lstStyle/>
          <a:p>
            <a:r>
              <a:rPr lang="en-US" cap="none" dirty="0" smtClean="0"/>
              <a:t>The left shows congenital </a:t>
            </a:r>
            <a:r>
              <a:rPr lang="en-US" cap="none" dirty="0" err="1" smtClean="0"/>
              <a:t>aqueductal</a:t>
            </a:r>
            <a:r>
              <a:rPr lang="en-US" cap="none" dirty="0" smtClean="0"/>
              <a:t> stenosis – managed through Endoscopic third </a:t>
            </a:r>
            <a:r>
              <a:rPr lang="en-US" cap="none" dirty="0" err="1" smtClean="0"/>
              <a:t>ventriculostomy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300991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467" y="733778"/>
            <a:ext cx="9313333" cy="536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3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333" y="1319476"/>
            <a:ext cx="9533333" cy="4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5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1725" y="234696"/>
            <a:ext cx="9905998" cy="690993"/>
          </a:xfrm>
        </p:spPr>
        <p:txBody>
          <a:bodyPr/>
          <a:lstStyle/>
          <a:p>
            <a:r>
              <a:rPr lang="en-US" dirty="0" err="1" smtClean="0"/>
              <a:t>Hydranencephaly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725" y="1040906"/>
            <a:ext cx="9905998" cy="581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8" cy="739285"/>
          </a:xfrm>
        </p:spPr>
        <p:txBody>
          <a:bodyPr/>
          <a:lstStyle/>
          <a:p>
            <a:r>
              <a:rPr lang="en-US" dirty="0" smtClean="0"/>
              <a:t>Tumors in the 3</a:t>
            </a:r>
            <a:r>
              <a:rPr lang="en-US" baseline="30000" dirty="0" smtClean="0"/>
              <a:t>rd</a:t>
            </a:r>
            <a:r>
              <a:rPr lang="en-US" dirty="0" smtClean="0"/>
              <a:t> ventricles (colloid cysts)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7686" r="13841" b="6094"/>
          <a:stretch/>
        </p:blipFill>
        <p:spPr>
          <a:xfrm>
            <a:off x="3610855" y="1448114"/>
            <a:ext cx="4967111" cy="519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6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687853"/>
          </a:xfrm>
        </p:spPr>
        <p:txBody>
          <a:bodyPr/>
          <a:lstStyle/>
          <a:p>
            <a:r>
              <a:rPr lang="en-US" dirty="0" smtClean="0"/>
              <a:t>Cerebellar tumors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555" y="1306371"/>
            <a:ext cx="8685714" cy="555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4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0"/>
          <a:stretch/>
        </p:blipFill>
        <p:spPr>
          <a:xfrm>
            <a:off x="1819809" y="588809"/>
            <a:ext cx="8552381" cy="581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4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9"/>
            <a:ext cx="9905998" cy="950638"/>
          </a:xfrm>
        </p:spPr>
        <p:txBody>
          <a:bodyPr/>
          <a:lstStyle/>
          <a:p>
            <a:r>
              <a:rPr lang="en-US" dirty="0" smtClean="0"/>
              <a:t>Complications of hydrocephalus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659468"/>
            <a:ext cx="9905999" cy="4131734"/>
          </a:xfrm>
        </p:spPr>
        <p:txBody>
          <a:bodyPr/>
          <a:lstStyle/>
          <a:p>
            <a:r>
              <a:rPr lang="en-US" dirty="0" smtClean="0"/>
              <a:t>Intraoperative: anaesthesia-related, over draining CSF leads to subdural hematoma</a:t>
            </a:r>
          </a:p>
          <a:p>
            <a:r>
              <a:rPr lang="en-US" dirty="0" smtClean="0"/>
              <a:t>Postoperative: atelectasis, fever, epilepsy/convulsions, hypoxic brain damage, scalp bleeding, tumor bleeding</a:t>
            </a:r>
          </a:p>
          <a:p>
            <a:r>
              <a:rPr lang="en-US" dirty="0" smtClean="0"/>
              <a:t>Shunt-related: jugular damage (passing the shunt), ventriculitis, peritonitis, fistula in abdomen, shunt malfunction, shunt blockage (infections: streptococcal, staphylococcal), slit ventricle (over drainage by shunt), shunt perforation, shunt migration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01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105</TotalTime>
  <Words>258</Words>
  <Application>Microsoft Office PowerPoint</Application>
  <PresentationFormat>Widescreen</PresentationFormat>
  <Paragraphs>29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Tw Cen MT</vt:lpstr>
      <vt:lpstr>Circuit</vt:lpstr>
      <vt:lpstr>CNS IMAGING - HYDROCEPHALUS</vt:lpstr>
      <vt:lpstr>PowerPoint Presentation</vt:lpstr>
      <vt:lpstr>Hydrocephalus</vt:lpstr>
      <vt:lpstr>MRI</vt:lpstr>
      <vt:lpstr>PowerPoint Presentation</vt:lpstr>
      <vt:lpstr>The left shows congenital aqueductal stenosis – managed through Endoscopic third ventriculostomy</vt:lpstr>
      <vt:lpstr>PowerPoint Presentation</vt:lpstr>
      <vt:lpstr>PowerPoint Presentation</vt:lpstr>
      <vt:lpstr>Hydranencephaly</vt:lpstr>
      <vt:lpstr>Tumors in the 3rd ventricles (colloid cysts)</vt:lpstr>
      <vt:lpstr>Cerebellar tumors</vt:lpstr>
      <vt:lpstr>PowerPoint Presentation</vt:lpstr>
      <vt:lpstr>Complications of hydrocephalus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CNS IMAGING - HYDROCEPHALUS</dc:title>
  <dc:creator>Shabir</dc:creator>
  <cp:lastModifiedBy>Shabir</cp:lastModifiedBy>
  <cp:revision>8</cp:revision>
  <dcterms:created xsi:type="dcterms:W3CDTF">2021-07-08T13:47:46Z</dcterms:created>
  <dcterms:modified xsi:type="dcterms:W3CDTF">2021-07-08T15:33:08Z</dcterms:modified>
</cp:coreProperties>
</file>