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306" r:id="rId3"/>
    <p:sldId id="302" r:id="rId4"/>
    <p:sldId id="257" r:id="rId5"/>
    <p:sldId id="305" r:id="rId6"/>
    <p:sldId id="259" r:id="rId7"/>
    <p:sldId id="260" r:id="rId8"/>
    <p:sldId id="283" r:id="rId9"/>
    <p:sldId id="274" r:id="rId10"/>
    <p:sldId id="282" r:id="rId11"/>
    <p:sldId id="288" r:id="rId12"/>
    <p:sldId id="290" r:id="rId13"/>
    <p:sldId id="291" r:id="rId14"/>
    <p:sldId id="292" r:id="rId15"/>
    <p:sldId id="294" r:id="rId16"/>
    <p:sldId id="261" r:id="rId17"/>
    <p:sldId id="262" r:id="rId18"/>
    <p:sldId id="278" r:id="rId19"/>
    <p:sldId id="263" r:id="rId20"/>
    <p:sldId id="295" r:id="rId21"/>
    <p:sldId id="300" r:id="rId22"/>
    <p:sldId id="298" r:id="rId23"/>
    <p:sldId id="297" r:id="rId24"/>
    <p:sldId id="299" r:id="rId25"/>
    <p:sldId id="286" r:id="rId26"/>
    <p:sldId id="277" r:id="rId27"/>
    <p:sldId id="275" r:id="rId28"/>
    <p:sldId id="267" r:id="rId29"/>
    <p:sldId id="268" r:id="rId30"/>
    <p:sldId id="269" r:id="rId31"/>
    <p:sldId id="271" r:id="rId32"/>
    <p:sldId id="265" r:id="rId33"/>
    <p:sldId id="280" r:id="rId34"/>
    <p:sldId id="293" r:id="rId35"/>
    <p:sldId id="284" r:id="rId36"/>
    <p:sldId id="285" r:id="rId37"/>
    <p:sldId id="281" r:id="rId3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600" autoAdjust="0"/>
  </p:normalViewPr>
  <p:slideViewPr>
    <p:cSldViewPr>
      <p:cViewPr varScale="1">
        <p:scale>
          <a:sx n="46" d="100"/>
          <a:sy n="46" d="100"/>
        </p:scale>
        <p:origin x="1206" y="3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notesMaster" Target="notesMasters/notesMaster1.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theme" Target="theme/theme1.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tableStyles" Target="tableStyles.xml" /></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emf"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8800EEF-46E9-43CF-AE66-146DF02B2E9C}"/>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US"/>
          </a:p>
        </p:txBody>
      </p:sp>
      <p:sp>
        <p:nvSpPr>
          <p:cNvPr id="3" name="Date Placeholder 2">
            <a:extLst>
              <a:ext uri="{FF2B5EF4-FFF2-40B4-BE49-F238E27FC236}">
                <a16:creationId xmlns:a16="http://schemas.microsoft.com/office/drawing/2014/main" id="{D9DF6D86-0FDC-43B6-9927-1A41D5D2B1E2}"/>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77687215-4166-4CFD-AD27-86950E7D2129}" type="datetimeFigureOut">
              <a:rPr lang="en-US"/>
              <a:pPr>
                <a:defRPr/>
              </a:pPr>
              <a:t>3/12/2021</a:t>
            </a:fld>
            <a:endParaRPr lang="en-US"/>
          </a:p>
        </p:txBody>
      </p:sp>
      <p:sp>
        <p:nvSpPr>
          <p:cNvPr id="4" name="Slide Image Placeholder 3">
            <a:extLst>
              <a:ext uri="{FF2B5EF4-FFF2-40B4-BE49-F238E27FC236}">
                <a16:creationId xmlns:a16="http://schemas.microsoft.com/office/drawing/2014/main" id="{BBE7C0F7-36CC-4D01-AD20-2AD11F3F0F8E}"/>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72294CE-79FE-4056-A593-C8EF52702B4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200AD6C2-41E0-4E4F-B89D-001DD861827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9CE85AC1-6B91-4430-A19B-47E943A3C0DF}"/>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2DAC1086-EE7C-461F-9B1A-B25B1027F2E6}"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30645171-096E-47F5-A519-1F4986EE44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AF1E0FEF-5E77-4858-B429-E15DA75C23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0484" name="Slide Number Placeholder 3">
            <a:extLst>
              <a:ext uri="{FF2B5EF4-FFF2-40B4-BE49-F238E27FC236}">
                <a16:creationId xmlns:a16="http://schemas.microsoft.com/office/drawing/2014/main" id="{06D142EC-60FB-4256-80D9-B0C79C1B16B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16D4F5E-7CF0-4056-B62F-C6F059D0DB73}" type="slidenum">
              <a:rPr lang="en-US" altLang="en-US">
                <a:latin typeface="Arial" panose="020B0604020202020204" pitchFamily="34" charset="0"/>
              </a:rPr>
              <a:pPr>
                <a:spcBef>
                  <a:spcPct val="0"/>
                </a:spcBef>
              </a:pPr>
              <a:t>17</a:t>
            </a:fld>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514B1BC1-9ACD-4112-8772-93048BB7906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0F6C802-8689-4A61-B8C6-7CBCD626B341}" type="slidenum">
              <a:rPr lang="en-US" altLang="zh-CN">
                <a:latin typeface="Arial" panose="020B0604020202020204" pitchFamily="34" charset="0"/>
              </a:rPr>
              <a:pPr>
                <a:spcBef>
                  <a:spcPct val="0"/>
                </a:spcBef>
              </a:pPr>
              <a:t>24</a:t>
            </a:fld>
            <a:endParaRPr lang="en-US" altLang="zh-CN">
              <a:latin typeface="Arial" panose="020B0604020202020204" pitchFamily="34" charset="0"/>
            </a:endParaRPr>
          </a:p>
        </p:txBody>
      </p:sp>
      <p:sp>
        <p:nvSpPr>
          <p:cNvPr id="28675" name="Rectangle 2">
            <a:extLst>
              <a:ext uri="{FF2B5EF4-FFF2-40B4-BE49-F238E27FC236}">
                <a16:creationId xmlns:a16="http://schemas.microsoft.com/office/drawing/2014/main" id="{6A4ED8D2-BDED-489C-9AC2-5AE9468B17E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6" name="Rectangle 3">
            <a:extLst>
              <a:ext uri="{FF2B5EF4-FFF2-40B4-BE49-F238E27FC236}">
                <a16:creationId xmlns:a16="http://schemas.microsoft.com/office/drawing/2014/main" id="{A6D6DCC5-D39D-45AF-81BE-4C504E81271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B0CE7092-14EE-4ACC-9E3E-D80CCFFE5A11}"/>
              </a:ext>
            </a:extLst>
          </p:cNvPr>
          <p:cNvSpPr>
            <a:spLocks noGrp="1"/>
          </p:cNvSpPr>
          <p:nvPr>
            <p:ph type="dt" sz="half" idx="10"/>
          </p:nvPr>
        </p:nvSpPr>
        <p:spPr/>
        <p:txBody>
          <a:bodyPr/>
          <a:lstStyle>
            <a:lvl1pPr>
              <a:defRPr/>
            </a:lvl1pPr>
          </a:lstStyle>
          <a:p>
            <a:pPr>
              <a:defRPr/>
            </a:pPr>
            <a:fld id="{6C84035F-09C3-492C-A37C-80BCD3C3B9C4}" type="datetimeFigureOut">
              <a:rPr lang="en-US"/>
              <a:pPr>
                <a:defRPr/>
              </a:pPr>
              <a:t>3/12/2021</a:t>
            </a:fld>
            <a:endParaRPr lang="en-US"/>
          </a:p>
        </p:txBody>
      </p:sp>
      <p:sp>
        <p:nvSpPr>
          <p:cNvPr id="5" name="Footer Placeholder 4">
            <a:extLst>
              <a:ext uri="{FF2B5EF4-FFF2-40B4-BE49-F238E27FC236}">
                <a16:creationId xmlns:a16="http://schemas.microsoft.com/office/drawing/2014/main" id="{CF99572A-4255-4C90-8117-0C146CE6AA4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2976F5A-82BA-405B-87B6-09DDCAE3F64C}"/>
              </a:ext>
            </a:extLst>
          </p:cNvPr>
          <p:cNvSpPr>
            <a:spLocks noGrp="1"/>
          </p:cNvSpPr>
          <p:nvPr>
            <p:ph type="sldNum" sz="quarter" idx="12"/>
          </p:nvPr>
        </p:nvSpPr>
        <p:spPr/>
        <p:txBody>
          <a:bodyPr/>
          <a:lstStyle>
            <a:lvl1pPr>
              <a:defRPr/>
            </a:lvl1pPr>
          </a:lstStyle>
          <a:p>
            <a:fld id="{03D58A8E-E0EF-4DAE-B52C-14D5223B5CB5}" type="slidenum">
              <a:rPr lang="en-US" altLang="en-US"/>
              <a:pPr/>
              <a:t>‹#›</a:t>
            </a:fld>
            <a:endParaRPr lang="en-US" altLang="en-US"/>
          </a:p>
        </p:txBody>
      </p:sp>
    </p:spTree>
    <p:extLst>
      <p:ext uri="{BB962C8B-B14F-4D97-AF65-F5344CB8AC3E}">
        <p14:creationId xmlns:p14="http://schemas.microsoft.com/office/powerpoint/2010/main" val="3592962762"/>
      </p:ext>
    </p:extLst>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284AE5-6928-4AB8-BA3B-4947AE69370D}"/>
              </a:ext>
            </a:extLst>
          </p:cNvPr>
          <p:cNvSpPr>
            <a:spLocks noGrp="1"/>
          </p:cNvSpPr>
          <p:nvPr>
            <p:ph type="dt" sz="half" idx="10"/>
          </p:nvPr>
        </p:nvSpPr>
        <p:spPr/>
        <p:txBody>
          <a:bodyPr/>
          <a:lstStyle>
            <a:lvl1pPr>
              <a:defRPr/>
            </a:lvl1pPr>
          </a:lstStyle>
          <a:p>
            <a:pPr>
              <a:defRPr/>
            </a:pPr>
            <a:fld id="{1689A992-5196-4F25-BEEA-425748BE9DEF}" type="datetimeFigureOut">
              <a:rPr lang="en-US"/>
              <a:pPr>
                <a:defRPr/>
              </a:pPr>
              <a:t>3/12/2021</a:t>
            </a:fld>
            <a:endParaRPr lang="en-US"/>
          </a:p>
        </p:txBody>
      </p:sp>
      <p:sp>
        <p:nvSpPr>
          <p:cNvPr id="5" name="Footer Placeholder 4">
            <a:extLst>
              <a:ext uri="{FF2B5EF4-FFF2-40B4-BE49-F238E27FC236}">
                <a16:creationId xmlns:a16="http://schemas.microsoft.com/office/drawing/2014/main" id="{5DEE6FD3-6DAA-464A-8C35-E491ECB387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26EEF36-5B57-48A3-94E6-CCD2D4680E52}"/>
              </a:ext>
            </a:extLst>
          </p:cNvPr>
          <p:cNvSpPr>
            <a:spLocks noGrp="1"/>
          </p:cNvSpPr>
          <p:nvPr>
            <p:ph type="sldNum" sz="quarter" idx="12"/>
          </p:nvPr>
        </p:nvSpPr>
        <p:spPr/>
        <p:txBody>
          <a:bodyPr/>
          <a:lstStyle>
            <a:lvl1pPr>
              <a:defRPr/>
            </a:lvl1pPr>
          </a:lstStyle>
          <a:p>
            <a:fld id="{D63D9485-544E-4450-B520-8451948E3479}" type="slidenum">
              <a:rPr lang="en-US" altLang="en-US"/>
              <a:pPr/>
              <a:t>‹#›</a:t>
            </a:fld>
            <a:endParaRPr lang="en-US" altLang="en-US"/>
          </a:p>
        </p:txBody>
      </p:sp>
    </p:spTree>
    <p:extLst>
      <p:ext uri="{BB962C8B-B14F-4D97-AF65-F5344CB8AC3E}">
        <p14:creationId xmlns:p14="http://schemas.microsoft.com/office/powerpoint/2010/main" val="3900083319"/>
      </p:ext>
    </p:extLst>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AD1FA37-C7A8-4047-B97E-C7C4A2C39824}"/>
              </a:ext>
            </a:extLst>
          </p:cNvPr>
          <p:cNvSpPr>
            <a:spLocks noGrp="1"/>
          </p:cNvSpPr>
          <p:nvPr>
            <p:ph type="dt" sz="half" idx="10"/>
          </p:nvPr>
        </p:nvSpPr>
        <p:spPr/>
        <p:txBody>
          <a:bodyPr/>
          <a:lstStyle>
            <a:lvl1pPr>
              <a:defRPr/>
            </a:lvl1pPr>
          </a:lstStyle>
          <a:p>
            <a:pPr>
              <a:defRPr/>
            </a:pPr>
            <a:fld id="{4BA59F21-2AE4-45FD-98EF-46E6AFF48FA4}" type="datetimeFigureOut">
              <a:rPr lang="en-US"/>
              <a:pPr>
                <a:defRPr/>
              </a:pPr>
              <a:t>3/12/2021</a:t>
            </a:fld>
            <a:endParaRPr lang="en-US"/>
          </a:p>
        </p:txBody>
      </p:sp>
      <p:sp>
        <p:nvSpPr>
          <p:cNvPr id="5" name="Footer Placeholder 4">
            <a:extLst>
              <a:ext uri="{FF2B5EF4-FFF2-40B4-BE49-F238E27FC236}">
                <a16:creationId xmlns:a16="http://schemas.microsoft.com/office/drawing/2014/main" id="{48E568C2-EC96-4DAC-BB68-68E572915C3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8DA2545-5882-496A-ADC0-1D08359929A0}"/>
              </a:ext>
            </a:extLst>
          </p:cNvPr>
          <p:cNvSpPr>
            <a:spLocks noGrp="1"/>
          </p:cNvSpPr>
          <p:nvPr>
            <p:ph type="sldNum" sz="quarter" idx="12"/>
          </p:nvPr>
        </p:nvSpPr>
        <p:spPr/>
        <p:txBody>
          <a:bodyPr/>
          <a:lstStyle>
            <a:lvl1pPr>
              <a:defRPr/>
            </a:lvl1pPr>
          </a:lstStyle>
          <a:p>
            <a:fld id="{DB127F81-795A-4E31-975B-35DB77485BCF}" type="slidenum">
              <a:rPr lang="en-US" altLang="en-US"/>
              <a:pPr/>
              <a:t>‹#›</a:t>
            </a:fld>
            <a:endParaRPr lang="en-US" altLang="en-US"/>
          </a:p>
        </p:txBody>
      </p:sp>
    </p:spTree>
    <p:extLst>
      <p:ext uri="{BB962C8B-B14F-4D97-AF65-F5344CB8AC3E}">
        <p14:creationId xmlns:p14="http://schemas.microsoft.com/office/powerpoint/2010/main" val="4098935825"/>
      </p:ext>
    </p:extLst>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234BBF6-9856-45DE-AFB1-350DA8DB4799}"/>
              </a:ext>
            </a:extLst>
          </p:cNvPr>
          <p:cNvSpPr>
            <a:spLocks noGrp="1"/>
          </p:cNvSpPr>
          <p:nvPr>
            <p:ph type="dt" sz="half" idx="10"/>
          </p:nvPr>
        </p:nvSpPr>
        <p:spPr/>
        <p:txBody>
          <a:bodyPr/>
          <a:lstStyle>
            <a:lvl1pPr>
              <a:defRPr/>
            </a:lvl1pPr>
          </a:lstStyle>
          <a:p>
            <a:pPr>
              <a:defRPr/>
            </a:pPr>
            <a:fld id="{EB791FBA-7B71-49B5-BE67-F2E154D12D88}" type="datetimeFigureOut">
              <a:rPr lang="en-US"/>
              <a:pPr>
                <a:defRPr/>
              </a:pPr>
              <a:t>3/12/2021</a:t>
            </a:fld>
            <a:endParaRPr lang="en-US"/>
          </a:p>
        </p:txBody>
      </p:sp>
      <p:sp>
        <p:nvSpPr>
          <p:cNvPr id="6" name="Footer Placeholder 4">
            <a:extLst>
              <a:ext uri="{FF2B5EF4-FFF2-40B4-BE49-F238E27FC236}">
                <a16:creationId xmlns:a16="http://schemas.microsoft.com/office/drawing/2014/main" id="{7F5AC73B-695F-456D-99FB-552DF698A7E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6F8ABB3-6FBF-41F4-9C99-AD817E5FAD92}"/>
              </a:ext>
            </a:extLst>
          </p:cNvPr>
          <p:cNvSpPr>
            <a:spLocks noGrp="1"/>
          </p:cNvSpPr>
          <p:nvPr>
            <p:ph type="sldNum" sz="quarter" idx="12"/>
          </p:nvPr>
        </p:nvSpPr>
        <p:spPr/>
        <p:txBody>
          <a:bodyPr/>
          <a:lstStyle>
            <a:lvl1pPr>
              <a:defRPr/>
            </a:lvl1pPr>
          </a:lstStyle>
          <a:p>
            <a:fld id="{CFC5ED3B-5CD4-4DB5-A91E-BFD5DBF5F50A}" type="slidenum">
              <a:rPr lang="en-US" altLang="en-US"/>
              <a:pPr/>
              <a:t>‹#›</a:t>
            </a:fld>
            <a:endParaRPr lang="en-US" altLang="en-US"/>
          </a:p>
        </p:txBody>
      </p:sp>
    </p:spTree>
    <p:extLst>
      <p:ext uri="{BB962C8B-B14F-4D97-AF65-F5344CB8AC3E}">
        <p14:creationId xmlns:p14="http://schemas.microsoft.com/office/powerpoint/2010/main" val="960810439"/>
      </p:ext>
    </p:extLst>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C0AAFDF7-9D42-4269-A566-672185FE22C2}"/>
              </a:ext>
            </a:extLst>
          </p:cNvPr>
          <p:cNvSpPr>
            <a:spLocks noGrp="1"/>
          </p:cNvSpPr>
          <p:nvPr>
            <p:ph type="dt" sz="half" idx="10"/>
          </p:nvPr>
        </p:nvSpPr>
        <p:spPr/>
        <p:txBody>
          <a:bodyPr/>
          <a:lstStyle>
            <a:lvl1pPr>
              <a:defRPr/>
            </a:lvl1pPr>
          </a:lstStyle>
          <a:p>
            <a:pPr>
              <a:defRPr/>
            </a:pPr>
            <a:fld id="{97285BF3-8DFA-4187-AF9D-0D9C507506DE}" type="datetimeFigureOut">
              <a:rPr lang="en-US"/>
              <a:pPr>
                <a:defRPr/>
              </a:pPr>
              <a:t>3/12/2021</a:t>
            </a:fld>
            <a:endParaRPr lang="en-US"/>
          </a:p>
        </p:txBody>
      </p:sp>
      <p:sp>
        <p:nvSpPr>
          <p:cNvPr id="8" name="Footer Placeholder 4">
            <a:extLst>
              <a:ext uri="{FF2B5EF4-FFF2-40B4-BE49-F238E27FC236}">
                <a16:creationId xmlns:a16="http://schemas.microsoft.com/office/drawing/2014/main" id="{EC0F96BB-A84B-4C26-9480-DB63477A8B7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E02C2BF6-8C86-4A83-9198-0A62F6952737}"/>
              </a:ext>
            </a:extLst>
          </p:cNvPr>
          <p:cNvSpPr>
            <a:spLocks noGrp="1"/>
          </p:cNvSpPr>
          <p:nvPr>
            <p:ph type="sldNum" sz="quarter" idx="12"/>
          </p:nvPr>
        </p:nvSpPr>
        <p:spPr/>
        <p:txBody>
          <a:bodyPr/>
          <a:lstStyle>
            <a:lvl1pPr>
              <a:defRPr/>
            </a:lvl1pPr>
          </a:lstStyle>
          <a:p>
            <a:fld id="{DFC07599-DBB9-413A-8B06-F85918B62786}" type="slidenum">
              <a:rPr lang="en-US" altLang="en-US"/>
              <a:pPr/>
              <a:t>‹#›</a:t>
            </a:fld>
            <a:endParaRPr lang="en-US" altLang="en-US"/>
          </a:p>
        </p:txBody>
      </p:sp>
    </p:spTree>
    <p:extLst>
      <p:ext uri="{BB962C8B-B14F-4D97-AF65-F5344CB8AC3E}">
        <p14:creationId xmlns:p14="http://schemas.microsoft.com/office/powerpoint/2010/main" val="2835122929"/>
      </p:ext>
    </p:extLst>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F38856DF-E0AC-4220-83FC-87D805E7FB74}"/>
              </a:ext>
            </a:extLst>
          </p:cNvPr>
          <p:cNvSpPr>
            <a:spLocks noGrp="1"/>
          </p:cNvSpPr>
          <p:nvPr>
            <p:ph type="dt" sz="half" idx="10"/>
          </p:nvPr>
        </p:nvSpPr>
        <p:spPr/>
        <p:txBody>
          <a:bodyPr/>
          <a:lstStyle>
            <a:lvl1pPr>
              <a:defRPr/>
            </a:lvl1pPr>
          </a:lstStyle>
          <a:p>
            <a:pPr>
              <a:defRPr/>
            </a:pPr>
            <a:fld id="{190C8728-0104-4F05-9978-CFDD87293B8D}" type="datetimeFigureOut">
              <a:rPr lang="en-US"/>
              <a:pPr>
                <a:defRPr/>
              </a:pPr>
              <a:t>3/12/2021</a:t>
            </a:fld>
            <a:endParaRPr lang="en-US"/>
          </a:p>
        </p:txBody>
      </p:sp>
      <p:sp>
        <p:nvSpPr>
          <p:cNvPr id="4" name="Footer Placeholder 4">
            <a:extLst>
              <a:ext uri="{FF2B5EF4-FFF2-40B4-BE49-F238E27FC236}">
                <a16:creationId xmlns:a16="http://schemas.microsoft.com/office/drawing/2014/main" id="{D26ABC99-E8E3-4204-B9C4-50456DDC3F4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E68D1F04-AF6F-43B7-B195-C155A91D9BD3}"/>
              </a:ext>
            </a:extLst>
          </p:cNvPr>
          <p:cNvSpPr>
            <a:spLocks noGrp="1"/>
          </p:cNvSpPr>
          <p:nvPr>
            <p:ph type="sldNum" sz="quarter" idx="12"/>
          </p:nvPr>
        </p:nvSpPr>
        <p:spPr/>
        <p:txBody>
          <a:bodyPr/>
          <a:lstStyle>
            <a:lvl1pPr>
              <a:defRPr/>
            </a:lvl1pPr>
          </a:lstStyle>
          <a:p>
            <a:fld id="{F88E77A7-DF22-4B53-A09A-1D4FB5575B1B}" type="slidenum">
              <a:rPr lang="en-US" altLang="en-US"/>
              <a:pPr/>
              <a:t>‹#›</a:t>
            </a:fld>
            <a:endParaRPr lang="en-US" altLang="en-US"/>
          </a:p>
        </p:txBody>
      </p:sp>
    </p:spTree>
    <p:extLst>
      <p:ext uri="{BB962C8B-B14F-4D97-AF65-F5344CB8AC3E}">
        <p14:creationId xmlns:p14="http://schemas.microsoft.com/office/powerpoint/2010/main" val="3869066408"/>
      </p:ext>
    </p:extLst>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28021D8-6662-4242-95E3-4A2D61BFFB24}"/>
              </a:ext>
            </a:extLst>
          </p:cNvPr>
          <p:cNvSpPr>
            <a:spLocks noGrp="1"/>
          </p:cNvSpPr>
          <p:nvPr>
            <p:ph type="dt" sz="half" idx="10"/>
          </p:nvPr>
        </p:nvSpPr>
        <p:spPr/>
        <p:txBody>
          <a:bodyPr/>
          <a:lstStyle>
            <a:lvl1pPr>
              <a:defRPr/>
            </a:lvl1pPr>
          </a:lstStyle>
          <a:p>
            <a:pPr>
              <a:defRPr/>
            </a:pPr>
            <a:fld id="{6DC480A8-56BD-4D0C-B40A-D01559F86C66}" type="datetimeFigureOut">
              <a:rPr lang="en-US"/>
              <a:pPr>
                <a:defRPr/>
              </a:pPr>
              <a:t>3/12/2021</a:t>
            </a:fld>
            <a:endParaRPr lang="en-US"/>
          </a:p>
        </p:txBody>
      </p:sp>
      <p:sp>
        <p:nvSpPr>
          <p:cNvPr id="3" name="Footer Placeholder 4">
            <a:extLst>
              <a:ext uri="{FF2B5EF4-FFF2-40B4-BE49-F238E27FC236}">
                <a16:creationId xmlns:a16="http://schemas.microsoft.com/office/drawing/2014/main" id="{3FCD953B-D7FB-427D-986F-B16F8D1CD27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85705451-D713-47AB-B9A0-93DACE590DBC}"/>
              </a:ext>
            </a:extLst>
          </p:cNvPr>
          <p:cNvSpPr>
            <a:spLocks noGrp="1"/>
          </p:cNvSpPr>
          <p:nvPr>
            <p:ph type="sldNum" sz="quarter" idx="12"/>
          </p:nvPr>
        </p:nvSpPr>
        <p:spPr/>
        <p:txBody>
          <a:bodyPr/>
          <a:lstStyle>
            <a:lvl1pPr>
              <a:defRPr/>
            </a:lvl1pPr>
          </a:lstStyle>
          <a:p>
            <a:fld id="{661B7C60-DE17-452B-86EF-383FD65CD64A}" type="slidenum">
              <a:rPr lang="en-US" altLang="en-US"/>
              <a:pPr/>
              <a:t>‹#›</a:t>
            </a:fld>
            <a:endParaRPr lang="en-US" altLang="en-US"/>
          </a:p>
        </p:txBody>
      </p:sp>
    </p:spTree>
    <p:extLst>
      <p:ext uri="{BB962C8B-B14F-4D97-AF65-F5344CB8AC3E}">
        <p14:creationId xmlns:p14="http://schemas.microsoft.com/office/powerpoint/2010/main" val="372613591"/>
      </p:ext>
    </p:extLst>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6161287-F775-4D84-B666-3B03EA02EABC}"/>
              </a:ext>
            </a:extLst>
          </p:cNvPr>
          <p:cNvSpPr>
            <a:spLocks noGrp="1"/>
          </p:cNvSpPr>
          <p:nvPr>
            <p:ph type="dt" sz="half" idx="10"/>
          </p:nvPr>
        </p:nvSpPr>
        <p:spPr/>
        <p:txBody>
          <a:bodyPr/>
          <a:lstStyle>
            <a:lvl1pPr>
              <a:defRPr/>
            </a:lvl1pPr>
          </a:lstStyle>
          <a:p>
            <a:pPr>
              <a:defRPr/>
            </a:pPr>
            <a:fld id="{1F1B2CA1-0310-4518-8412-826375B80304}" type="datetimeFigureOut">
              <a:rPr lang="en-US"/>
              <a:pPr>
                <a:defRPr/>
              </a:pPr>
              <a:t>3/12/2021</a:t>
            </a:fld>
            <a:endParaRPr lang="en-US"/>
          </a:p>
        </p:txBody>
      </p:sp>
      <p:sp>
        <p:nvSpPr>
          <p:cNvPr id="6" name="Footer Placeholder 4">
            <a:extLst>
              <a:ext uri="{FF2B5EF4-FFF2-40B4-BE49-F238E27FC236}">
                <a16:creationId xmlns:a16="http://schemas.microsoft.com/office/drawing/2014/main" id="{8D3E2BDD-B869-47FC-BF26-C380C743EBE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B05B610-346B-4503-8753-7FB035191172}"/>
              </a:ext>
            </a:extLst>
          </p:cNvPr>
          <p:cNvSpPr>
            <a:spLocks noGrp="1"/>
          </p:cNvSpPr>
          <p:nvPr>
            <p:ph type="sldNum" sz="quarter" idx="12"/>
          </p:nvPr>
        </p:nvSpPr>
        <p:spPr/>
        <p:txBody>
          <a:bodyPr/>
          <a:lstStyle>
            <a:lvl1pPr>
              <a:defRPr/>
            </a:lvl1pPr>
          </a:lstStyle>
          <a:p>
            <a:fld id="{BBF053F5-D3DB-4E9A-B0B7-8D8A01321C3D}" type="slidenum">
              <a:rPr lang="en-US" altLang="en-US"/>
              <a:pPr/>
              <a:t>‹#›</a:t>
            </a:fld>
            <a:endParaRPr lang="en-US" altLang="en-US"/>
          </a:p>
        </p:txBody>
      </p:sp>
    </p:spTree>
    <p:extLst>
      <p:ext uri="{BB962C8B-B14F-4D97-AF65-F5344CB8AC3E}">
        <p14:creationId xmlns:p14="http://schemas.microsoft.com/office/powerpoint/2010/main" val="2254045501"/>
      </p:ext>
    </p:extLst>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1BA2E5E-B181-4215-A1F7-2F1809496C3A}"/>
              </a:ext>
            </a:extLst>
          </p:cNvPr>
          <p:cNvSpPr>
            <a:spLocks noGrp="1"/>
          </p:cNvSpPr>
          <p:nvPr>
            <p:ph type="dt" sz="half" idx="10"/>
          </p:nvPr>
        </p:nvSpPr>
        <p:spPr/>
        <p:txBody>
          <a:bodyPr/>
          <a:lstStyle>
            <a:lvl1pPr>
              <a:defRPr/>
            </a:lvl1pPr>
          </a:lstStyle>
          <a:p>
            <a:pPr>
              <a:defRPr/>
            </a:pPr>
            <a:fld id="{B818CEB8-0BFF-4048-90FA-5FF068833319}" type="datetimeFigureOut">
              <a:rPr lang="en-US"/>
              <a:pPr>
                <a:defRPr/>
              </a:pPr>
              <a:t>3/12/2021</a:t>
            </a:fld>
            <a:endParaRPr lang="en-US"/>
          </a:p>
        </p:txBody>
      </p:sp>
      <p:sp>
        <p:nvSpPr>
          <p:cNvPr id="6" name="Footer Placeholder 4">
            <a:extLst>
              <a:ext uri="{FF2B5EF4-FFF2-40B4-BE49-F238E27FC236}">
                <a16:creationId xmlns:a16="http://schemas.microsoft.com/office/drawing/2014/main" id="{369B4048-63AD-4DFE-B5B1-35289E8AA40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50E7C58-A8B7-468B-8BF6-369D317A1763}"/>
              </a:ext>
            </a:extLst>
          </p:cNvPr>
          <p:cNvSpPr>
            <a:spLocks noGrp="1"/>
          </p:cNvSpPr>
          <p:nvPr>
            <p:ph type="sldNum" sz="quarter" idx="12"/>
          </p:nvPr>
        </p:nvSpPr>
        <p:spPr/>
        <p:txBody>
          <a:bodyPr/>
          <a:lstStyle>
            <a:lvl1pPr>
              <a:defRPr/>
            </a:lvl1pPr>
          </a:lstStyle>
          <a:p>
            <a:fld id="{B02ADEB2-DE45-4071-9846-772BCB723EFB}" type="slidenum">
              <a:rPr lang="en-US" altLang="en-US"/>
              <a:pPr/>
              <a:t>‹#›</a:t>
            </a:fld>
            <a:endParaRPr lang="en-US" altLang="en-US"/>
          </a:p>
        </p:txBody>
      </p:sp>
    </p:spTree>
    <p:extLst>
      <p:ext uri="{BB962C8B-B14F-4D97-AF65-F5344CB8AC3E}">
        <p14:creationId xmlns:p14="http://schemas.microsoft.com/office/powerpoint/2010/main" val="792608209"/>
      </p:ext>
    </p:extLst>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F38C0F-0217-41F1-9176-B0CDD95027BF}"/>
              </a:ext>
            </a:extLst>
          </p:cNvPr>
          <p:cNvSpPr>
            <a:spLocks noGrp="1"/>
          </p:cNvSpPr>
          <p:nvPr>
            <p:ph type="dt" sz="half" idx="10"/>
          </p:nvPr>
        </p:nvSpPr>
        <p:spPr/>
        <p:txBody>
          <a:bodyPr/>
          <a:lstStyle>
            <a:lvl1pPr>
              <a:defRPr/>
            </a:lvl1pPr>
          </a:lstStyle>
          <a:p>
            <a:pPr>
              <a:defRPr/>
            </a:pPr>
            <a:fld id="{6BB6A02F-0B2C-478C-8443-5BD97D7D557E}" type="datetimeFigureOut">
              <a:rPr lang="en-US"/>
              <a:pPr>
                <a:defRPr/>
              </a:pPr>
              <a:t>3/12/2021</a:t>
            </a:fld>
            <a:endParaRPr lang="en-US"/>
          </a:p>
        </p:txBody>
      </p:sp>
      <p:sp>
        <p:nvSpPr>
          <p:cNvPr id="5" name="Footer Placeholder 4">
            <a:extLst>
              <a:ext uri="{FF2B5EF4-FFF2-40B4-BE49-F238E27FC236}">
                <a16:creationId xmlns:a16="http://schemas.microsoft.com/office/drawing/2014/main" id="{2AC0828C-46A0-4537-9048-8A79E7B5208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9B94943-4686-4429-99F3-DA9C747C60D9}"/>
              </a:ext>
            </a:extLst>
          </p:cNvPr>
          <p:cNvSpPr>
            <a:spLocks noGrp="1"/>
          </p:cNvSpPr>
          <p:nvPr>
            <p:ph type="sldNum" sz="quarter" idx="12"/>
          </p:nvPr>
        </p:nvSpPr>
        <p:spPr/>
        <p:txBody>
          <a:bodyPr/>
          <a:lstStyle>
            <a:lvl1pPr>
              <a:defRPr/>
            </a:lvl1pPr>
          </a:lstStyle>
          <a:p>
            <a:fld id="{D16B820E-AE6A-4B8E-ACBF-3C072911D448}" type="slidenum">
              <a:rPr lang="en-US" altLang="en-US"/>
              <a:pPr/>
              <a:t>‹#›</a:t>
            </a:fld>
            <a:endParaRPr lang="en-US" altLang="en-US"/>
          </a:p>
        </p:txBody>
      </p:sp>
    </p:spTree>
    <p:extLst>
      <p:ext uri="{BB962C8B-B14F-4D97-AF65-F5344CB8AC3E}">
        <p14:creationId xmlns:p14="http://schemas.microsoft.com/office/powerpoint/2010/main" val="2485355142"/>
      </p:ext>
    </p:extLst>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EF1FB1-C1FA-432F-887A-ECC00FB6A213}"/>
              </a:ext>
            </a:extLst>
          </p:cNvPr>
          <p:cNvSpPr>
            <a:spLocks noGrp="1"/>
          </p:cNvSpPr>
          <p:nvPr>
            <p:ph type="dt" sz="half" idx="10"/>
          </p:nvPr>
        </p:nvSpPr>
        <p:spPr/>
        <p:txBody>
          <a:bodyPr/>
          <a:lstStyle>
            <a:lvl1pPr>
              <a:defRPr/>
            </a:lvl1pPr>
          </a:lstStyle>
          <a:p>
            <a:pPr>
              <a:defRPr/>
            </a:pPr>
            <a:fld id="{0D5B1BC8-07D1-41E6-8BF1-A7698420DFC4}" type="datetimeFigureOut">
              <a:rPr lang="en-US"/>
              <a:pPr>
                <a:defRPr/>
              </a:pPr>
              <a:t>3/12/2021</a:t>
            </a:fld>
            <a:endParaRPr lang="en-US"/>
          </a:p>
        </p:txBody>
      </p:sp>
      <p:sp>
        <p:nvSpPr>
          <p:cNvPr id="5" name="Footer Placeholder 4">
            <a:extLst>
              <a:ext uri="{FF2B5EF4-FFF2-40B4-BE49-F238E27FC236}">
                <a16:creationId xmlns:a16="http://schemas.microsoft.com/office/drawing/2014/main" id="{87BA4A6D-E3AB-459A-A4E3-E45668EADE2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599828D-4848-41E0-91BA-080B013DC19A}"/>
              </a:ext>
            </a:extLst>
          </p:cNvPr>
          <p:cNvSpPr>
            <a:spLocks noGrp="1"/>
          </p:cNvSpPr>
          <p:nvPr>
            <p:ph type="sldNum" sz="quarter" idx="12"/>
          </p:nvPr>
        </p:nvSpPr>
        <p:spPr/>
        <p:txBody>
          <a:bodyPr/>
          <a:lstStyle>
            <a:lvl1pPr>
              <a:defRPr/>
            </a:lvl1pPr>
          </a:lstStyle>
          <a:p>
            <a:fld id="{188BB020-98C2-42B4-A726-EFF82AE65857}" type="slidenum">
              <a:rPr lang="en-US" altLang="en-US"/>
              <a:pPr/>
              <a:t>‹#›</a:t>
            </a:fld>
            <a:endParaRPr lang="en-US" altLang="en-US"/>
          </a:p>
        </p:txBody>
      </p:sp>
    </p:spTree>
    <p:extLst>
      <p:ext uri="{BB962C8B-B14F-4D97-AF65-F5344CB8AC3E}">
        <p14:creationId xmlns:p14="http://schemas.microsoft.com/office/powerpoint/2010/main" val="2684253456"/>
      </p:ext>
    </p:extLst>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4C64AC6-7FC0-4BD9-90D8-88CB981C55D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EA7F690B-70B4-415D-B503-B934CFE5BB98}"/>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1D562C3-9D7E-44BA-9016-3E9513F3AF6A}"/>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7510DFB1-1DA7-4D3D-85CB-E4DCC17EFD58}" type="datetimeFigureOut">
              <a:rPr lang="en-US"/>
              <a:pPr>
                <a:defRPr/>
              </a:pPr>
              <a:t>3/12/2021</a:t>
            </a:fld>
            <a:endParaRPr lang="en-US"/>
          </a:p>
        </p:txBody>
      </p:sp>
      <p:sp>
        <p:nvSpPr>
          <p:cNvPr id="5" name="Footer Placeholder 4">
            <a:extLst>
              <a:ext uri="{FF2B5EF4-FFF2-40B4-BE49-F238E27FC236}">
                <a16:creationId xmlns:a16="http://schemas.microsoft.com/office/drawing/2014/main" id="{B6213FCB-5A61-43C5-90C9-D6009270A66C}"/>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34F509C5-751C-4A90-B7EC-D15E9989BDE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2734626B-3B2A-4A15-A18C-4925C8C03407}"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thruBlk="1"/>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7.xml" /></Relationships>
</file>

<file path=ppt/slides/_rels/slide3.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7.xml" /></Relationships>
</file>

<file path=ppt/slides/_rels/slide6.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7.xml" /></Relationships>
</file>

<file path=ppt/slides/_rels/slide7.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7.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jpeg" /><Relationship Id="rId1" Type="http://schemas.openxmlformats.org/officeDocument/2006/relationships/slideLayout" Target="../slideLayouts/slideLayout2.xml" /><Relationship Id="rId4" Type="http://schemas.openxmlformats.org/officeDocument/2006/relationships/image" Target="../media/image8.jpeg"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7.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image" Target="../media/image10.png"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3" Type="http://schemas.openxmlformats.org/officeDocument/2006/relationships/image" Target="../media/image13.jpeg" /><Relationship Id="rId2" Type="http://schemas.openxmlformats.org/officeDocument/2006/relationships/image" Target="../media/image12.jpeg" /><Relationship Id="rId1" Type="http://schemas.openxmlformats.org/officeDocument/2006/relationships/slideLayout" Target="../slideLayouts/slideLayout7.xml" /><Relationship Id="rId4" Type="http://schemas.openxmlformats.org/officeDocument/2006/relationships/image" Target="../media/image14.jpeg"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 /><Relationship Id="rId2" Type="http://schemas.openxmlformats.org/officeDocument/2006/relationships/slideLayout" Target="../slideLayouts/slideLayout7.xml" /><Relationship Id="rId1" Type="http://schemas.openxmlformats.org/officeDocument/2006/relationships/vmlDrawing" Target="../drawings/vmlDrawing1.vml" /><Relationship Id="rId4" Type="http://schemas.openxmlformats.org/officeDocument/2006/relationships/image" Target="../media/image15.emf" /></Relationships>
</file>

<file path=ppt/slides/_rels/slide26.xml.rels><?xml version="1.0" encoding="UTF-8" standalone="yes"?>
<Relationships xmlns="http://schemas.openxmlformats.org/package/2006/relationships"><Relationship Id="rId3" Type="http://schemas.openxmlformats.org/officeDocument/2006/relationships/image" Target="../media/image17.jpeg" /><Relationship Id="rId2" Type="http://schemas.openxmlformats.org/officeDocument/2006/relationships/image" Target="../media/image16.jpeg" /><Relationship Id="rId1" Type="http://schemas.openxmlformats.org/officeDocument/2006/relationships/slideLayout" Target="../slideLayouts/slideLayout7.xml" /><Relationship Id="rId5" Type="http://schemas.openxmlformats.org/officeDocument/2006/relationships/image" Target="../media/image19.jpeg" /><Relationship Id="rId4" Type="http://schemas.openxmlformats.org/officeDocument/2006/relationships/image" Target="../media/image18.jpeg"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 /></Relationships>
</file>

<file path=ppt/slides/_rels/slide31.xml.rels><?xml version="1.0" encoding="UTF-8" standalone="yes"?>
<Relationships xmlns="http://schemas.openxmlformats.org/package/2006/relationships"><Relationship Id="rId3" Type="http://schemas.openxmlformats.org/officeDocument/2006/relationships/image" Target="../media/image21.jpeg" /><Relationship Id="rId2" Type="http://schemas.openxmlformats.org/officeDocument/2006/relationships/image" Target="../media/image20.jpeg" /><Relationship Id="rId1" Type="http://schemas.openxmlformats.org/officeDocument/2006/relationships/slideLayout" Target="../slideLayouts/slideLayout4.xml" /></Relationships>
</file>

<file path=ppt/slides/_rels/slide32.xml.rels><?xml version="1.0" encoding="UTF-8" standalone="yes"?>
<Relationships xmlns="http://schemas.openxmlformats.org/package/2006/relationships"><Relationship Id="rId2" Type="http://schemas.openxmlformats.org/officeDocument/2006/relationships/image" Target="../media/image22.jpeg" /><Relationship Id="rId1" Type="http://schemas.openxmlformats.org/officeDocument/2006/relationships/slideLayout" Target="../slideLayouts/slideLayout5.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5747F956-8AD0-4AE8-AD41-B840BE68F262}"/>
              </a:ext>
            </a:extLst>
          </p:cNvPr>
          <p:cNvSpPr>
            <a:spLocks noGrp="1"/>
          </p:cNvSpPr>
          <p:nvPr>
            <p:ph type="ctrTitle"/>
          </p:nvPr>
        </p:nvSpPr>
        <p:spPr>
          <a:xfrm>
            <a:off x="685800" y="228600"/>
            <a:ext cx="7772400" cy="1905000"/>
          </a:xfrm>
        </p:spPr>
        <p:txBody>
          <a:bodyPr/>
          <a:lstStyle/>
          <a:p>
            <a:pPr eaLnBrk="1" hangingPunct="1"/>
            <a:r>
              <a:rPr lang="en-US" altLang="en-US"/>
              <a:t>0BSTRUCTIVE UROPATHY</a:t>
            </a:r>
            <a:br>
              <a:rPr lang="en-US" altLang="en-US"/>
            </a:br>
            <a:r>
              <a:rPr lang="en-US" altLang="en-US" sz="2400" i="1">
                <a:solidFill>
                  <a:srgbClr val="FF0000"/>
                </a:solidFill>
              </a:rPr>
              <a:t>By Prof. Peter Ndaguatha</a:t>
            </a:r>
          </a:p>
        </p:txBody>
      </p:sp>
      <p:sp>
        <p:nvSpPr>
          <p:cNvPr id="3075" name="Subtitle 2">
            <a:extLst>
              <a:ext uri="{FF2B5EF4-FFF2-40B4-BE49-F238E27FC236}">
                <a16:creationId xmlns:a16="http://schemas.microsoft.com/office/drawing/2014/main" id="{0EE50C08-E8B4-426B-857A-EDDE05A28F0D}"/>
              </a:ext>
            </a:extLst>
          </p:cNvPr>
          <p:cNvSpPr>
            <a:spLocks noGrp="1"/>
          </p:cNvSpPr>
          <p:nvPr>
            <p:ph type="subTitle" idx="1"/>
          </p:nvPr>
        </p:nvSpPr>
        <p:spPr>
          <a:xfrm>
            <a:off x="1219200" y="2590800"/>
            <a:ext cx="6553200" cy="3657600"/>
          </a:xfrm>
        </p:spPr>
        <p:txBody>
          <a:bodyPr/>
          <a:lstStyle/>
          <a:p>
            <a:pPr eaLnBrk="1" hangingPunct="1">
              <a:lnSpc>
                <a:spcPct val="90000"/>
              </a:lnSpc>
            </a:pPr>
            <a:r>
              <a:rPr lang="en-US" altLang="en-US" sz="2000" b="1">
                <a:solidFill>
                  <a:srgbClr val="898989"/>
                </a:solidFill>
              </a:rPr>
              <a:t>Defination   – renal dysfunction  secondary to impairment or  </a:t>
            </a:r>
          </a:p>
          <a:p>
            <a:pPr eaLnBrk="1" hangingPunct="1">
              <a:lnSpc>
                <a:spcPct val="90000"/>
              </a:lnSpc>
            </a:pPr>
            <a:r>
              <a:rPr lang="en-US" altLang="en-US" sz="2000" b="1">
                <a:solidFill>
                  <a:srgbClr val="898989"/>
                </a:solidFill>
              </a:rPr>
              <a:t>                    blockage of urinary flow along the urinary system.</a:t>
            </a:r>
          </a:p>
          <a:p>
            <a:pPr eaLnBrk="1" hangingPunct="1">
              <a:lnSpc>
                <a:spcPct val="90000"/>
              </a:lnSpc>
            </a:pPr>
            <a:endParaRPr lang="en-US" altLang="en-US" sz="2000" b="1" u="sng">
              <a:solidFill>
                <a:srgbClr val="898989"/>
              </a:solidFill>
            </a:endParaRPr>
          </a:p>
          <a:p>
            <a:pPr eaLnBrk="1" hangingPunct="1">
              <a:lnSpc>
                <a:spcPct val="90000"/>
              </a:lnSpc>
            </a:pPr>
            <a:r>
              <a:rPr lang="en-US" altLang="en-US" sz="2000" b="1">
                <a:solidFill>
                  <a:srgbClr val="898989"/>
                </a:solidFill>
              </a:rPr>
              <a:t>                - Structural  impedance to urine flow causing pathophysiologic changes.</a:t>
            </a:r>
          </a:p>
          <a:p>
            <a:pPr eaLnBrk="1" hangingPunct="1">
              <a:lnSpc>
                <a:spcPct val="90000"/>
              </a:lnSpc>
            </a:pPr>
            <a:endParaRPr lang="en-US" altLang="en-US" sz="2000" b="1">
              <a:solidFill>
                <a:srgbClr val="898989"/>
              </a:solidFill>
            </a:endParaRPr>
          </a:p>
          <a:p>
            <a:pPr eaLnBrk="1" hangingPunct="1">
              <a:lnSpc>
                <a:spcPct val="90000"/>
              </a:lnSpc>
            </a:pPr>
            <a:r>
              <a:rPr lang="en-US" altLang="en-US" sz="2000" b="1">
                <a:solidFill>
                  <a:srgbClr val="898989"/>
                </a:solidFill>
              </a:rPr>
              <a:t>               </a:t>
            </a:r>
            <a:r>
              <a:rPr lang="en-US" altLang="en-US" sz="2000" b="1" u="sng">
                <a:solidFill>
                  <a:srgbClr val="898989"/>
                </a:solidFill>
              </a:rPr>
              <a:t>Classification:</a:t>
            </a:r>
          </a:p>
          <a:p>
            <a:pPr eaLnBrk="1" hangingPunct="1">
              <a:lnSpc>
                <a:spcPct val="90000"/>
              </a:lnSpc>
            </a:pPr>
            <a:r>
              <a:rPr lang="en-US" altLang="en-US" sz="2000" b="1">
                <a:solidFill>
                  <a:srgbClr val="898989"/>
                </a:solidFill>
              </a:rPr>
              <a:t>                          Acute-unilateral / bilateral</a:t>
            </a:r>
          </a:p>
          <a:p>
            <a:pPr eaLnBrk="1" hangingPunct="1">
              <a:lnSpc>
                <a:spcPct val="90000"/>
              </a:lnSpc>
            </a:pPr>
            <a:r>
              <a:rPr lang="en-US" altLang="en-US" sz="2000" b="1">
                <a:solidFill>
                  <a:srgbClr val="898989"/>
                </a:solidFill>
              </a:rPr>
              <a:t>                            Chronic- unilateral /bilateral</a:t>
            </a:r>
          </a:p>
          <a:p>
            <a:pPr eaLnBrk="1" hangingPunct="1">
              <a:lnSpc>
                <a:spcPct val="90000"/>
              </a:lnSpc>
            </a:pPr>
            <a:endParaRPr lang="en-US" altLang="en-US" sz="2000" b="1">
              <a:solidFill>
                <a:srgbClr val="898989"/>
              </a:solidFill>
            </a:endParaRPr>
          </a:p>
          <a:p>
            <a:pPr eaLnBrk="1" hangingPunct="1">
              <a:lnSpc>
                <a:spcPct val="90000"/>
              </a:lnSpc>
            </a:pPr>
            <a:endParaRPr lang="en-US" altLang="en-US" sz="2000" b="1">
              <a:solidFill>
                <a:srgbClr val="898989"/>
              </a:solidFill>
            </a:endParaRPr>
          </a:p>
        </p:txBody>
      </p:sp>
      <p:sp>
        <p:nvSpPr>
          <p:cNvPr id="3076" name="Rectangle 2">
            <a:extLst>
              <a:ext uri="{FF2B5EF4-FFF2-40B4-BE49-F238E27FC236}">
                <a16:creationId xmlns:a16="http://schemas.microsoft.com/office/drawing/2014/main" id="{BB9FA1E7-A904-4442-A656-80741CC49693}"/>
              </a:ext>
            </a:extLst>
          </p:cNvPr>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3077" name="Rectangle 4">
            <a:extLst>
              <a:ext uri="{FF2B5EF4-FFF2-40B4-BE49-F238E27FC236}">
                <a16:creationId xmlns:a16="http://schemas.microsoft.com/office/drawing/2014/main" id="{EEBCFB36-637C-4C41-AA41-21435E100169}"/>
              </a:ext>
            </a:extLst>
          </p:cNvPr>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3" name="Rectangle 12">
            <a:extLst>
              <a:ext uri="{FF2B5EF4-FFF2-40B4-BE49-F238E27FC236}">
                <a16:creationId xmlns:a16="http://schemas.microsoft.com/office/drawing/2014/main" id="{2DD9E42A-49E4-4BFF-9B4D-41A262033CE7}"/>
              </a:ext>
            </a:extLst>
          </p:cNvPr>
          <p:cNvSpPr/>
          <p:nvPr/>
        </p:nvSpPr>
        <p:spPr>
          <a:xfrm>
            <a:off x="381000" y="7924800"/>
            <a:ext cx="5562600" cy="228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 Functional or anatomic obstruction of urine flow at any&#10;level of the urinary tract.&#10;• Obstructive nephropathy – when obs...">
            <a:extLst>
              <a:ext uri="{FF2B5EF4-FFF2-40B4-BE49-F238E27FC236}">
                <a16:creationId xmlns:a16="http://schemas.microsoft.com/office/drawing/2014/main" id="{EE51DD33-FA66-4F6D-BC1C-E95442D551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492125"/>
            <a:ext cx="7970838"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 Acute or chronic – duration&#10;• Congenital or acquired&#10;• Unilateral or bilateral&#10;• Upper tract obstruction and lower tract...">
            <a:extLst>
              <a:ext uri="{FF2B5EF4-FFF2-40B4-BE49-F238E27FC236}">
                <a16:creationId xmlns:a16="http://schemas.microsoft.com/office/drawing/2014/main" id="{92AA05C5-7DFF-42A8-A219-375C4DDAEB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685800"/>
            <a:ext cx="78486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DA5F0752-4058-4569-8FBF-7CC2BF8B12D7}"/>
              </a:ext>
            </a:extLst>
          </p:cNvPr>
          <p:cNvSpPr>
            <a:spLocks noGrp="1"/>
          </p:cNvSpPr>
          <p:nvPr>
            <p:ph type="title"/>
          </p:nvPr>
        </p:nvSpPr>
        <p:spPr/>
        <p:txBody>
          <a:bodyPr/>
          <a:lstStyle/>
          <a:p>
            <a:pPr eaLnBrk="1" hangingPunct="1"/>
            <a:r>
              <a:rPr lang="en-US" altLang="en-US"/>
              <a:t>CAUSES</a:t>
            </a:r>
          </a:p>
        </p:txBody>
      </p:sp>
      <p:sp>
        <p:nvSpPr>
          <p:cNvPr id="6147" name="Content Placeholder 2">
            <a:extLst>
              <a:ext uri="{FF2B5EF4-FFF2-40B4-BE49-F238E27FC236}">
                <a16:creationId xmlns:a16="http://schemas.microsoft.com/office/drawing/2014/main" id="{5E99C40B-2F36-40E4-95F4-1D2D5DA09E9F}"/>
              </a:ext>
            </a:extLst>
          </p:cNvPr>
          <p:cNvSpPr>
            <a:spLocks noGrp="1"/>
          </p:cNvSpPr>
          <p:nvPr>
            <p:ph idx="1"/>
          </p:nvPr>
        </p:nvSpPr>
        <p:spPr/>
        <p:txBody>
          <a:bodyPr/>
          <a:lstStyle/>
          <a:p>
            <a:pPr eaLnBrk="1" hangingPunct="1"/>
            <a:r>
              <a:rPr lang="en-US" altLang="en-US"/>
              <a:t>1. Intrinsic- stones,Tumours, Prostatic Enlargement</a:t>
            </a:r>
          </a:p>
          <a:p>
            <a:pPr eaLnBrk="1" hangingPunct="1"/>
            <a:r>
              <a:rPr lang="en-US" altLang="en-US"/>
              <a:t>2. Extrinsic-Retroperitoneal masses, adjacent pathologies.</a:t>
            </a: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 Causes of unilateral upper tract obstruction&#10;47&#10; ">
            <a:extLst>
              <a:ext uri="{FF2B5EF4-FFF2-40B4-BE49-F238E27FC236}">
                <a16:creationId xmlns:a16="http://schemas.microsoft.com/office/drawing/2014/main" id="{1969A9C9-99B3-433E-8368-E777067723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6563" y="533400"/>
            <a:ext cx="6904037"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12t01a">
            <a:extLst>
              <a:ext uri="{FF2B5EF4-FFF2-40B4-BE49-F238E27FC236}">
                <a16:creationId xmlns:a16="http://schemas.microsoft.com/office/drawing/2014/main" id="{95EA715F-E422-42D1-8368-27715E2E5A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533400"/>
            <a:ext cx="70866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2t01b">
            <a:extLst>
              <a:ext uri="{FF2B5EF4-FFF2-40B4-BE49-F238E27FC236}">
                <a16:creationId xmlns:a16="http://schemas.microsoft.com/office/drawing/2014/main" id="{FA38CA61-3D6F-47E0-97CE-508D1D9E57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0"/>
            <a:ext cx="7467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E89B7B1E-EEBA-48B2-A52D-DEE457EEBF01}"/>
              </a:ext>
            </a:extLst>
          </p:cNvPr>
          <p:cNvSpPr>
            <a:spLocks noGrp="1"/>
          </p:cNvSpPr>
          <p:nvPr>
            <p:ph type="title"/>
          </p:nvPr>
        </p:nvSpPr>
        <p:spPr/>
        <p:txBody>
          <a:bodyPr/>
          <a:lstStyle/>
          <a:p>
            <a:r>
              <a:rPr lang="en-US" altLang="en-US"/>
              <a:t>Sequalae of obstruction</a:t>
            </a:r>
          </a:p>
        </p:txBody>
      </p:sp>
      <p:sp>
        <p:nvSpPr>
          <p:cNvPr id="10243" name="Content Placeholder 2">
            <a:extLst>
              <a:ext uri="{FF2B5EF4-FFF2-40B4-BE49-F238E27FC236}">
                <a16:creationId xmlns:a16="http://schemas.microsoft.com/office/drawing/2014/main" id="{E9B4E382-B2BE-4249-BF11-921E3D2CFDFB}"/>
              </a:ext>
            </a:extLst>
          </p:cNvPr>
          <p:cNvSpPr>
            <a:spLocks noGrp="1"/>
          </p:cNvSpPr>
          <p:nvPr>
            <p:ph idx="1"/>
          </p:nvPr>
        </p:nvSpPr>
        <p:spPr/>
        <p:txBody>
          <a:bodyPr/>
          <a:lstStyle/>
          <a:p>
            <a:r>
              <a:rPr lang="en-US" altLang="en-US"/>
              <a:t>Increased intraluminal pressure</a:t>
            </a:r>
          </a:p>
          <a:p>
            <a:r>
              <a:rPr lang="en-US" altLang="en-US"/>
              <a:t>Urinary stasis</a:t>
            </a:r>
          </a:p>
          <a:p>
            <a:r>
              <a:rPr lang="en-US" altLang="en-US"/>
              <a:t>Infection</a:t>
            </a:r>
          </a:p>
          <a:p>
            <a:r>
              <a:rPr lang="en-US" altLang="en-US"/>
              <a:t>Stone formation</a:t>
            </a:r>
          </a:p>
          <a:p>
            <a:r>
              <a:rPr lang="en-US" altLang="en-US"/>
              <a:t>Loss of renal function.</a:t>
            </a:r>
          </a:p>
        </p:txBody>
      </p:sp>
    </p:spTree>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42B06-C2DC-4AC2-BD86-A57633EC9F68}"/>
              </a:ext>
            </a:extLst>
          </p:cNvPr>
          <p:cNvSpPr>
            <a:spLocks noGrp="1"/>
          </p:cNvSpPr>
          <p:nvPr>
            <p:ph type="title"/>
          </p:nvPr>
        </p:nvSpPr>
        <p:spPr>
          <a:xfrm>
            <a:off x="457200" y="274638"/>
            <a:ext cx="8229600" cy="563562"/>
          </a:xfrm>
        </p:spPr>
        <p:txBody>
          <a:bodyPr rtlCol="0">
            <a:normAutofit fontScale="90000"/>
          </a:bodyPr>
          <a:lstStyle/>
          <a:p>
            <a:pPr eaLnBrk="1" fontAlgn="auto" hangingPunct="1">
              <a:spcAft>
                <a:spcPts val="0"/>
              </a:spcAft>
              <a:defRPr/>
            </a:pPr>
            <a:r>
              <a:rPr lang="en-US" dirty="0" err="1"/>
              <a:t>Pathophysiology</a:t>
            </a:r>
            <a:endParaRPr lang="en-US" dirty="0"/>
          </a:p>
        </p:txBody>
      </p:sp>
      <p:pic>
        <p:nvPicPr>
          <p:cNvPr id="11267" name="Picture 2" descr="d:\2nd  desktop\my documents\my pictures\Photo-0076.jpg">
            <a:extLst>
              <a:ext uri="{FF2B5EF4-FFF2-40B4-BE49-F238E27FC236}">
                <a16:creationId xmlns:a16="http://schemas.microsoft.com/office/drawing/2014/main" id="{D130C3E7-6C12-4739-A1B4-A088FDD65E8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066800" y="914400"/>
            <a:ext cx="3657600" cy="3429000"/>
          </a:xfrm>
        </p:spPr>
      </p:pic>
      <p:pic>
        <p:nvPicPr>
          <p:cNvPr id="11268" name="Picture 3" descr="d:\2nd  desktop\my documents\my pictures\Photo-0075.jpg">
            <a:extLst>
              <a:ext uri="{FF2B5EF4-FFF2-40B4-BE49-F238E27FC236}">
                <a16:creationId xmlns:a16="http://schemas.microsoft.com/office/drawing/2014/main" id="{DA551DCF-A706-4251-8D3F-35E79F8DC2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2971800"/>
            <a:ext cx="25146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4" descr="d:\2nd  desktop\my documents\my pictures\Photo-0073.jpg">
            <a:extLst>
              <a:ext uri="{FF2B5EF4-FFF2-40B4-BE49-F238E27FC236}">
                <a16:creationId xmlns:a16="http://schemas.microsoft.com/office/drawing/2014/main" id="{0A1676C5-FDA0-47B5-90AB-4B13212D74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4343400"/>
            <a:ext cx="3581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51157A82-2EB5-4CD4-8D85-96E818436025}"/>
              </a:ext>
            </a:extLst>
          </p:cNvPr>
          <p:cNvSpPr>
            <a:spLocks noGrp="1"/>
          </p:cNvSpPr>
          <p:nvPr>
            <p:ph type="title"/>
          </p:nvPr>
        </p:nvSpPr>
        <p:spPr/>
        <p:txBody>
          <a:bodyPr/>
          <a:lstStyle/>
          <a:p>
            <a:r>
              <a:rPr lang="en-US" altLang="en-US"/>
              <a:t>Pathological cosequences</a:t>
            </a:r>
          </a:p>
        </p:txBody>
      </p:sp>
      <p:sp>
        <p:nvSpPr>
          <p:cNvPr id="12291" name="Content Placeholder 2">
            <a:extLst>
              <a:ext uri="{FF2B5EF4-FFF2-40B4-BE49-F238E27FC236}">
                <a16:creationId xmlns:a16="http://schemas.microsoft.com/office/drawing/2014/main" id="{0D2A7F9C-31E5-436B-9C1D-B08A77D673F3}"/>
              </a:ext>
            </a:extLst>
          </p:cNvPr>
          <p:cNvSpPr>
            <a:spLocks noGrp="1"/>
          </p:cNvSpPr>
          <p:nvPr>
            <p:ph idx="1"/>
          </p:nvPr>
        </p:nvSpPr>
        <p:spPr/>
        <p:txBody>
          <a:bodyPr/>
          <a:lstStyle/>
          <a:p>
            <a:r>
              <a:rPr lang="en-US" altLang="en-US"/>
              <a:t>Level of obstruction –Infravesical</a:t>
            </a:r>
          </a:p>
          <a:p>
            <a:pPr>
              <a:buFont typeface="Arial" panose="020B0604020202020204" pitchFamily="34" charset="0"/>
              <a:buNone/>
            </a:pPr>
            <a:r>
              <a:rPr lang="en-US" altLang="en-US"/>
              <a:t>                                         -prevesical</a:t>
            </a:r>
          </a:p>
          <a:p>
            <a:pPr>
              <a:buFont typeface="Arial" panose="020B0604020202020204" pitchFamily="34" charset="0"/>
              <a:buNone/>
            </a:pPr>
            <a:r>
              <a:rPr lang="en-US" altLang="en-US"/>
              <a:t>  .Degree of obstruction – complete</a:t>
            </a:r>
          </a:p>
          <a:p>
            <a:pPr>
              <a:buFont typeface="Arial" panose="020B0604020202020204" pitchFamily="34" charset="0"/>
              <a:buNone/>
            </a:pPr>
            <a:r>
              <a:rPr lang="en-US" altLang="en-US"/>
              <a:t>                                             -partial</a:t>
            </a:r>
          </a:p>
        </p:txBody>
      </p:sp>
    </p:spTree>
  </p:cSld>
  <p:clrMapOvr>
    <a:masterClrMapping/>
  </p:clrMapOvr>
  <p:transition>
    <p:fade thruBlk="1"/>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88AF45BA-B8ED-4A33-B39E-7E18AE16AAF1}"/>
              </a:ext>
            </a:extLst>
          </p:cNvPr>
          <p:cNvSpPr>
            <a:spLocks noGrp="1"/>
          </p:cNvSpPr>
          <p:nvPr>
            <p:ph type="title"/>
          </p:nvPr>
        </p:nvSpPr>
        <p:spPr/>
        <p:txBody>
          <a:bodyPr/>
          <a:lstStyle/>
          <a:p>
            <a:r>
              <a:rPr lang="en-US" altLang="zh-CN" sz="4000" b="1"/>
              <a:t>Pathogenesis (patholophysiology)1</a:t>
            </a:r>
            <a:endParaRPr lang="en-US" altLang="zh-CN"/>
          </a:p>
        </p:txBody>
      </p:sp>
      <p:sp>
        <p:nvSpPr>
          <p:cNvPr id="13315" name="Rectangle 3">
            <a:extLst>
              <a:ext uri="{FF2B5EF4-FFF2-40B4-BE49-F238E27FC236}">
                <a16:creationId xmlns:a16="http://schemas.microsoft.com/office/drawing/2014/main" id="{7A5F0B45-1C09-4E15-9E50-E8D389D51364}"/>
              </a:ext>
            </a:extLst>
          </p:cNvPr>
          <p:cNvSpPr>
            <a:spLocks noGrp="1"/>
          </p:cNvSpPr>
          <p:nvPr>
            <p:ph type="body" idx="1"/>
          </p:nvPr>
        </p:nvSpPr>
        <p:spPr>
          <a:xfrm>
            <a:off x="533400" y="1905000"/>
            <a:ext cx="8229600" cy="4191000"/>
          </a:xfrm>
        </p:spPr>
        <p:txBody>
          <a:bodyPr/>
          <a:lstStyle/>
          <a:p>
            <a:pPr>
              <a:buFontTx/>
              <a:buNone/>
            </a:pPr>
            <a:r>
              <a:rPr lang="en-US" altLang="zh-CN"/>
              <a:t>The changes in the various segments in the urinary tract, depending on the obstructive severity and duration</a:t>
            </a:r>
          </a:p>
          <a:p>
            <a:pPr>
              <a:buFontTx/>
              <a:buNone/>
            </a:pPr>
            <a:r>
              <a:rPr lang="en-US" altLang="zh-CN"/>
              <a:t>1. Urethral changes: dilatation, diverticulum</a:t>
            </a:r>
          </a:p>
          <a:p>
            <a:pPr>
              <a:buFontTx/>
              <a:buNone/>
            </a:pPr>
            <a:r>
              <a:rPr lang="en-US" altLang="zh-CN"/>
              <a:t>2. Vesical changes: trabeculation, residual urine,</a:t>
            </a:r>
          </a:p>
          <a:p>
            <a:pPr>
              <a:buFontTx/>
              <a:buNone/>
            </a:pPr>
            <a:r>
              <a:rPr lang="en-US" altLang="zh-CN"/>
              <a:t>                                diverticula</a:t>
            </a:r>
          </a:p>
          <a:p>
            <a:pPr>
              <a:buFontTx/>
              <a:buNone/>
            </a:pPr>
            <a:r>
              <a:rPr lang="en-US" altLang="zh-CN"/>
              <a:t>3. Ureteral changes: distention, dilatation and       	                        lengthening</a:t>
            </a:r>
          </a:p>
        </p:txBody>
      </p:sp>
    </p:spTree>
  </p:cSld>
  <p:clrMapOvr>
    <a:masterClrMapping/>
  </p:clrMapOvr>
  <p:transition>
    <p:fade thruBlk="1"/>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a:extLst>
              <a:ext uri="{FF2B5EF4-FFF2-40B4-BE49-F238E27FC236}">
                <a16:creationId xmlns:a16="http://schemas.microsoft.com/office/drawing/2014/main" id="{7F34A317-6D3B-4E29-97A8-2BCE72FB3E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143000"/>
            <a:ext cx="7472363"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pic>
    </p:spTree>
  </p:cSld>
  <p:clrMapOvr>
    <a:masterClrMapping/>
  </p:clrMapOvr>
  <p:transition>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97D370C8-DA26-472D-A24E-50E2AEC85026}"/>
              </a:ext>
            </a:extLst>
          </p:cNvPr>
          <p:cNvSpPr>
            <a:spLocks noGrp="1"/>
          </p:cNvSpPr>
          <p:nvPr>
            <p:ph type="title"/>
          </p:nvPr>
        </p:nvSpPr>
        <p:spPr/>
        <p:txBody>
          <a:bodyPr/>
          <a:lstStyle/>
          <a:p>
            <a:r>
              <a:rPr lang="en-US" altLang="zh-CN" sz="4000" b="1"/>
              <a:t>Pathogenesis (patholophysiology)2</a:t>
            </a:r>
          </a:p>
        </p:txBody>
      </p:sp>
      <p:sp>
        <p:nvSpPr>
          <p:cNvPr id="15363" name="Rectangle 3">
            <a:extLst>
              <a:ext uri="{FF2B5EF4-FFF2-40B4-BE49-F238E27FC236}">
                <a16:creationId xmlns:a16="http://schemas.microsoft.com/office/drawing/2014/main" id="{F2A94421-26E5-4F38-A677-64F373EE9726}"/>
              </a:ext>
            </a:extLst>
          </p:cNvPr>
          <p:cNvSpPr>
            <a:spLocks noGrp="1"/>
          </p:cNvSpPr>
          <p:nvPr>
            <p:ph type="body" idx="1"/>
          </p:nvPr>
        </p:nvSpPr>
        <p:spPr/>
        <p:txBody>
          <a:bodyPr/>
          <a:lstStyle/>
          <a:p>
            <a:pPr>
              <a:buFontTx/>
              <a:buNone/>
            </a:pPr>
            <a:r>
              <a:rPr lang="en-US" altLang="zh-CN"/>
              <a:t>4. Pelvicalyceal changes: first shows evidence of  hyperactivity and hypertrophy and then progressive dilatation and stony,rounding  of the fornices ,followed by flattening of the papillae and finally clubbing of the minor calyces.</a:t>
            </a:r>
          </a:p>
          <a:p>
            <a:pPr>
              <a:buFontTx/>
              <a:buNone/>
            </a:pPr>
            <a:r>
              <a:rPr lang="en-US" altLang="zh-CN"/>
              <a:t> 5. Renal Parenchymal Changes:compression, ischemic atrophy.</a:t>
            </a:r>
          </a:p>
        </p:txBody>
      </p:sp>
    </p:spTree>
  </p:cSld>
  <p:clrMapOvr>
    <a:masterClrMapping/>
  </p:clrMapOvr>
  <p:transition>
    <p:fade thruBlk="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a:extLst>
              <a:ext uri="{FF2B5EF4-FFF2-40B4-BE49-F238E27FC236}">
                <a16:creationId xmlns:a16="http://schemas.microsoft.com/office/drawing/2014/main" id="{4819180E-4DA5-4D01-A7BF-F989335E8330}"/>
              </a:ext>
            </a:extLst>
          </p:cNvPr>
          <p:cNvSpPr>
            <a:spLocks noChangeArrowheads="1"/>
          </p:cNvSpPr>
          <p:nvPr/>
        </p:nvSpPr>
        <p:spPr bwMode="auto">
          <a:xfrm>
            <a:off x="685800" y="762000"/>
            <a:ext cx="82327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zh-CN" sz="4000" b="1">
                <a:solidFill>
                  <a:schemeClr val="tx2"/>
                </a:solidFill>
                <a:latin typeface="Arial" panose="020B0604020202020204" pitchFamily="34" charset="0"/>
              </a:rPr>
              <a:t>The result of renal pelvis-obstruction</a:t>
            </a:r>
          </a:p>
        </p:txBody>
      </p:sp>
      <p:pic>
        <p:nvPicPr>
          <p:cNvPr id="16387" name="Picture 5">
            <a:extLst>
              <a:ext uri="{FF2B5EF4-FFF2-40B4-BE49-F238E27FC236}">
                <a16:creationId xmlns:a16="http://schemas.microsoft.com/office/drawing/2014/main" id="{5CFC8B00-7AB2-4403-89B0-54A27F3C5F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905000"/>
            <a:ext cx="4800600" cy="4114800"/>
          </a:xfrm>
          <a:prstGeom prst="rect">
            <a:avLst/>
          </a:prstGeom>
          <a:solidFill>
            <a:schemeClr val="tx1"/>
          </a:solidFill>
          <a:ln w="9525">
            <a:solidFill>
              <a:schemeClr val="tx1"/>
            </a:solidFill>
            <a:miter lim="800000"/>
            <a:headEnd/>
            <a:tailEnd/>
          </a:ln>
        </p:spPr>
      </p:pic>
    </p:spTree>
  </p:cSld>
  <p:clrMapOvr>
    <a:masterClrMapping/>
  </p:clrMapOvr>
  <p:transition>
    <p:fade thruBlk="1"/>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9D3D3C7B-4D96-4B81-B93A-26661833CB7A}"/>
              </a:ext>
            </a:extLst>
          </p:cNvPr>
          <p:cNvSpPr>
            <a:spLocks noGrp="1"/>
          </p:cNvSpPr>
          <p:nvPr>
            <p:ph type="title"/>
          </p:nvPr>
        </p:nvSpPr>
        <p:spPr/>
        <p:txBody>
          <a:bodyPr/>
          <a:lstStyle/>
          <a:p>
            <a:r>
              <a:rPr lang="en-US" altLang="zh-CN" sz="4000" b="1"/>
              <a:t>Clinical</a:t>
            </a:r>
            <a:r>
              <a:rPr lang="en-US" altLang="zh-CN" b="1"/>
              <a:t> findings</a:t>
            </a:r>
            <a:r>
              <a:rPr lang="en-US" altLang="zh-CN"/>
              <a:t> </a:t>
            </a:r>
          </a:p>
        </p:txBody>
      </p:sp>
      <p:sp>
        <p:nvSpPr>
          <p:cNvPr id="17411" name="Rectangle 3">
            <a:extLst>
              <a:ext uri="{FF2B5EF4-FFF2-40B4-BE49-F238E27FC236}">
                <a16:creationId xmlns:a16="http://schemas.microsoft.com/office/drawing/2014/main" id="{E8898A51-D220-4A2B-810F-B1E551EE95DC}"/>
              </a:ext>
            </a:extLst>
          </p:cNvPr>
          <p:cNvSpPr>
            <a:spLocks noGrp="1"/>
          </p:cNvSpPr>
          <p:nvPr>
            <p:ph type="body" idx="1"/>
          </p:nvPr>
        </p:nvSpPr>
        <p:spPr/>
        <p:txBody>
          <a:bodyPr/>
          <a:lstStyle/>
          <a:p>
            <a:pPr>
              <a:buFontTx/>
              <a:buNone/>
            </a:pPr>
            <a:r>
              <a:rPr lang="en-US" altLang="zh-CN"/>
              <a:t>1.Symptoms and signs: </a:t>
            </a:r>
          </a:p>
          <a:p>
            <a:pPr>
              <a:buFontTx/>
              <a:buNone/>
            </a:pPr>
            <a:r>
              <a:rPr lang="en-US" altLang="zh-CN"/>
              <a:t>   </a:t>
            </a:r>
            <a:r>
              <a:rPr lang="en-US" altLang="zh-CN" u="sng"/>
              <a:t>infravesical obstruction</a:t>
            </a:r>
            <a:r>
              <a:rPr lang="en-US" altLang="zh-CN"/>
              <a:t> :difficulty of voiding,weak stream ,diminished flow rate,terminal dribbling,burning ,frequency.</a:t>
            </a:r>
          </a:p>
          <a:p>
            <a:pPr>
              <a:buFontTx/>
              <a:buNone/>
            </a:pPr>
            <a:r>
              <a:rPr lang="en-US" altLang="zh-CN"/>
              <a:t>   </a:t>
            </a:r>
            <a:r>
              <a:rPr lang="en-US" altLang="zh-CN" u="sng"/>
              <a:t>Supravesical obstruction </a:t>
            </a:r>
            <a:r>
              <a:rPr lang="en-US" altLang="zh-CN"/>
              <a:t>:renal pain or renal colic,if gradually--asymptomatic or enlarged kidney.</a:t>
            </a:r>
          </a:p>
        </p:txBody>
      </p:sp>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D06E4C07-07B9-4FB1-94D0-758AA4E0E534}"/>
              </a:ext>
            </a:extLst>
          </p:cNvPr>
          <p:cNvSpPr>
            <a:spLocks noGrp="1"/>
          </p:cNvSpPr>
          <p:nvPr>
            <p:ph type="title"/>
          </p:nvPr>
        </p:nvSpPr>
        <p:spPr/>
        <p:txBody>
          <a:bodyPr/>
          <a:lstStyle/>
          <a:p>
            <a:pPr eaLnBrk="1" hangingPunct="1"/>
            <a:r>
              <a:rPr lang="en-US" altLang="en-US"/>
              <a:t>Diagnosis:- Hx and Px</a:t>
            </a:r>
          </a:p>
        </p:txBody>
      </p:sp>
      <p:sp>
        <p:nvSpPr>
          <p:cNvPr id="3" name="Content Placeholder 2">
            <a:extLst>
              <a:ext uri="{FF2B5EF4-FFF2-40B4-BE49-F238E27FC236}">
                <a16:creationId xmlns:a16="http://schemas.microsoft.com/office/drawing/2014/main" id="{AE5A9319-D369-4BB9-B2F3-BFDE43401B53}"/>
              </a:ext>
            </a:extLst>
          </p:cNvPr>
          <p:cNvSpPr>
            <a:spLocks noGrp="1"/>
          </p:cNvSpPr>
          <p:nvPr>
            <p:ph idx="1"/>
          </p:nvPr>
        </p:nvSpPr>
        <p:spPr>
          <a:xfrm>
            <a:off x="457200" y="1295400"/>
            <a:ext cx="4038600" cy="5334000"/>
          </a:xfrm>
        </p:spPr>
        <p:txBody>
          <a:bodyPr rtlCol="0">
            <a:normAutofit fontScale="25000" lnSpcReduction="20000"/>
          </a:bodyPr>
          <a:lstStyle/>
          <a:p>
            <a:pPr eaLnBrk="1" fontAlgn="auto" hangingPunct="1">
              <a:spcAft>
                <a:spcPts val="0"/>
              </a:spcAft>
              <a:buFont typeface="Arial" panose="020B0604020202020204" pitchFamily="34" charset="0"/>
              <a:buNone/>
              <a:defRPr/>
            </a:pPr>
            <a:r>
              <a:rPr lang="en-US" sz="7200" i="1" u="sng" dirty="0">
                <a:latin typeface="Arial" pitchFamily="34" charset="0"/>
                <a:cs typeface="Arial" pitchFamily="34" charset="0"/>
              </a:rPr>
              <a:t>  </a:t>
            </a:r>
            <a:r>
              <a:rPr lang="en-US" sz="8000" i="1" u="sng" dirty="0">
                <a:latin typeface="Arial" pitchFamily="34" charset="0"/>
                <a:cs typeface="Arial" pitchFamily="34" charset="0"/>
              </a:rPr>
              <a:t>Main factors to be considered</a:t>
            </a:r>
          </a:p>
          <a:p>
            <a:pPr eaLnBrk="1" fontAlgn="auto" hangingPunct="1">
              <a:spcAft>
                <a:spcPts val="0"/>
              </a:spcAft>
              <a:defRPr/>
            </a:pPr>
            <a:r>
              <a:rPr lang="en-US" sz="7200" b="1" dirty="0"/>
              <a:t>History</a:t>
            </a:r>
          </a:p>
          <a:p>
            <a:pPr eaLnBrk="1" fontAlgn="auto" hangingPunct="1">
              <a:spcAft>
                <a:spcPts val="0"/>
              </a:spcAft>
              <a:buFont typeface="Arial" charset="0"/>
              <a:buNone/>
              <a:defRPr/>
            </a:pPr>
            <a:r>
              <a:rPr lang="en-US" sz="7200" dirty="0"/>
              <a:t>      -Flank pain</a:t>
            </a:r>
          </a:p>
          <a:p>
            <a:pPr eaLnBrk="1" fontAlgn="auto" hangingPunct="1">
              <a:spcAft>
                <a:spcPts val="0"/>
              </a:spcAft>
              <a:buFont typeface="Arial" charset="0"/>
              <a:buNone/>
              <a:defRPr/>
            </a:pPr>
            <a:r>
              <a:rPr lang="en-US" sz="7200" dirty="0"/>
              <a:t>      -fever</a:t>
            </a:r>
          </a:p>
          <a:p>
            <a:pPr eaLnBrk="1" fontAlgn="auto" hangingPunct="1">
              <a:spcAft>
                <a:spcPts val="0"/>
              </a:spcAft>
              <a:buFont typeface="Arial" charset="0"/>
              <a:buNone/>
              <a:defRPr/>
            </a:pPr>
            <a:r>
              <a:rPr lang="en-US" sz="7200" dirty="0"/>
              <a:t>      -LUTS</a:t>
            </a:r>
          </a:p>
          <a:p>
            <a:pPr eaLnBrk="1" fontAlgn="auto" hangingPunct="1">
              <a:spcAft>
                <a:spcPts val="0"/>
              </a:spcAft>
              <a:buFont typeface="Arial" charset="0"/>
              <a:buNone/>
              <a:defRPr/>
            </a:pPr>
            <a:r>
              <a:rPr lang="en-US" sz="7200" dirty="0"/>
              <a:t>      - AUR</a:t>
            </a:r>
          </a:p>
          <a:p>
            <a:pPr eaLnBrk="1" fontAlgn="auto" hangingPunct="1">
              <a:spcAft>
                <a:spcPts val="0"/>
              </a:spcAft>
              <a:buFont typeface="Arial" charset="0"/>
              <a:buNone/>
              <a:defRPr/>
            </a:pPr>
            <a:r>
              <a:rPr lang="en-US" sz="7200" dirty="0"/>
              <a:t>      - other factors (</a:t>
            </a:r>
            <a:r>
              <a:rPr lang="en-US" sz="7200" dirty="0" err="1">
                <a:latin typeface="+mj-lt"/>
                <a:cs typeface="Arial" charset="0"/>
              </a:rPr>
              <a:t>Haematuria,UTI,advanced</a:t>
            </a:r>
            <a:r>
              <a:rPr lang="en-US" sz="7200" dirty="0">
                <a:latin typeface="+mj-lt"/>
                <a:cs typeface="Arial" charset="0"/>
              </a:rPr>
              <a:t> in age, wt loss, previous urethral instrumentation )</a:t>
            </a:r>
          </a:p>
          <a:p>
            <a:pPr eaLnBrk="1" fontAlgn="auto" hangingPunct="1">
              <a:spcAft>
                <a:spcPts val="0"/>
              </a:spcAft>
              <a:buFont typeface="Arial" charset="0"/>
              <a:buNone/>
              <a:defRPr/>
            </a:pPr>
            <a:r>
              <a:rPr lang="en-US" sz="7200" dirty="0"/>
              <a:t>      - </a:t>
            </a:r>
            <a:r>
              <a:rPr lang="en-US" sz="7200" i="1" u="sng" dirty="0"/>
              <a:t>Do not forget </a:t>
            </a:r>
            <a:r>
              <a:rPr lang="en-US" sz="7200" dirty="0"/>
              <a:t>Neurologic </a:t>
            </a:r>
            <a:r>
              <a:rPr lang="en-US" sz="7200" dirty="0" err="1"/>
              <a:t>diseases,eg</a:t>
            </a:r>
            <a:r>
              <a:rPr lang="en-US" sz="7200" dirty="0"/>
              <a:t> MS, spinal cord injury </a:t>
            </a:r>
          </a:p>
          <a:p>
            <a:pPr eaLnBrk="1" fontAlgn="auto" hangingPunct="1">
              <a:spcAft>
                <a:spcPts val="0"/>
              </a:spcAft>
              <a:defRPr/>
            </a:pPr>
            <a:r>
              <a:rPr lang="en-US" sz="7200" b="1" dirty="0"/>
              <a:t>Physical examination</a:t>
            </a:r>
          </a:p>
          <a:p>
            <a:pPr eaLnBrk="1" fontAlgn="auto" hangingPunct="1">
              <a:spcAft>
                <a:spcPts val="0"/>
              </a:spcAft>
              <a:buFont typeface="Arial" charset="0"/>
              <a:buNone/>
              <a:defRPr/>
            </a:pPr>
            <a:r>
              <a:rPr lang="en-US" sz="7200" dirty="0">
                <a:cs typeface="Arial" charset="0"/>
              </a:rPr>
              <a:t>      - </a:t>
            </a:r>
            <a:r>
              <a:rPr lang="en-US" sz="7200" dirty="0" err="1">
                <a:cs typeface="Arial" charset="0"/>
              </a:rPr>
              <a:t>lymphadenopathy</a:t>
            </a:r>
            <a:r>
              <a:rPr lang="en-US" sz="7200" dirty="0">
                <a:cs typeface="Arial" charset="0"/>
              </a:rPr>
              <a:t>,</a:t>
            </a:r>
            <a:endParaRPr lang="en-US" sz="7200" b="1" dirty="0"/>
          </a:p>
          <a:p>
            <a:pPr eaLnBrk="1" fontAlgn="auto" hangingPunct="1">
              <a:spcAft>
                <a:spcPts val="0"/>
              </a:spcAft>
              <a:buFont typeface="Arial" charset="0"/>
              <a:buNone/>
              <a:defRPr/>
            </a:pPr>
            <a:r>
              <a:rPr lang="en-US" sz="7200" dirty="0"/>
              <a:t>      - </a:t>
            </a:r>
            <a:r>
              <a:rPr lang="en-US" sz="7200" dirty="0" err="1"/>
              <a:t>Costovertebral</a:t>
            </a:r>
            <a:r>
              <a:rPr lang="en-US" sz="7200" dirty="0"/>
              <a:t> angle    </a:t>
            </a:r>
          </a:p>
          <a:p>
            <a:pPr eaLnBrk="1" fontAlgn="auto" hangingPunct="1">
              <a:spcAft>
                <a:spcPts val="0"/>
              </a:spcAft>
              <a:buFont typeface="Arial" charset="0"/>
              <a:buNone/>
              <a:defRPr/>
            </a:pPr>
            <a:r>
              <a:rPr lang="en-US" sz="7200" dirty="0"/>
              <a:t>         tenderness</a:t>
            </a:r>
          </a:p>
          <a:p>
            <a:pPr eaLnBrk="1" fontAlgn="auto" hangingPunct="1">
              <a:spcAft>
                <a:spcPts val="0"/>
              </a:spcAft>
              <a:buFont typeface="Arial" panose="020B0604020202020204" pitchFamily="34" charset="0"/>
              <a:buNone/>
              <a:defRPr/>
            </a:pPr>
            <a:r>
              <a:rPr lang="en-US" sz="7200" dirty="0"/>
              <a:t>        - Distended abdomen,       </a:t>
            </a:r>
          </a:p>
          <a:p>
            <a:pPr eaLnBrk="1" fontAlgn="auto" hangingPunct="1">
              <a:spcAft>
                <a:spcPts val="0"/>
              </a:spcAft>
              <a:buFont typeface="Arial" panose="020B0604020202020204" pitchFamily="34" charset="0"/>
              <a:buNone/>
              <a:defRPr/>
            </a:pPr>
            <a:r>
              <a:rPr lang="en-US" sz="7200" dirty="0"/>
              <a:t>         ?palpable bladder, </a:t>
            </a:r>
            <a:r>
              <a:rPr lang="en-US" sz="7200" dirty="0" err="1"/>
              <a:t>hydronephrotic</a:t>
            </a:r>
            <a:r>
              <a:rPr lang="en-US" sz="7200" dirty="0"/>
              <a:t> </a:t>
            </a:r>
          </a:p>
          <a:p>
            <a:pPr eaLnBrk="1" fontAlgn="auto" hangingPunct="1">
              <a:spcAft>
                <a:spcPts val="0"/>
              </a:spcAft>
              <a:buFont typeface="Arial" panose="020B0604020202020204" pitchFamily="34" charset="0"/>
              <a:buNone/>
              <a:defRPr/>
            </a:pPr>
            <a:r>
              <a:rPr lang="en-US" sz="7200" dirty="0"/>
              <a:t>           kidneys.</a:t>
            </a:r>
          </a:p>
          <a:p>
            <a:pPr eaLnBrk="1" fontAlgn="auto" hangingPunct="1">
              <a:spcAft>
                <a:spcPts val="0"/>
              </a:spcAft>
              <a:buFont typeface="Arial" panose="020B0604020202020204" pitchFamily="34" charset="0"/>
              <a:buNone/>
              <a:defRPr/>
            </a:pPr>
            <a:r>
              <a:rPr lang="en-US" sz="7200" dirty="0"/>
              <a:t>         - DRE( BPE/ PCA)</a:t>
            </a:r>
          </a:p>
          <a:p>
            <a:pPr eaLnBrk="1" fontAlgn="auto" hangingPunct="1">
              <a:spcAft>
                <a:spcPts val="0"/>
              </a:spcAft>
              <a:buFont typeface="Arial" panose="020B0604020202020204" pitchFamily="34" charset="0"/>
              <a:buNone/>
              <a:defRPr/>
            </a:pPr>
            <a:endParaRPr lang="en-US" dirty="0"/>
          </a:p>
          <a:p>
            <a:pPr eaLnBrk="1" fontAlgn="auto" hangingPunct="1">
              <a:spcAft>
                <a:spcPts val="0"/>
              </a:spcAft>
              <a:buFont typeface="Arial" panose="020B0604020202020204" pitchFamily="34" charset="0"/>
              <a:buNone/>
              <a:defRPr/>
            </a:pPr>
            <a:endParaRPr lang="en-US" dirty="0"/>
          </a:p>
          <a:p>
            <a:pPr eaLnBrk="1" fontAlgn="auto" hangingPunct="1">
              <a:spcAft>
                <a:spcPts val="0"/>
              </a:spcAft>
              <a:buFont typeface="Arial" panose="020B0604020202020204" pitchFamily="34" charset="0"/>
              <a:buNone/>
              <a:defRPr/>
            </a:pPr>
            <a:endParaRPr lang="en-US" dirty="0"/>
          </a:p>
        </p:txBody>
      </p:sp>
      <p:pic>
        <p:nvPicPr>
          <p:cNvPr id="18436" name="Picture 2" descr="1f50">
            <a:extLst>
              <a:ext uri="{FF2B5EF4-FFF2-40B4-BE49-F238E27FC236}">
                <a16:creationId xmlns:a16="http://schemas.microsoft.com/office/drawing/2014/main" id="{9AB739C9-48A5-4225-8A45-EF02947719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1524000"/>
            <a:ext cx="38862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6D55C73F-71CB-4B0F-B6BB-3D0F244A5EEA}"/>
              </a:ext>
            </a:extLst>
          </p:cNvPr>
          <p:cNvSpPr>
            <a:spLocks noGrp="1"/>
          </p:cNvSpPr>
          <p:nvPr>
            <p:ph type="title"/>
          </p:nvPr>
        </p:nvSpPr>
        <p:spPr/>
        <p:txBody>
          <a:bodyPr/>
          <a:lstStyle/>
          <a:p>
            <a:pPr eaLnBrk="1" hangingPunct="1"/>
            <a:r>
              <a:rPr lang="en-US" altLang="en-US" sz="3600"/>
              <a:t>Diagnosis :- Hx and Px contd</a:t>
            </a:r>
          </a:p>
        </p:txBody>
      </p:sp>
      <p:sp>
        <p:nvSpPr>
          <p:cNvPr id="19459" name="Content Placeholder 2">
            <a:extLst>
              <a:ext uri="{FF2B5EF4-FFF2-40B4-BE49-F238E27FC236}">
                <a16:creationId xmlns:a16="http://schemas.microsoft.com/office/drawing/2014/main" id="{A71BA132-34C4-4533-A7AE-5FAF8FAC4634}"/>
              </a:ext>
            </a:extLst>
          </p:cNvPr>
          <p:cNvSpPr>
            <a:spLocks noGrp="1"/>
          </p:cNvSpPr>
          <p:nvPr>
            <p:ph idx="1"/>
          </p:nvPr>
        </p:nvSpPr>
        <p:spPr>
          <a:xfrm>
            <a:off x="228600" y="1600200"/>
            <a:ext cx="7848600" cy="5029200"/>
          </a:xfrm>
        </p:spPr>
        <p:txBody>
          <a:bodyPr/>
          <a:lstStyle/>
          <a:p>
            <a:pPr eaLnBrk="1" hangingPunct="1">
              <a:buFont typeface="Arial" panose="020B0604020202020204" pitchFamily="34" charset="0"/>
              <a:buNone/>
            </a:pPr>
            <a:r>
              <a:rPr lang="en-US" altLang="en-US" i="1" u="sng">
                <a:latin typeface="Arial" panose="020B0604020202020204" pitchFamily="34" charset="0"/>
                <a:cs typeface="Arial" panose="020B0604020202020204" pitchFamily="34" charset="0"/>
              </a:rPr>
              <a:t>Other factors</a:t>
            </a:r>
          </a:p>
          <a:p>
            <a:pPr eaLnBrk="1" hangingPunct="1"/>
            <a:r>
              <a:rPr lang="en-US" altLang="en-US" sz="1800">
                <a:latin typeface="Arial" panose="020B0604020202020204" pitchFamily="34" charset="0"/>
                <a:cs typeface="Arial" panose="020B0604020202020204" pitchFamily="34" charset="0"/>
              </a:rPr>
              <a:t>Urinary incontinence</a:t>
            </a:r>
          </a:p>
          <a:p>
            <a:pPr eaLnBrk="1" hangingPunct="1"/>
            <a:r>
              <a:rPr lang="en-US" altLang="en-US" sz="1800">
                <a:latin typeface="Arial" panose="020B0604020202020204" pitchFamily="34" charset="0"/>
                <a:cs typeface="Arial" panose="020B0604020202020204" pitchFamily="34" charset="0"/>
              </a:rPr>
              <a:t>Pelvic or abdominal malignancy</a:t>
            </a:r>
          </a:p>
          <a:p>
            <a:pPr eaLnBrk="1" hangingPunct="1"/>
            <a:r>
              <a:rPr lang="en-US" altLang="en-US" sz="1800">
                <a:latin typeface="Arial" panose="020B0604020202020204" pitchFamily="34" charset="0"/>
                <a:cs typeface="Arial" panose="020B0604020202020204" pitchFamily="34" charset="0"/>
              </a:rPr>
              <a:t> Pelvic / mass on internal examination</a:t>
            </a:r>
          </a:p>
          <a:p>
            <a:pPr eaLnBrk="1" hangingPunct="1"/>
            <a:r>
              <a:rPr lang="en-US" altLang="en-US" sz="1800">
                <a:latin typeface="Arial" panose="020B0604020202020204" pitchFamily="34" charset="0"/>
                <a:cs typeface="Arial" panose="020B0604020202020204" pitchFamily="34" charset="0"/>
              </a:rPr>
              <a:t> Meatal stenosis</a:t>
            </a:r>
          </a:p>
        </p:txBody>
      </p:sp>
    </p:spTree>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3f01">
            <a:extLst>
              <a:ext uri="{FF2B5EF4-FFF2-40B4-BE49-F238E27FC236}">
                <a16:creationId xmlns:a16="http://schemas.microsoft.com/office/drawing/2014/main" id="{C5AAB72D-09F9-404F-9000-B56ADA46BD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0"/>
            <a:ext cx="38862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3" descr="3f02">
            <a:extLst>
              <a:ext uri="{FF2B5EF4-FFF2-40B4-BE49-F238E27FC236}">
                <a16:creationId xmlns:a16="http://schemas.microsoft.com/office/drawing/2014/main" id="{1BFDCAB0-FDE2-46CB-8A30-CF0BE3C36A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0" y="304800"/>
            <a:ext cx="34290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4" descr="3f03">
            <a:extLst>
              <a:ext uri="{FF2B5EF4-FFF2-40B4-BE49-F238E27FC236}">
                <a16:creationId xmlns:a16="http://schemas.microsoft.com/office/drawing/2014/main" id="{4A96A15D-E6F2-47BC-AA6C-1CB481F753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3352800"/>
            <a:ext cx="38100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10D7B-5407-4071-A86B-D717217CECC3}"/>
              </a:ext>
            </a:extLst>
          </p:cNvPr>
          <p:cNvSpPr>
            <a:spLocks noGrp="1"/>
          </p:cNvSpPr>
          <p:nvPr>
            <p:ph type="title"/>
          </p:nvPr>
        </p:nvSpPr>
        <p:spPr/>
        <p:txBody>
          <a:bodyPr rtlCol="0">
            <a:normAutofit fontScale="90000"/>
          </a:bodyPr>
          <a:lstStyle/>
          <a:p>
            <a:pPr eaLnBrk="1" fontAlgn="auto" hangingPunct="1">
              <a:spcAft>
                <a:spcPts val="0"/>
              </a:spcAft>
              <a:defRPr/>
            </a:pPr>
            <a:r>
              <a:rPr lang="en-US" dirty="0"/>
              <a:t>Diagnostic Tests</a:t>
            </a:r>
            <a:br>
              <a:rPr lang="en-US" dirty="0"/>
            </a:br>
            <a:endParaRPr lang="en-US" dirty="0"/>
          </a:p>
        </p:txBody>
      </p:sp>
      <p:sp>
        <p:nvSpPr>
          <p:cNvPr id="22531" name="Content Placeholder 2">
            <a:extLst>
              <a:ext uri="{FF2B5EF4-FFF2-40B4-BE49-F238E27FC236}">
                <a16:creationId xmlns:a16="http://schemas.microsoft.com/office/drawing/2014/main" id="{4200A2DE-2E0A-45F3-9BC4-B43D144DFD71}"/>
              </a:ext>
            </a:extLst>
          </p:cNvPr>
          <p:cNvSpPr>
            <a:spLocks noGrp="1"/>
          </p:cNvSpPr>
          <p:nvPr>
            <p:ph idx="1"/>
          </p:nvPr>
        </p:nvSpPr>
        <p:spPr/>
        <p:txBody>
          <a:bodyPr/>
          <a:lstStyle/>
          <a:p>
            <a:pPr eaLnBrk="1" hangingPunct="1">
              <a:buFont typeface="Arial" panose="020B0604020202020204" pitchFamily="34" charset="0"/>
              <a:buNone/>
            </a:pPr>
            <a:r>
              <a:rPr lang="en-US" altLang="en-US"/>
              <a:t> i)Urine             -Dip stick</a:t>
            </a:r>
          </a:p>
          <a:p>
            <a:pPr eaLnBrk="1" hangingPunct="1">
              <a:buFont typeface="Arial" panose="020B0604020202020204" pitchFamily="34" charset="0"/>
              <a:buNone/>
            </a:pPr>
            <a:r>
              <a:rPr lang="en-US" altLang="en-US"/>
              <a:t>                         - microscopy and C/S</a:t>
            </a:r>
          </a:p>
          <a:p>
            <a:pPr eaLnBrk="1" hangingPunct="1">
              <a:buFont typeface="Arial" panose="020B0604020202020204" pitchFamily="34" charset="0"/>
              <a:buNone/>
            </a:pPr>
            <a:r>
              <a:rPr lang="en-US" altLang="en-US"/>
              <a:t> ii) Blood           - TBC</a:t>
            </a:r>
          </a:p>
          <a:p>
            <a:pPr eaLnBrk="1" hangingPunct="1">
              <a:buFont typeface="Arial" panose="020B0604020202020204" pitchFamily="34" charset="0"/>
              <a:buNone/>
            </a:pPr>
            <a:r>
              <a:rPr lang="en-US" altLang="en-US"/>
              <a:t>                         - U/E, serum creatine</a:t>
            </a:r>
          </a:p>
          <a:p>
            <a:pPr eaLnBrk="1" hangingPunct="1">
              <a:buFont typeface="Arial" panose="020B0604020202020204" pitchFamily="34" charset="0"/>
              <a:buNone/>
            </a:pPr>
            <a:r>
              <a:rPr lang="en-US" altLang="en-US"/>
              <a:t>iii) Imaging       – U/S</a:t>
            </a:r>
          </a:p>
          <a:p>
            <a:pPr eaLnBrk="1" hangingPunct="1">
              <a:buFont typeface="Arial" panose="020B0604020202020204" pitchFamily="34" charset="0"/>
              <a:buNone/>
            </a:pPr>
            <a:r>
              <a:rPr lang="en-US" altLang="en-US"/>
              <a:t>                           - IVU</a:t>
            </a:r>
          </a:p>
          <a:p>
            <a:pPr eaLnBrk="1" hangingPunct="1">
              <a:buFont typeface="Arial" panose="020B0604020202020204" pitchFamily="34" charset="0"/>
              <a:buNone/>
            </a:pPr>
            <a:r>
              <a:rPr lang="en-US" altLang="en-US"/>
              <a:t>                           - CTU</a:t>
            </a:r>
          </a:p>
          <a:p>
            <a:pPr eaLnBrk="1" hangingPunct="1"/>
            <a:endParaRPr lang="en-US" altLang="en-US"/>
          </a:p>
        </p:txBody>
      </p:sp>
    </p:spTree>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1153F54A-BE4D-4631-AA83-E8E22EABDC7A}"/>
              </a:ext>
            </a:extLst>
          </p:cNvPr>
          <p:cNvSpPr>
            <a:spLocks noGrp="1"/>
          </p:cNvSpPr>
          <p:nvPr>
            <p:ph type="title"/>
          </p:nvPr>
        </p:nvSpPr>
        <p:spPr/>
        <p:txBody>
          <a:bodyPr/>
          <a:lstStyle/>
          <a:p>
            <a:r>
              <a:rPr lang="en-US" altLang="zh-CN" sz="4000" b="1"/>
              <a:t>Clinical findings</a:t>
            </a:r>
            <a:endParaRPr lang="en-US" altLang="zh-CN"/>
          </a:p>
        </p:txBody>
      </p:sp>
      <p:sp>
        <p:nvSpPr>
          <p:cNvPr id="23555" name="Rectangle 3">
            <a:extLst>
              <a:ext uri="{FF2B5EF4-FFF2-40B4-BE49-F238E27FC236}">
                <a16:creationId xmlns:a16="http://schemas.microsoft.com/office/drawing/2014/main" id="{1A621001-A07A-47E5-89E2-A3B8CA41C8B7}"/>
              </a:ext>
            </a:extLst>
          </p:cNvPr>
          <p:cNvSpPr>
            <a:spLocks noGrp="1"/>
          </p:cNvSpPr>
          <p:nvPr>
            <p:ph type="body" idx="1"/>
          </p:nvPr>
        </p:nvSpPr>
        <p:spPr/>
        <p:txBody>
          <a:bodyPr/>
          <a:lstStyle/>
          <a:p>
            <a:pPr>
              <a:buFontTx/>
              <a:buNone/>
            </a:pPr>
            <a:r>
              <a:rPr lang="en-US" altLang="zh-CN"/>
              <a:t>3</a:t>
            </a:r>
            <a:r>
              <a:rPr lang="en-US" altLang="zh-CN" b="1"/>
              <a:t>.      X-Ray findings</a:t>
            </a:r>
          </a:p>
          <a:p>
            <a:pPr>
              <a:buFontTx/>
              <a:buNone/>
            </a:pPr>
            <a:r>
              <a:rPr lang="en-US" altLang="zh-CN"/>
              <a:t>  I.V.U , RGP , Ureterograms , Urethrogram :-</a:t>
            </a:r>
          </a:p>
          <a:p>
            <a:r>
              <a:rPr lang="en-US" altLang="zh-CN"/>
              <a:t>localizing the site of obstruction</a:t>
            </a:r>
          </a:p>
          <a:p>
            <a:r>
              <a:rPr lang="en-US" altLang="zh-CN"/>
              <a:t>demonstrate the extent of the obstructed segment</a:t>
            </a:r>
          </a:p>
          <a:p>
            <a:r>
              <a:rPr lang="en-US" altLang="zh-CN"/>
              <a:t>anatomic changes </a:t>
            </a:r>
          </a:p>
          <a:p>
            <a:r>
              <a:rPr lang="en-US" altLang="zh-CN"/>
              <a:t>functional changes  </a:t>
            </a:r>
          </a:p>
        </p:txBody>
      </p:sp>
    </p:spTree>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B3E86E44-494C-4D4D-A2E9-860231BDFACA}"/>
              </a:ext>
            </a:extLst>
          </p:cNvPr>
          <p:cNvSpPr>
            <a:spLocks noGrp="1"/>
          </p:cNvSpPr>
          <p:nvPr>
            <p:ph type="title"/>
          </p:nvPr>
        </p:nvSpPr>
        <p:spPr/>
        <p:txBody>
          <a:bodyPr/>
          <a:lstStyle/>
          <a:p>
            <a:r>
              <a:rPr lang="en-US" altLang="zh-CN" sz="4000" b="1"/>
              <a:t>Clinical findings</a:t>
            </a:r>
            <a:endParaRPr lang="en-US" altLang="zh-CN"/>
          </a:p>
        </p:txBody>
      </p:sp>
      <p:sp>
        <p:nvSpPr>
          <p:cNvPr id="24579" name="Rectangle 3">
            <a:extLst>
              <a:ext uri="{FF2B5EF4-FFF2-40B4-BE49-F238E27FC236}">
                <a16:creationId xmlns:a16="http://schemas.microsoft.com/office/drawing/2014/main" id="{18E87E21-0020-4699-BB4C-3E9F84FDB2FB}"/>
              </a:ext>
            </a:extLst>
          </p:cNvPr>
          <p:cNvSpPr>
            <a:spLocks noGrp="1"/>
          </p:cNvSpPr>
          <p:nvPr>
            <p:ph type="body" idx="1"/>
          </p:nvPr>
        </p:nvSpPr>
        <p:spPr/>
        <p:txBody>
          <a:bodyPr/>
          <a:lstStyle/>
          <a:p>
            <a:pPr>
              <a:buFontTx/>
              <a:buNone/>
            </a:pPr>
            <a:r>
              <a:rPr lang="en-US" altLang="zh-CN"/>
              <a:t>4</a:t>
            </a:r>
            <a:r>
              <a:rPr lang="en-US" altLang="zh-CN" b="1"/>
              <a:t>. Special Examination</a:t>
            </a:r>
          </a:p>
          <a:p>
            <a:pPr>
              <a:buFontTx/>
              <a:buNone/>
            </a:pPr>
            <a:r>
              <a:rPr lang="en-US" altLang="zh-CN"/>
              <a:t>   Instrumental calibration of sites of obstruction is also valuable</a:t>
            </a:r>
          </a:p>
          <a:p>
            <a:r>
              <a:rPr lang="en-US" altLang="zh-CN"/>
              <a:t>isotope renography</a:t>
            </a:r>
          </a:p>
          <a:p>
            <a:r>
              <a:rPr lang="en-US" altLang="zh-CN"/>
              <a:t>ultrasonic examination shows hydronephrosis and residual urine </a:t>
            </a:r>
          </a:p>
          <a:p>
            <a:r>
              <a:rPr lang="en-US" altLang="zh-CN"/>
              <a:t>Urinary flow rate</a:t>
            </a:r>
          </a:p>
          <a:p>
            <a:r>
              <a:rPr lang="en-US" altLang="zh-CN"/>
              <a:t>CT urograms.  </a:t>
            </a:r>
          </a:p>
        </p:txBody>
      </p:sp>
    </p:spTree>
  </p:cSld>
  <p:clrMapOvr>
    <a:masterClrMapping/>
  </p:clrMapOvr>
  <p:transition>
    <p:fade thruBlk="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E7B1CFE2-7189-44C8-8F4E-1D93AFC98D9B}"/>
              </a:ext>
            </a:extLst>
          </p:cNvPr>
          <p:cNvSpPr>
            <a:spLocks noGrp="1"/>
          </p:cNvSpPr>
          <p:nvPr>
            <p:ph type="title"/>
          </p:nvPr>
        </p:nvSpPr>
        <p:spPr/>
        <p:txBody>
          <a:bodyPr/>
          <a:lstStyle/>
          <a:p>
            <a:r>
              <a:rPr lang="en-US" altLang="zh-CN" sz="4000" b="1"/>
              <a:t>Treatment</a:t>
            </a:r>
          </a:p>
        </p:txBody>
      </p:sp>
      <p:sp>
        <p:nvSpPr>
          <p:cNvPr id="25603" name="Rectangle 3">
            <a:extLst>
              <a:ext uri="{FF2B5EF4-FFF2-40B4-BE49-F238E27FC236}">
                <a16:creationId xmlns:a16="http://schemas.microsoft.com/office/drawing/2014/main" id="{AF61146B-C807-4E08-8ACC-CFA6B62DFEAB}"/>
              </a:ext>
            </a:extLst>
          </p:cNvPr>
          <p:cNvSpPr>
            <a:spLocks noGrp="1"/>
          </p:cNvSpPr>
          <p:nvPr>
            <p:ph type="body" idx="1"/>
          </p:nvPr>
        </p:nvSpPr>
        <p:spPr>
          <a:xfrm>
            <a:off x="914400" y="1981200"/>
            <a:ext cx="7391400" cy="4114800"/>
          </a:xfrm>
        </p:spPr>
        <p:txBody>
          <a:bodyPr/>
          <a:lstStyle/>
          <a:p>
            <a:pPr>
              <a:buFontTx/>
              <a:buNone/>
            </a:pPr>
            <a:r>
              <a:rPr lang="en-US" altLang="zh-CN"/>
              <a:t>Preliminary drainage above the obstruction is sometimes needed to improve kidney function. </a:t>
            </a:r>
          </a:p>
          <a:p>
            <a:pPr>
              <a:buFontTx/>
              <a:buNone/>
            </a:pPr>
            <a:r>
              <a:rPr lang="en-US" altLang="zh-CN"/>
              <a:t>Occasionally, permanent drainage and diversion by cutaneous ureterostomy, ileal or colonic loop diversion, or permanent nephrostomy are required.</a:t>
            </a:r>
          </a:p>
          <a:p>
            <a:pPr>
              <a:buFontTx/>
              <a:buNone/>
            </a:pPr>
            <a:endParaRPr lang="en-US" altLang="zh-CN"/>
          </a:p>
        </p:txBody>
      </p:sp>
    </p:spTree>
  </p:cSld>
  <p:clrMapOvr>
    <a:masterClrMapping/>
  </p:clrMapOvr>
  <p:transition>
    <p:fade thruBlk="1"/>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39D0F3A6-02DB-437B-AE32-EA49515F4FBD}"/>
              </a:ext>
            </a:extLst>
          </p:cNvPr>
          <p:cNvSpPr>
            <a:spLocks noGrp="1"/>
          </p:cNvSpPr>
          <p:nvPr>
            <p:ph type="title"/>
          </p:nvPr>
        </p:nvSpPr>
        <p:spPr/>
        <p:txBody>
          <a:bodyPr/>
          <a:lstStyle/>
          <a:p>
            <a:r>
              <a:rPr lang="en-US" altLang="zh-CN" sz="4000" b="1"/>
              <a:t>Treatment</a:t>
            </a:r>
          </a:p>
        </p:txBody>
      </p:sp>
      <p:sp>
        <p:nvSpPr>
          <p:cNvPr id="26627" name="Rectangle 3">
            <a:extLst>
              <a:ext uri="{FF2B5EF4-FFF2-40B4-BE49-F238E27FC236}">
                <a16:creationId xmlns:a16="http://schemas.microsoft.com/office/drawing/2014/main" id="{4EE6CE6C-4642-40F2-8091-EB64BC8FBDD1}"/>
              </a:ext>
            </a:extLst>
          </p:cNvPr>
          <p:cNvSpPr>
            <a:spLocks noGrp="1"/>
          </p:cNvSpPr>
          <p:nvPr>
            <p:ph type="body" idx="1"/>
          </p:nvPr>
        </p:nvSpPr>
        <p:spPr/>
        <p:txBody>
          <a:bodyPr/>
          <a:lstStyle/>
          <a:p>
            <a:pPr>
              <a:buFontTx/>
              <a:buNone/>
            </a:pPr>
            <a:r>
              <a:rPr lang="en-US" altLang="zh-CN"/>
              <a:t>1.bladder drainage by a catheter </a:t>
            </a:r>
          </a:p>
          <a:p>
            <a:pPr>
              <a:buFontTx/>
              <a:buNone/>
            </a:pPr>
            <a:r>
              <a:rPr lang="en-US" altLang="zh-CN"/>
              <a:t>2.urethral stricture- urethrotomy or urethroplasty </a:t>
            </a:r>
          </a:p>
          <a:p>
            <a:pPr>
              <a:buFontTx/>
              <a:buNone/>
            </a:pPr>
            <a:r>
              <a:rPr lang="en-US" altLang="zh-CN"/>
              <a:t>3.urethral valves must be ruptured</a:t>
            </a:r>
          </a:p>
          <a:p>
            <a:pPr>
              <a:buFontTx/>
              <a:buNone/>
            </a:pPr>
            <a:r>
              <a:rPr lang="en-US" altLang="zh-CN"/>
              <a:t>4.BPH or obstructing bladder tumors require surgical removal </a:t>
            </a:r>
          </a:p>
          <a:p>
            <a:pPr>
              <a:buFontTx/>
              <a:buNone/>
            </a:pPr>
            <a:r>
              <a:rPr lang="en-US" altLang="zh-CN"/>
              <a:t>5.impacted stones must be removed  </a:t>
            </a:r>
          </a:p>
          <a:p>
            <a:pPr>
              <a:buFontTx/>
              <a:buNone/>
            </a:pPr>
            <a:r>
              <a:rPr lang="en-US" altLang="zh-CN"/>
              <a:t>6. Impaction deal with cause.</a:t>
            </a:r>
          </a:p>
        </p:txBody>
      </p:sp>
    </p:spTree>
  </p:cSld>
  <p:clrMapOvr>
    <a:masterClrMapping/>
  </p:clrMapOvr>
  <p:transition>
    <p:fade thruBlk="1"/>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61DD77C6-6F71-486D-BBB0-B7E5911CCFFE}"/>
              </a:ext>
            </a:extLst>
          </p:cNvPr>
          <p:cNvSpPr>
            <a:spLocks noGrp="1"/>
          </p:cNvSpPr>
          <p:nvPr>
            <p:ph type="title"/>
          </p:nvPr>
        </p:nvSpPr>
        <p:spPr/>
        <p:txBody>
          <a:bodyPr/>
          <a:lstStyle/>
          <a:p>
            <a:r>
              <a:rPr lang="en-US" altLang="zh-CN" sz="4000" b="1"/>
              <a:t>Prognosis</a:t>
            </a:r>
            <a:endParaRPr lang="en-US" altLang="zh-CN"/>
          </a:p>
        </p:txBody>
      </p:sp>
      <p:sp>
        <p:nvSpPr>
          <p:cNvPr id="27651" name="Rectangle 3">
            <a:extLst>
              <a:ext uri="{FF2B5EF4-FFF2-40B4-BE49-F238E27FC236}">
                <a16:creationId xmlns:a16="http://schemas.microsoft.com/office/drawing/2014/main" id="{55A7FCDD-3DEA-4971-87EF-64CBB2665DB8}"/>
              </a:ext>
            </a:extLst>
          </p:cNvPr>
          <p:cNvSpPr>
            <a:spLocks noGrp="1"/>
          </p:cNvSpPr>
          <p:nvPr>
            <p:ph type="body" idx="1"/>
          </p:nvPr>
        </p:nvSpPr>
        <p:spPr>
          <a:xfrm>
            <a:off x="914400" y="1981200"/>
            <a:ext cx="7391400" cy="3962400"/>
          </a:xfrm>
        </p:spPr>
        <p:txBody>
          <a:bodyPr/>
          <a:lstStyle/>
          <a:p>
            <a:pPr>
              <a:buFontTx/>
              <a:buNone/>
            </a:pPr>
            <a:r>
              <a:rPr lang="en-US" altLang="zh-CN"/>
              <a:t>    </a:t>
            </a:r>
            <a:r>
              <a:rPr lang="en-US" altLang="zh-CN" sz="3600"/>
              <a:t>The prognosis depends on the cause, site, duration, and degree of kidney demage and renal decompensation. In general, relief of obstruction leads to improvement in kidneys,especially those destroyed by inflammatory scarring.</a:t>
            </a:r>
            <a:endParaRPr lang="en-US" altLang="zh-CN"/>
          </a:p>
        </p:txBody>
      </p:sp>
    </p:spTree>
  </p:cSld>
  <p:clrMapOvr>
    <a:masterClrMapping/>
  </p:clrMapOvr>
  <p:transition>
    <p:fade thruBlk="1"/>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8" name="Object 3">
            <a:extLst>
              <a:ext uri="{FF2B5EF4-FFF2-40B4-BE49-F238E27FC236}">
                <a16:creationId xmlns:a16="http://schemas.microsoft.com/office/drawing/2014/main" id="{A63F069F-3D94-4C2F-BA77-983CAF5A3150}"/>
              </a:ext>
            </a:extLst>
          </p:cNvPr>
          <p:cNvGraphicFramePr>
            <a:graphicFrameLocks noChangeAspect="1"/>
          </p:cNvGraphicFramePr>
          <p:nvPr/>
        </p:nvGraphicFramePr>
        <p:xfrm>
          <a:off x="1600200" y="3048000"/>
          <a:ext cx="4876800" cy="2971800"/>
        </p:xfrm>
        <a:graphic>
          <a:graphicData uri="http://schemas.openxmlformats.org/presentationml/2006/ole">
            <mc:AlternateContent xmlns:mc="http://schemas.openxmlformats.org/markup-compatibility/2006">
              <mc:Choice xmlns:v="urn:schemas-microsoft-com:vml" Requires="v">
                <p:oleObj spid="_x0000_s1025" name="Slide" r:id="rId3" imgW="3654717" imgH="2740077" progId="PowerPoint.Slide.12">
                  <p:embed/>
                </p:oleObj>
              </mc:Choice>
              <mc:Fallback>
                <p:oleObj name="Slide" r:id="rId3" imgW="3654717" imgH="2740077" progId="PowerPoint.Slide.12">
                  <p:embed/>
                  <p:pic>
                    <p:nvPicPr>
                      <p:cNvPr id="29698" name="Object 3">
                        <a:extLst>
                          <a:ext uri="{FF2B5EF4-FFF2-40B4-BE49-F238E27FC236}">
                            <a16:creationId xmlns:a16="http://schemas.microsoft.com/office/drawing/2014/main" id="{A63F069F-3D94-4C2F-BA77-983CAF5A31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048000"/>
                        <a:ext cx="48768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p:fade thruBlk="1"/>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P-12f1">
            <a:extLst>
              <a:ext uri="{FF2B5EF4-FFF2-40B4-BE49-F238E27FC236}">
                <a16:creationId xmlns:a16="http://schemas.microsoft.com/office/drawing/2014/main" id="{44C1F8AC-4F1A-4C55-832B-C9F5B39474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28194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Picture 3" descr="P-12f4">
            <a:extLst>
              <a:ext uri="{FF2B5EF4-FFF2-40B4-BE49-F238E27FC236}">
                <a16:creationId xmlns:a16="http://schemas.microsoft.com/office/drawing/2014/main" id="{29154D56-8CF8-413B-83AE-6DBEAB53F8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352800"/>
            <a:ext cx="27432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1" descr="D:\bak\My Documents\Campbell's Urology\Walsh\ImageLib\ILChaps\images\Pollack\P-12f18.jpg">
            <a:extLst>
              <a:ext uri="{FF2B5EF4-FFF2-40B4-BE49-F238E27FC236}">
                <a16:creationId xmlns:a16="http://schemas.microsoft.com/office/drawing/2014/main" id="{B7A9038C-8389-4597-9740-7AEF499A8B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0"/>
            <a:ext cx="22860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6" descr="D:\bak\My Documents\Campbell's Urology\Walsh\ImageLib\ILChaps\images\Pollack\P-12f11.jpg">
            <a:extLst>
              <a:ext uri="{FF2B5EF4-FFF2-40B4-BE49-F238E27FC236}">
                <a16:creationId xmlns:a16="http://schemas.microsoft.com/office/drawing/2014/main" id="{0A150C54-17CF-4255-965A-12BA53644E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7800" y="3352800"/>
            <a:ext cx="35814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0B11B894-0848-45C2-8262-8FB9D9F6EC63}"/>
              </a:ext>
            </a:extLst>
          </p:cNvPr>
          <p:cNvSpPr/>
          <p:nvPr/>
        </p:nvSpPr>
        <p:spPr>
          <a:xfrm>
            <a:off x="5257800" y="5257800"/>
            <a:ext cx="3581400" cy="160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Tree>
  </p:cSld>
  <p:clrMapOvr>
    <a:masterClrMapping/>
  </p:clrMapOvr>
  <p:transition>
    <p:fade thruBlk="1"/>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B4CB387D-2C5C-4DFB-92EC-8F3588F9C3AD}"/>
              </a:ext>
            </a:extLst>
          </p:cNvPr>
          <p:cNvSpPr>
            <a:spLocks noGrp="1"/>
          </p:cNvSpPr>
          <p:nvPr>
            <p:ph type="title"/>
          </p:nvPr>
        </p:nvSpPr>
        <p:spPr/>
        <p:txBody>
          <a:bodyPr/>
          <a:lstStyle/>
          <a:p>
            <a:pPr eaLnBrk="1" hangingPunct="1"/>
            <a:r>
              <a:rPr lang="en-US" altLang="en-US"/>
              <a:t>Other Tests to consider</a:t>
            </a:r>
          </a:p>
        </p:txBody>
      </p:sp>
      <p:sp>
        <p:nvSpPr>
          <p:cNvPr id="31747" name="Content Placeholder 2">
            <a:extLst>
              <a:ext uri="{FF2B5EF4-FFF2-40B4-BE49-F238E27FC236}">
                <a16:creationId xmlns:a16="http://schemas.microsoft.com/office/drawing/2014/main" id="{1478D39F-0E48-4EEB-8FC7-BAC7CB390D2F}"/>
              </a:ext>
            </a:extLst>
          </p:cNvPr>
          <p:cNvSpPr>
            <a:spLocks noGrp="1"/>
          </p:cNvSpPr>
          <p:nvPr>
            <p:ph idx="1"/>
          </p:nvPr>
        </p:nvSpPr>
        <p:spPr/>
        <p:txBody>
          <a:bodyPr/>
          <a:lstStyle/>
          <a:p>
            <a:pPr eaLnBrk="1" hangingPunct="1"/>
            <a:r>
              <a:rPr lang="en-US" altLang="en-US" sz="2400"/>
              <a:t>PSA,</a:t>
            </a:r>
          </a:p>
          <a:p>
            <a:pPr eaLnBrk="1" hangingPunct="1"/>
            <a:r>
              <a:rPr lang="en-US" altLang="en-US" sz="2400"/>
              <a:t>Tumour markers e.g., CEA,Ca125</a:t>
            </a:r>
          </a:p>
          <a:p>
            <a:pPr eaLnBrk="1" hangingPunct="1"/>
            <a:r>
              <a:rPr lang="en-US" altLang="en-US" sz="2400"/>
              <a:t>CT abdomen and pelvis</a:t>
            </a:r>
          </a:p>
          <a:p>
            <a:pPr eaLnBrk="1" hangingPunct="1"/>
            <a:r>
              <a:rPr lang="en-US" altLang="en-US" sz="2400"/>
              <a:t>Renograms eg DMSA,DTPA,MAG3</a:t>
            </a:r>
          </a:p>
          <a:p>
            <a:pPr eaLnBrk="1" hangingPunct="1"/>
            <a:r>
              <a:rPr lang="en-US" altLang="en-US" sz="2400"/>
              <a:t>MRU.</a:t>
            </a:r>
          </a:p>
          <a:p>
            <a:pPr eaLnBrk="1" hangingPunct="1"/>
            <a:r>
              <a:rPr lang="en-US" altLang="en-US" sz="2400"/>
              <a:t>TC  99m tagged</a:t>
            </a:r>
          </a:p>
          <a:p>
            <a:pPr eaLnBrk="1" hangingPunct="1">
              <a:buFont typeface="Arial" panose="020B0604020202020204" pitchFamily="34" charset="0"/>
              <a:buNone/>
            </a:pPr>
            <a:r>
              <a:rPr lang="en-US" altLang="en-US" sz="2400"/>
              <a:t>        i) Diethylenetriaminepenta-acetic acid </a:t>
            </a:r>
            <a:r>
              <a:rPr lang="en-US" altLang="en-US" sz="2400" b="1"/>
              <a:t>(DTPA).</a:t>
            </a:r>
          </a:p>
          <a:p>
            <a:pPr eaLnBrk="1" hangingPunct="1">
              <a:buFont typeface="Arial" panose="020B0604020202020204" pitchFamily="34" charset="0"/>
              <a:buNone/>
            </a:pPr>
            <a:r>
              <a:rPr lang="en-US" altLang="en-US" sz="2400"/>
              <a:t>        ii) Mercapto acetyl triglycine </a:t>
            </a:r>
            <a:r>
              <a:rPr lang="en-US" altLang="en-US" sz="2400" b="1"/>
              <a:t>(MAG3) </a:t>
            </a:r>
          </a:p>
          <a:p>
            <a:pPr eaLnBrk="1" hangingPunct="1">
              <a:buFont typeface="Arial" panose="020B0604020202020204" pitchFamily="34" charset="0"/>
              <a:buNone/>
            </a:pPr>
            <a:r>
              <a:rPr lang="en-US" altLang="en-US" sz="2400"/>
              <a:t>        iii) Dimercaptosuccinic acid </a:t>
            </a:r>
            <a:r>
              <a:rPr lang="en-US" altLang="en-US" sz="2400" b="1"/>
              <a:t>(DMSA)</a:t>
            </a:r>
          </a:p>
        </p:txBody>
      </p:sp>
    </p:spTree>
  </p:cSld>
  <p:clrMapOvr>
    <a:masterClrMapping/>
  </p:clrMapOvr>
  <p:transition>
    <p:fade thruBlk="1"/>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188FE3D7-5D72-499A-8DD5-890FE392DB3E}"/>
              </a:ext>
            </a:extLst>
          </p:cNvPr>
          <p:cNvSpPr>
            <a:spLocks noGrp="1"/>
          </p:cNvSpPr>
          <p:nvPr>
            <p:ph type="title"/>
          </p:nvPr>
        </p:nvSpPr>
        <p:spPr>
          <a:xfrm>
            <a:off x="457200" y="1600200"/>
            <a:ext cx="8229600" cy="3657600"/>
          </a:xfrm>
        </p:spPr>
        <p:txBody>
          <a:bodyPr/>
          <a:lstStyle/>
          <a:p>
            <a:pPr eaLnBrk="1" hangingPunct="1"/>
            <a:r>
              <a:rPr lang="en-US" altLang="en-US"/>
              <a:t>Treatment Options</a:t>
            </a:r>
          </a:p>
        </p:txBody>
      </p:sp>
    </p:spTree>
  </p:cSld>
  <p:clrMapOvr>
    <a:masterClrMapping/>
  </p:clrMapOvr>
  <p:transition>
    <p:fade thruBlk="1"/>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CAC73E54-2C39-4D65-BA48-7BF43F91F478}"/>
              </a:ext>
            </a:extLst>
          </p:cNvPr>
          <p:cNvSpPr>
            <a:spLocks noGrp="1"/>
          </p:cNvSpPr>
          <p:nvPr>
            <p:ph type="title"/>
          </p:nvPr>
        </p:nvSpPr>
        <p:spPr/>
        <p:txBody>
          <a:bodyPr/>
          <a:lstStyle/>
          <a:p>
            <a:pPr eaLnBrk="1" hangingPunct="1"/>
            <a:r>
              <a:rPr lang="en-US" altLang="en-US"/>
              <a:t>ACUTE OBSTRUCTION</a:t>
            </a:r>
          </a:p>
        </p:txBody>
      </p:sp>
      <p:sp>
        <p:nvSpPr>
          <p:cNvPr id="33795" name="Text Placeholder 2">
            <a:extLst>
              <a:ext uri="{FF2B5EF4-FFF2-40B4-BE49-F238E27FC236}">
                <a16:creationId xmlns:a16="http://schemas.microsoft.com/office/drawing/2014/main" id="{D7901AB4-5D27-4055-833F-37993DB4EAC0}"/>
              </a:ext>
            </a:extLst>
          </p:cNvPr>
          <p:cNvSpPr>
            <a:spLocks noGrp="1"/>
          </p:cNvSpPr>
          <p:nvPr>
            <p:ph type="body" idx="1"/>
          </p:nvPr>
        </p:nvSpPr>
        <p:spPr/>
        <p:txBody>
          <a:bodyPr/>
          <a:lstStyle/>
          <a:p>
            <a:pPr eaLnBrk="1" hangingPunct="1"/>
            <a:r>
              <a:rPr lang="en-US" altLang="en-US" sz="2000"/>
              <a:t>Urolithiasis Unilateral /bilateral with signs of sepsis</a:t>
            </a:r>
          </a:p>
        </p:txBody>
      </p:sp>
      <p:sp>
        <p:nvSpPr>
          <p:cNvPr id="33796" name="Content Placeholder 3">
            <a:extLst>
              <a:ext uri="{FF2B5EF4-FFF2-40B4-BE49-F238E27FC236}">
                <a16:creationId xmlns:a16="http://schemas.microsoft.com/office/drawing/2014/main" id="{2F994170-B00A-40C8-9F47-72277630E94B}"/>
              </a:ext>
            </a:extLst>
          </p:cNvPr>
          <p:cNvSpPr>
            <a:spLocks noGrp="1"/>
          </p:cNvSpPr>
          <p:nvPr>
            <p:ph sz="half" idx="2"/>
          </p:nvPr>
        </p:nvSpPr>
        <p:spPr>
          <a:xfrm>
            <a:off x="457200" y="2514600"/>
            <a:ext cx="4040188" cy="3611563"/>
          </a:xfrm>
        </p:spPr>
        <p:txBody>
          <a:bodyPr/>
          <a:lstStyle/>
          <a:p>
            <a:pPr eaLnBrk="1" hangingPunct="1"/>
            <a:r>
              <a:rPr lang="en-US" altLang="en-US" sz="1800"/>
              <a:t>-analgesia and hydration</a:t>
            </a:r>
          </a:p>
          <a:p>
            <a:pPr eaLnBrk="1" hangingPunct="1"/>
            <a:r>
              <a:rPr lang="en-US" altLang="en-US" sz="1800"/>
              <a:t>-nephrostomy or ureteric stent</a:t>
            </a:r>
          </a:p>
          <a:p>
            <a:pPr eaLnBrk="1" hangingPunct="1"/>
            <a:r>
              <a:rPr lang="en-US" altLang="en-US" sz="1800"/>
              <a:t>-antibiotics</a:t>
            </a:r>
          </a:p>
        </p:txBody>
      </p:sp>
      <p:sp>
        <p:nvSpPr>
          <p:cNvPr id="33797" name="Text Placeholder 4">
            <a:extLst>
              <a:ext uri="{FF2B5EF4-FFF2-40B4-BE49-F238E27FC236}">
                <a16:creationId xmlns:a16="http://schemas.microsoft.com/office/drawing/2014/main" id="{B299C691-A1DD-404A-A9A1-F665F2F3AD5C}"/>
              </a:ext>
            </a:extLst>
          </p:cNvPr>
          <p:cNvSpPr>
            <a:spLocks noGrp="1"/>
          </p:cNvSpPr>
          <p:nvPr>
            <p:ph type="body" sz="quarter" idx="3"/>
          </p:nvPr>
        </p:nvSpPr>
        <p:spPr/>
        <p:txBody>
          <a:bodyPr/>
          <a:lstStyle/>
          <a:p>
            <a:pPr eaLnBrk="1" hangingPunct="1"/>
            <a:r>
              <a:rPr lang="en-US" altLang="en-US" sz="2000"/>
              <a:t>Urolithisis Unilateral / bilateral without signs of sepsis</a:t>
            </a:r>
          </a:p>
        </p:txBody>
      </p:sp>
      <p:sp>
        <p:nvSpPr>
          <p:cNvPr id="33798" name="Content Placeholder 5">
            <a:extLst>
              <a:ext uri="{FF2B5EF4-FFF2-40B4-BE49-F238E27FC236}">
                <a16:creationId xmlns:a16="http://schemas.microsoft.com/office/drawing/2014/main" id="{A1D25893-BB18-488C-A2F3-CEEDF5666200}"/>
              </a:ext>
            </a:extLst>
          </p:cNvPr>
          <p:cNvSpPr>
            <a:spLocks noGrp="1"/>
          </p:cNvSpPr>
          <p:nvPr>
            <p:ph sz="quarter" idx="4"/>
          </p:nvPr>
        </p:nvSpPr>
        <p:spPr>
          <a:xfrm>
            <a:off x="4645025" y="2667000"/>
            <a:ext cx="4041775" cy="3459163"/>
          </a:xfrm>
        </p:spPr>
        <p:txBody>
          <a:bodyPr/>
          <a:lstStyle/>
          <a:p>
            <a:pPr eaLnBrk="1" hangingPunct="1"/>
            <a:r>
              <a:rPr lang="en-US" altLang="en-US" sz="1800"/>
              <a:t>&lt;5mm consevative –analgsia + hydration</a:t>
            </a:r>
          </a:p>
          <a:p>
            <a:pPr eaLnBrk="1" hangingPunct="1">
              <a:buFont typeface="Arial" panose="020B0604020202020204" pitchFamily="34" charset="0"/>
              <a:buNone/>
            </a:pPr>
            <a:r>
              <a:rPr lang="en-US" altLang="en-US" sz="1800"/>
              <a:t>        &gt;5 but&lt;10mm –trial of passage with analgesia and rehydration</a:t>
            </a:r>
          </a:p>
          <a:p>
            <a:pPr eaLnBrk="1" hangingPunct="1">
              <a:buFont typeface="Arial" panose="020B0604020202020204" pitchFamily="34" charset="0"/>
              <a:buNone/>
            </a:pPr>
            <a:r>
              <a:rPr lang="en-US" altLang="en-US" sz="1800"/>
              <a:t>                                   - </a:t>
            </a:r>
            <a:r>
              <a:rPr lang="el-GR" altLang="en-US" sz="1800"/>
              <a:t>α</a:t>
            </a:r>
            <a:r>
              <a:rPr lang="en-US" altLang="en-US" sz="1800"/>
              <a:t>-blockers</a:t>
            </a:r>
          </a:p>
          <a:p>
            <a:pPr eaLnBrk="1" hangingPunct="1">
              <a:buFont typeface="Arial" panose="020B0604020202020204" pitchFamily="34" charset="0"/>
              <a:buNone/>
            </a:pPr>
            <a:r>
              <a:rPr lang="en-US" altLang="en-US" sz="1800"/>
              <a:t>                                    - active stone   </a:t>
            </a:r>
          </a:p>
          <a:p>
            <a:pPr eaLnBrk="1" hangingPunct="1">
              <a:buFont typeface="Arial" panose="020B0604020202020204" pitchFamily="34" charset="0"/>
              <a:buNone/>
            </a:pPr>
            <a:r>
              <a:rPr lang="en-US" altLang="en-US" sz="1800"/>
              <a:t>                                        removal</a:t>
            </a:r>
          </a:p>
          <a:p>
            <a:pPr eaLnBrk="1" hangingPunct="1">
              <a:buFont typeface="Arial" panose="020B0604020202020204" pitchFamily="34" charset="0"/>
              <a:buNone/>
            </a:pPr>
            <a:r>
              <a:rPr lang="en-US" altLang="en-US" sz="2800" b="1"/>
              <a:t>.  </a:t>
            </a:r>
            <a:r>
              <a:rPr lang="en-US" altLang="en-US" sz="1800"/>
              <a:t>&gt;10mm –analgesia and rehygration</a:t>
            </a:r>
          </a:p>
          <a:p>
            <a:pPr eaLnBrk="1" hangingPunct="1">
              <a:buFont typeface="Arial" panose="020B0604020202020204" pitchFamily="34" charset="0"/>
              <a:buNone/>
            </a:pPr>
            <a:r>
              <a:rPr lang="en-US" altLang="en-US" sz="1800"/>
              <a:t>                   - nephrostomy or ureteric  </a:t>
            </a:r>
          </a:p>
          <a:p>
            <a:pPr eaLnBrk="1" hangingPunct="1">
              <a:buFont typeface="Arial" panose="020B0604020202020204" pitchFamily="34" charset="0"/>
              <a:buNone/>
            </a:pPr>
            <a:r>
              <a:rPr lang="en-US" altLang="en-US" sz="1800"/>
              <a:t>                     stent or active stone removal.</a:t>
            </a: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A6F35549-377B-414F-9A94-5D99E84B49DF}"/>
              </a:ext>
            </a:extLst>
          </p:cNvPr>
          <p:cNvSpPr>
            <a:spLocks noGrp="1"/>
          </p:cNvSpPr>
          <p:nvPr>
            <p:ph type="title"/>
          </p:nvPr>
        </p:nvSpPr>
        <p:spPr/>
        <p:txBody>
          <a:bodyPr/>
          <a:lstStyle/>
          <a:p>
            <a:pPr eaLnBrk="1" hangingPunct="1"/>
            <a:r>
              <a:rPr lang="en-US" altLang="en-US"/>
              <a:t>Acute obstruction without stones</a:t>
            </a:r>
          </a:p>
        </p:txBody>
      </p:sp>
      <p:sp>
        <p:nvSpPr>
          <p:cNvPr id="34819" name="Text Placeholder 2">
            <a:extLst>
              <a:ext uri="{FF2B5EF4-FFF2-40B4-BE49-F238E27FC236}">
                <a16:creationId xmlns:a16="http://schemas.microsoft.com/office/drawing/2014/main" id="{EA186EB3-D48B-4F96-92CC-D51D0F4F6E61}"/>
              </a:ext>
            </a:extLst>
          </p:cNvPr>
          <p:cNvSpPr>
            <a:spLocks noGrp="1"/>
          </p:cNvSpPr>
          <p:nvPr>
            <p:ph type="body" idx="1"/>
          </p:nvPr>
        </p:nvSpPr>
        <p:spPr/>
        <p:txBody>
          <a:bodyPr/>
          <a:lstStyle/>
          <a:p>
            <a:pPr eaLnBrk="1" hangingPunct="1"/>
            <a:r>
              <a:rPr lang="en-US" altLang="en-US"/>
              <a:t>Unilateral</a:t>
            </a:r>
          </a:p>
        </p:txBody>
      </p:sp>
      <p:sp>
        <p:nvSpPr>
          <p:cNvPr id="34820" name="Content Placeholder 3">
            <a:extLst>
              <a:ext uri="{FF2B5EF4-FFF2-40B4-BE49-F238E27FC236}">
                <a16:creationId xmlns:a16="http://schemas.microsoft.com/office/drawing/2014/main" id="{CADA2288-0E29-47D4-8782-5B867F4547AC}"/>
              </a:ext>
            </a:extLst>
          </p:cNvPr>
          <p:cNvSpPr>
            <a:spLocks noGrp="1"/>
          </p:cNvSpPr>
          <p:nvPr>
            <p:ph sz="half" idx="2"/>
          </p:nvPr>
        </p:nvSpPr>
        <p:spPr/>
        <p:txBody>
          <a:bodyPr/>
          <a:lstStyle/>
          <a:p>
            <a:pPr eaLnBrk="1" hangingPunct="1"/>
            <a:r>
              <a:rPr lang="en-US" altLang="en-US"/>
              <a:t>Ureteric stent</a:t>
            </a:r>
          </a:p>
          <a:p>
            <a:pPr eaLnBrk="1" hangingPunct="1"/>
            <a:r>
              <a:rPr lang="en-US" altLang="en-US"/>
              <a:t>Analgesia</a:t>
            </a:r>
          </a:p>
          <a:p>
            <a:pPr eaLnBrk="1" hangingPunct="1"/>
            <a:r>
              <a:rPr lang="en-US" altLang="en-US"/>
              <a:t>Antibiotics</a:t>
            </a:r>
          </a:p>
          <a:p>
            <a:pPr eaLnBrk="1" hangingPunct="1"/>
            <a:r>
              <a:rPr lang="en-US" altLang="en-US"/>
              <a:t>Treatment of the underlying cause</a:t>
            </a:r>
          </a:p>
          <a:p>
            <a:pPr eaLnBrk="1" hangingPunct="1"/>
            <a:r>
              <a:rPr lang="en-US" altLang="en-US"/>
              <a:t>Nephrostomy</a:t>
            </a:r>
          </a:p>
          <a:p>
            <a:pPr eaLnBrk="1" hangingPunct="1"/>
            <a:endParaRPr lang="en-US" altLang="en-US"/>
          </a:p>
        </p:txBody>
      </p:sp>
      <p:sp>
        <p:nvSpPr>
          <p:cNvPr id="34821" name="Text Placeholder 4">
            <a:extLst>
              <a:ext uri="{FF2B5EF4-FFF2-40B4-BE49-F238E27FC236}">
                <a16:creationId xmlns:a16="http://schemas.microsoft.com/office/drawing/2014/main" id="{E2853EFE-0A83-46EA-83A6-1673F3AACC56}"/>
              </a:ext>
            </a:extLst>
          </p:cNvPr>
          <p:cNvSpPr>
            <a:spLocks noGrp="1"/>
          </p:cNvSpPr>
          <p:nvPr>
            <p:ph type="body" sz="quarter" idx="3"/>
          </p:nvPr>
        </p:nvSpPr>
        <p:spPr/>
        <p:txBody>
          <a:bodyPr/>
          <a:lstStyle/>
          <a:p>
            <a:pPr eaLnBrk="1" hangingPunct="1"/>
            <a:r>
              <a:rPr lang="en-US" altLang="en-US"/>
              <a:t>Bilateral</a:t>
            </a:r>
          </a:p>
        </p:txBody>
      </p:sp>
      <p:sp>
        <p:nvSpPr>
          <p:cNvPr id="34822" name="Content Placeholder 5">
            <a:extLst>
              <a:ext uri="{FF2B5EF4-FFF2-40B4-BE49-F238E27FC236}">
                <a16:creationId xmlns:a16="http://schemas.microsoft.com/office/drawing/2014/main" id="{F241A135-E4B2-4C0E-8308-772A3BB24079}"/>
              </a:ext>
            </a:extLst>
          </p:cNvPr>
          <p:cNvSpPr>
            <a:spLocks noGrp="1"/>
          </p:cNvSpPr>
          <p:nvPr>
            <p:ph sz="quarter" idx="4"/>
          </p:nvPr>
        </p:nvSpPr>
        <p:spPr/>
        <p:txBody>
          <a:bodyPr/>
          <a:lstStyle/>
          <a:p>
            <a:pPr eaLnBrk="1" hangingPunct="1"/>
            <a:r>
              <a:rPr lang="en-US" altLang="en-US"/>
              <a:t>Urethral catheter</a:t>
            </a:r>
          </a:p>
          <a:p>
            <a:pPr eaLnBrk="1" hangingPunct="1"/>
            <a:r>
              <a:rPr lang="en-US" altLang="en-US"/>
              <a:t>SPC</a:t>
            </a:r>
          </a:p>
          <a:p>
            <a:pPr eaLnBrk="1" hangingPunct="1"/>
            <a:r>
              <a:rPr lang="en-US" altLang="en-US"/>
              <a:t>Treatment of the underlying cause</a:t>
            </a:r>
          </a:p>
          <a:p>
            <a:pPr eaLnBrk="1" hangingPunct="1"/>
            <a:r>
              <a:rPr lang="en-US" altLang="en-US"/>
              <a:t>Antibiotics</a:t>
            </a:r>
          </a:p>
          <a:p>
            <a:pPr eaLnBrk="1" hangingPunct="1">
              <a:buFont typeface="Arial" panose="020B0604020202020204" pitchFamily="34" charset="0"/>
              <a:buNone/>
            </a:pPr>
            <a:r>
              <a:rPr lang="en-US" altLang="en-US"/>
              <a:t>        NB  BPE/BPH</a:t>
            </a:r>
          </a:p>
          <a:p>
            <a:pPr eaLnBrk="1" hangingPunct="1">
              <a:buFont typeface="Arial" panose="020B0604020202020204" pitchFamily="34" charset="0"/>
              <a:buNone/>
            </a:pPr>
            <a:r>
              <a:rPr lang="en-US" altLang="en-US"/>
              <a:t>                        .</a:t>
            </a:r>
            <a:r>
              <a:rPr lang="el-GR" altLang="en-US"/>
              <a:t>α</a:t>
            </a:r>
            <a:r>
              <a:rPr lang="en-US" altLang="en-US"/>
              <a:t>-blockers</a:t>
            </a:r>
          </a:p>
          <a:p>
            <a:pPr eaLnBrk="1" hangingPunct="1">
              <a:buFont typeface="Arial" panose="020B0604020202020204" pitchFamily="34" charset="0"/>
              <a:buNone/>
            </a:pPr>
            <a:r>
              <a:rPr lang="en-US" altLang="en-US"/>
              <a:t>                         . 5-</a:t>
            </a:r>
            <a:r>
              <a:rPr lang="el-GR" altLang="en-US"/>
              <a:t>α</a:t>
            </a:r>
            <a:r>
              <a:rPr lang="en-US" altLang="en-US"/>
              <a:t>-reductase                     </a:t>
            </a:r>
          </a:p>
          <a:p>
            <a:pPr eaLnBrk="1" hangingPunct="1">
              <a:buFont typeface="Arial" panose="020B0604020202020204" pitchFamily="34" charset="0"/>
              <a:buNone/>
            </a:pPr>
            <a:r>
              <a:rPr lang="en-US" altLang="en-US"/>
              <a:t>                               inhibitor</a:t>
            </a:r>
          </a:p>
        </p:txBody>
      </p:sp>
    </p:spTree>
  </p:cSld>
  <p:clrMapOvr>
    <a:masterClrMapping/>
  </p:clrMapOvr>
  <p:transition>
    <p:fade thruBlk="1"/>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49495748-BE04-4EB8-A7D7-0B34A760D86A}"/>
              </a:ext>
            </a:extLst>
          </p:cNvPr>
          <p:cNvSpPr>
            <a:spLocks noGrp="1"/>
          </p:cNvSpPr>
          <p:nvPr>
            <p:ph type="title"/>
          </p:nvPr>
        </p:nvSpPr>
        <p:spPr/>
        <p:txBody>
          <a:bodyPr/>
          <a:lstStyle/>
          <a:p>
            <a:pPr eaLnBrk="1" hangingPunct="1"/>
            <a:endParaRPr lang="en-US" altLang="en-US"/>
          </a:p>
        </p:txBody>
      </p:sp>
      <p:pic>
        <p:nvPicPr>
          <p:cNvPr id="35843" name="Picture 2" descr="d:\2nd  desktop\my documents\my pictures\Photo-0045.jpg">
            <a:extLst>
              <a:ext uri="{FF2B5EF4-FFF2-40B4-BE49-F238E27FC236}">
                <a16:creationId xmlns:a16="http://schemas.microsoft.com/office/drawing/2014/main" id="{47B95D9D-9677-4532-8812-562DC0269E93}"/>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57200" y="1600200"/>
            <a:ext cx="4114800" cy="4114800"/>
          </a:xfrm>
        </p:spPr>
      </p:pic>
      <p:pic>
        <p:nvPicPr>
          <p:cNvPr id="35844" name="Picture 2" descr="d:\2nd  desktop\my documents\my pictures\Photo-0048.jpg">
            <a:extLst>
              <a:ext uri="{FF2B5EF4-FFF2-40B4-BE49-F238E27FC236}">
                <a16:creationId xmlns:a16="http://schemas.microsoft.com/office/drawing/2014/main" id="{65043196-CFCB-4023-91DE-929271C6C97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648200" y="1600200"/>
            <a:ext cx="4267200" cy="4572000"/>
          </a:xfrm>
        </p:spPr>
      </p:pic>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65F4CFDE-2160-4C9F-8C38-176FBFA353C7}"/>
              </a:ext>
            </a:extLst>
          </p:cNvPr>
          <p:cNvSpPr>
            <a:spLocks noGrp="1"/>
          </p:cNvSpPr>
          <p:nvPr>
            <p:ph type="title"/>
          </p:nvPr>
        </p:nvSpPr>
        <p:spPr/>
        <p:txBody>
          <a:bodyPr/>
          <a:lstStyle/>
          <a:p>
            <a:pPr eaLnBrk="1" hangingPunct="1"/>
            <a:endParaRPr lang="en-US" altLang="en-US"/>
          </a:p>
        </p:txBody>
      </p:sp>
      <p:sp>
        <p:nvSpPr>
          <p:cNvPr id="36867" name="Text Placeholder 2">
            <a:extLst>
              <a:ext uri="{FF2B5EF4-FFF2-40B4-BE49-F238E27FC236}">
                <a16:creationId xmlns:a16="http://schemas.microsoft.com/office/drawing/2014/main" id="{72FB3728-1162-4525-9278-EAF4271299D8}"/>
              </a:ext>
            </a:extLst>
          </p:cNvPr>
          <p:cNvSpPr>
            <a:spLocks noGrp="1"/>
          </p:cNvSpPr>
          <p:nvPr>
            <p:ph type="body" idx="1"/>
          </p:nvPr>
        </p:nvSpPr>
        <p:spPr/>
        <p:txBody>
          <a:bodyPr/>
          <a:lstStyle/>
          <a:p>
            <a:pPr eaLnBrk="1" hangingPunct="1"/>
            <a:endParaRPr lang="en-US" altLang="en-US"/>
          </a:p>
        </p:txBody>
      </p:sp>
      <p:sp>
        <p:nvSpPr>
          <p:cNvPr id="36868" name="Content Placeholder 3">
            <a:extLst>
              <a:ext uri="{FF2B5EF4-FFF2-40B4-BE49-F238E27FC236}">
                <a16:creationId xmlns:a16="http://schemas.microsoft.com/office/drawing/2014/main" id="{08BA9AB1-C535-4D7A-9066-8C634408CD8D}"/>
              </a:ext>
            </a:extLst>
          </p:cNvPr>
          <p:cNvSpPr>
            <a:spLocks noGrp="1"/>
          </p:cNvSpPr>
          <p:nvPr>
            <p:ph sz="half" idx="2"/>
          </p:nvPr>
        </p:nvSpPr>
        <p:spPr>
          <a:xfrm>
            <a:off x="457200" y="2209800"/>
            <a:ext cx="4040188" cy="3951288"/>
          </a:xfrm>
        </p:spPr>
        <p:txBody>
          <a:bodyPr/>
          <a:lstStyle/>
          <a:p>
            <a:pPr eaLnBrk="1" hangingPunct="1"/>
            <a:endParaRPr lang="en-US" altLang="en-US"/>
          </a:p>
        </p:txBody>
      </p:sp>
      <p:sp>
        <p:nvSpPr>
          <p:cNvPr id="36869" name="Text Placeholder 4">
            <a:extLst>
              <a:ext uri="{FF2B5EF4-FFF2-40B4-BE49-F238E27FC236}">
                <a16:creationId xmlns:a16="http://schemas.microsoft.com/office/drawing/2014/main" id="{E2422E18-A229-4711-B8ED-0EC971FEFFB3}"/>
              </a:ext>
            </a:extLst>
          </p:cNvPr>
          <p:cNvSpPr>
            <a:spLocks noGrp="1"/>
          </p:cNvSpPr>
          <p:nvPr>
            <p:ph type="body" sz="quarter" idx="3"/>
          </p:nvPr>
        </p:nvSpPr>
        <p:spPr/>
        <p:txBody>
          <a:bodyPr/>
          <a:lstStyle/>
          <a:p>
            <a:pPr eaLnBrk="1" hangingPunct="1"/>
            <a:endParaRPr lang="en-US" altLang="en-US"/>
          </a:p>
        </p:txBody>
      </p:sp>
      <p:sp>
        <p:nvSpPr>
          <p:cNvPr id="36870" name="Content Placeholder 5">
            <a:extLst>
              <a:ext uri="{FF2B5EF4-FFF2-40B4-BE49-F238E27FC236}">
                <a16:creationId xmlns:a16="http://schemas.microsoft.com/office/drawing/2014/main" id="{96A444C7-0BB8-471D-AC65-C0E9D9DD6A92}"/>
              </a:ext>
            </a:extLst>
          </p:cNvPr>
          <p:cNvSpPr>
            <a:spLocks noGrp="1"/>
          </p:cNvSpPr>
          <p:nvPr>
            <p:ph sz="quarter" idx="4"/>
          </p:nvPr>
        </p:nvSpPr>
        <p:spPr/>
        <p:txBody>
          <a:bodyPr/>
          <a:lstStyle/>
          <a:p>
            <a:pPr eaLnBrk="1" hangingPunct="1"/>
            <a:endParaRPr lang="en-US" altLang="en-US"/>
          </a:p>
        </p:txBody>
      </p:sp>
      <p:pic>
        <p:nvPicPr>
          <p:cNvPr id="36871" name="Picture 1" descr="4f08">
            <a:extLst>
              <a:ext uri="{FF2B5EF4-FFF2-40B4-BE49-F238E27FC236}">
                <a16:creationId xmlns:a16="http://schemas.microsoft.com/office/drawing/2014/main" id="{DAF1F409-5FDF-4553-BAB8-7E1A9204E4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6868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DCFD08B7-0A62-4644-820D-20B6CD4E15B0}"/>
              </a:ext>
            </a:extLst>
          </p:cNvPr>
          <p:cNvSpPr>
            <a:spLocks noGrp="1"/>
          </p:cNvSpPr>
          <p:nvPr>
            <p:ph type="title"/>
          </p:nvPr>
        </p:nvSpPr>
        <p:spPr/>
        <p:txBody>
          <a:bodyPr/>
          <a:lstStyle/>
          <a:p>
            <a:pPr eaLnBrk="1" hangingPunct="1"/>
            <a:r>
              <a:rPr lang="en-US" altLang="en-US"/>
              <a:t>Other pathologies</a:t>
            </a:r>
          </a:p>
        </p:txBody>
      </p:sp>
      <p:sp>
        <p:nvSpPr>
          <p:cNvPr id="37891" name="Content Placeholder 2">
            <a:extLst>
              <a:ext uri="{FF2B5EF4-FFF2-40B4-BE49-F238E27FC236}">
                <a16:creationId xmlns:a16="http://schemas.microsoft.com/office/drawing/2014/main" id="{8F7BB6C1-DB0A-4A5E-81E5-8E206F1A7767}"/>
              </a:ext>
            </a:extLst>
          </p:cNvPr>
          <p:cNvSpPr>
            <a:spLocks noGrp="1"/>
          </p:cNvSpPr>
          <p:nvPr>
            <p:ph idx="1"/>
          </p:nvPr>
        </p:nvSpPr>
        <p:spPr/>
        <p:txBody>
          <a:bodyPr/>
          <a:lstStyle/>
          <a:p>
            <a:pPr eaLnBrk="1" hangingPunct="1"/>
            <a:r>
              <a:rPr lang="en-US" altLang="en-US"/>
              <a:t>Treat the causes.</a:t>
            </a:r>
          </a:p>
          <a:p>
            <a:pPr eaLnBrk="1" hangingPunct="1">
              <a:buFont typeface="Arial" panose="020B0604020202020204" pitchFamily="34" charset="0"/>
              <a:buNone/>
            </a:pPr>
            <a:r>
              <a:rPr lang="en-US" altLang="en-US"/>
              <a:t>    </a:t>
            </a:r>
            <a:r>
              <a:rPr lang="en-US" altLang="en-US" sz="2000"/>
              <a:t>-Renal masses</a:t>
            </a:r>
          </a:p>
          <a:p>
            <a:pPr eaLnBrk="1" hangingPunct="1">
              <a:buFont typeface="Arial" panose="020B0604020202020204" pitchFamily="34" charset="0"/>
              <a:buNone/>
            </a:pPr>
            <a:r>
              <a:rPr lang="en-US" altLang="en-US" sz="2000"/>
              <a:t>      - PUJ</a:t>
            </a:r>
          </a:p>
          <a:p>
            <a:pPr eaLnBrk="1" hangingPunct="1">
              <a:buFont typeface="Arial" panose="020B0604020202020204" pitchFamily="34" charset="0"/>
              <a:buNone/>
            </a:pPr>
            <a:r>
              <a:rPr lang="en-US" altLang="en-US" sz="2000"/>
              <a:t>      -  Retroperitoneal fibrosis</a:t>
            </a:r>
          </a:p>
          <a:p>
            <a:pPr eaLnBrk="1" hangingPunct="1">
              <a:buFont typeface="Arial" panose="020B0604020202020204" pitchFamily="34" charset="0"/>
              <a:buNone/>
            </a:pPr>
            <a:r>
              <a:rPr lang="en-US" altLang="en-US" sz="2000"/>
              <a:t>      - UVJ</a:t>
            </a:r>
          </a:p>
          <a:p>
            <a:pPr eaLnBrk="1" hangingPunct="1">
              <a:buFont typeface="Arial" panose="020B0604020202020204" pitchFamily="34" charset="0"/>
              <a:buNone/>
            </a:pPr>
            <a:r>
              <a:rPr lang="en-US" altLang="en-US" sz="2000"/>
              <a:t>      - Bladder Tumours</a:t>
            </a:r>
          </a:p>
          <a:p>
            <a:pPr eaLnBrk="1" hangingPunct="1">
              <a:buFont typeface="Arial" panose="020B0604020202020204" pitchFamily="34" charset="0"/>
              <a:buNone/>
            </a:pPr>
            <a:r>
              <a:rPr lang="en-US" altLang="en-US" sz="2000"/>
              <a:t>      - BOO etc.</a:t>
            </a:r>
          </a:p>
        </p:txBody>
      </p:sp>
    </p:spTree>
  </p:cSld>
  <p:clrMapOvr>
    <a:masterClrMapping/>
  </p:clrMapOvr>
  <p:transition>
    <p:fade thruBlk="1"/>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thruBlk="1"/>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thruBlk="1"/>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thruBlk="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fade thruBlk="1"/>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412</TotalTime>
  <Words>816</Words>
  <Application>Microsoft Office PowerPoint</Application>
  <PresentationFormat>On-screen Show (4:3)</PresentationFormat>
  <Paragraphs>147</Paragraphs>
  <Slides>37</Slides>
  <Notes>2</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0BSTRUCTIVE UROPATHY By Prof. Peter Ndaguatha</vt:lpstr>
      <vt:lpstr>PowerPoint Presentation</vt:lpstr>
      <vt:lpstr>PowerPoint Presentation</vt:lpstr>
      <vt:lpstr>CAUSES</vt:lpstr>
      <vt:lpstr>PowerPoint Presentation</vt:lpstr>
      <vt:lpstr>PowerPoint Presentation</vt:lpstr>
      <vt:lpstr>PowerPoint Presentation</vt:lpstr>
      <vt:lpstr>Sequalae of obstruction</vt:lpstr>
      <vt:lpstr>Pathophysiology</vt:lpstr>
      <vt:lpstr>Pathological cosequences</vt:lpstr>
      <vt:lpstr>Pathogenesis (patholophysiology)1</vt:lpstr>
      <vt:lpstr>PowerPoint Presentation</vt:lpstr>
      <vt:lpstr>Pathogenesis (patholophysiology)2</vt:lpstr>
      <vt:lpstr>PowerPoint Presentation</vt:lpstr>
      <vt:lpstr>Clinical findings </vt:lpstr>
      <vt:lpstr>Diagnosis:- Hx and Px</vt:lpstr>
      <vt:lpstr>Diagnosis :- Hx and Px contd</vt:lpstr>
      <vt:lpstr>PowerPoint Presentation</vt:lpstr>
      <vt:lpstr>Diagnostic Tests </vt:lpstr>
      <vt:lpstr>Clinical findings</vt:lpstr>
      <vt:lpstr>Clinical findings</vt:lpstr>
      <vt:lpstr>Treatment</vt:lpstr>
      <vt:lpstr>Treatment</vt:lpstr>
      <vt:lpstr>Prognosis</vt:lpstr>
      <vt:lpstr>PowerPoint Presentation</vt:lpstr>
      <vt:lpstr>PowerPoint Presentation</vt:lpstr>
      <vt:lpstr>Other Tests to consider</vt:lpstr>
      <vt:lpstr>Treatment Options</vt:lpstr>
      <vt:lpstr>ACUTE OBSTRUCTION</vt:lpstr>
      <vt:lpstr>Acute obstruction without stones</vt:lpstr>
      <vt:lpstr>PowerPoint Presentation</vt:lpstr>
      <vt:lpstr>PowerPoint Presentation</vt:lpstr>
      <vt:lpstr>Other pathologies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0BSTRUCTIVE UROPATHY</dc:title>
  <dc:creator>DELL</dc:creator>
  <cp:lastModifiedBy>debbie mwende</cp:lastModifiedBy>
  <cp:revision>64</cp:revision>
  <dcterms:created xsi:type="dcterms:W3CDTF">2012-02-28T19:34:06Z</dcterms:created>
  <dcterms:modified xsi:type="dcterms:W3CDTF">2021-03-12T04:52:41Z</dcterms:modified>
</cp:coreProperties>
</file>